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xlsx" ContentType="application/vnd.openxmlformats-officedocument.spreadsheetml.sheet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charts/chart1.xml" ContentType="application/vnd.openxmlformats-officedocument.drawingml.chart+xml"/>
  <Override PartName="/ppt/notesSlides/notesSlide17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notesSlides/notesSlide18.xml" ContentType="application/vnd.openxmlformats-officedocument.presentationml.notesSlide+xml"/>
  <Override PartName="/ppt/charts/chart5.xml" ContentType="application/vnd.openxmlformats-officedocument.drawingml.chart+xml"/>
  <Override PartName="/ppt/notesSlides/notesSlide19.xml" ContentType="application/vnd.openxmlformats-officedocument.presentationml.notesSlide+xml"/>
  <Override PartName="/ppt/charts/chart6.xml" ContentType="application/vnd.openxmlformats-officedocument.drawingml.chart+xml"/>
  <Override PartName="/ppt/notesSlides/notesSlide20.xml" ContentType="application/vnd.openxmlformats-officedocument.presentationml.notesSlide+xml"/>
  <Override PartName="/ppt/charts/chart7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814" r:id="rId2"/>
    <p:sldId id="815" r:id="rId3"/>
    <p:sldId id="692" r:id="rId4"/>
    <p:sldId id="816" r:id="rId5"/>
    <p:sldId id="649" r:id="rId6"/>
    <p:sldId id="884" r:id="rId7"/>
    <p:sldId id="894" r:id="rId8"/>
    <p:sldId id="822" r:id="rId9"/>
    <p:sldId id="818" r:id="rId10"/>
    <p:sldId id="819" r:id="rId11"/>
    <p:sldId id="820" r:id="rId12"/>
    <p:sldId id="863" r:id="rId13"/>
    <p:sldId id="882" r:id="rId14"/>
    <p:sldId id="825" r:id="rId15"/>
    <p:sldId id="830" r:id="rId16"/>
    <p:sldId id="880" r:id="rId17"/>
    <p:sldId id="881" r:id="rId18"/>
    <p:sldId id="883" r:id="rId19"/>
    <p:sldId id="890" r:id="rId20"/>
    <p:sldId id="891" r:id="rId21"/>
    <p:sldId id="892" r:id="rId22"/>
    <p:sldId id="893" r:id="rId23"/>
    <p:sldId id="837" r:id="rId24"/>
    <p:sldId id="838" r:id="rId25"/>
    <p:sldId id="887" r:id="rId26"/>
    <p:sldId id="843" r:id="rId27"/>
    <p:sldId id="844" r:id="rId28"/>
    <p:sldId id="846" r:id="rId29"/>
    <p:sldId id="888" r:id="rId30"/>
    <p:sldId id="889" r:id="rId31"/>
    <p:sldId id="848" r:id="rId32"/>
    <p:sldId id="885" r:id="rId33"/>
    <p:sldId id="842" r:id="rId34"/>
    <p:sldId id="855" r:id="rId35"/>
    <p:sldId id="856" r:id="rId36"/>
    <p:sldId id="886" r:id="rId37"/>
    <p:sldId id="862" r:id="rId38"/>
    <p:sldId id="803" r:id="rId39"/>
    <p:sldId id="813" r:id="rId40"/>
    <p:sldId id="808" r:id="rId41"/>
    <p:sldId id="807" r:id="rId42"/>
    <p:sldId id="874" r:id="rId43"/>
    <p:sldId id="569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urlough's Slides" id="{B66A2160-9DB8-8D46-87B1-1342A58D2620}">
          <p14:sldIdLst>
            <p14:sldId id="814"/>
            <p14:sldId id="815"/>
          </p14:sldIdLst>
        </p14:section>
        <p14:section name="Partnership" id="{11926381-46FE-6644-B0CC-BA17B478EEC1}">
          <p14:sldIdLst>
            <p14:sldId id="692"/>
            <p14:sldId id="816"/>
            <p14:sldId id="649"/>
            <p14:sldId id="884"/>
            <p14:sldId id="894"/>
            <p14:sldId id="822"/>
            <p14:sldId id="818"/>
            <p14:sldId id="819"/>
            <p14:sldId id="820"/>
            <p14:sldId id="863"/>
          </p14:sldIdLst>
        </p14:section>
        <p14:section name="Collections and Access" id="{6224CD86-F3F9-064D-8CFD-06536BF98B66}">
          <p14:sldIdLst>
            <p14:sldId id="882"/>
            <p14:sldId id="825"/>
            <p14:sldId id="830"/>
            <p14:sldId id="880"/>
            <p14:sldId id="881"/>
            <p14:sldId id="883"/>
            <p14:sldId id="890"/>
            <p14:sldId id="891"/>
            <p14:sldId id="892"/>
            <p14:sldId id="893"/>
          </p14:sldIdLst>
        </p14:section>
        <p14:section name="Current Programs" id="{F73C8B57-5794-0748-A199-819CF8753DDC}">
          <p14:sldIdLst>
            <p14:sldId id="837"/>
            <p14:sldId id="838"/>
          </p14:sldIdLst>
        </p14:section>
        <p14:section name="Print Monographs" id="{3F5E8852-EDEE-414B-B6C9-6DED17152CBA}">
          <p14:sldIdLst>
            <p14:sldId id="887"/>
            <p14:sldId id="843"/>
            <p14:sldId id="844"/>
            <p14:sldId id="846"/>
          </p14:sldIdLst>
        </p14:section>
        <p14:section name="Gov Docs" id="{F89CD826-4A08-8F43-8CC4-03206E0C3135}">
          <p14:sldIdLst>
            <p14:sldId id="888"/>
            <p14:sldId id="889"/>
            <p14:sldId id="848"/>
            <p14:sldId id="885"/>
          </p14:sldIdLst>
        </p14:section>
        <p14:section name="Research Center" id="{877679E1-8B69-BB46-AE98-F36B6E580657}">
          <p14:sldIdLst>
            <p14:sldId id="842"/>
            <p14:sldId id="855"/>
            <p14:sldId id="856"/>
            <p14:sldId id="886"/>
            <p14:sldId id="862"/>
          </p14:sldIdLst>
        </p14:section>
        <p14:section name="Current Affairs" id="{DC55B0B2-19EE-0A43-B89E-7F1B3D1A982C}">
          <p14:sldIdLst>
            <p14:sldId id="803"/>
            <p14:sldId id="813"/>
            <p14:sldId id="808"/>
            <p14:sldId id="807"/>
            <p14:sldId id="874"/>
            <p14:sldId id="569"/>
          </p14:sldIdLst>
        </p14:section>
        <p14:section name="Extra Slides" id="{22B0B99C-2CB4-924F-A96C-26ACEC90CEF5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5259" autoAdjust="0"/>
  </p:normalViewPr>
  <p:slideViewPr>
    <p:cSldViewPr snapToGrid="0" snapToObjects="1">
      <p:cViewPr>
        <p:scale>
          <a:sx n="150" d="100"/>
          <a:sy n="150" d="100"/>
        </p:scale>
        <p:origin x="-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2" d="100"/>
        <a:sy n="132" d="100"/>
      </p:scale>
      <p:origin x="0" y="8960"/>
    </p:cViewPr>
  </p:sorterViewPr>
  <p:notesViewPr>
    <p:cSldViewPr snapToGrid="0" snapToObjects="1">
      <p:cViewPr>
        <p:scale>
          <a:sx n="100" d="100"/>
          <a:sy n="100" d="100"/>
        </p:scale>
        <p:origin x="-1912" y="92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LIT%2043.185:Users:jjyork:Downloads:HathiTrust%20Stats%20-%202/17/2014.xlsx" TargetMode="External"/><Relationship Id="rId2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LIT%2043.185:Users:jjyork:Downloads:HathiTrust%20Stats%20-%202/17/2014.xlsx" TargetMode="External"/><Relationship Id="rId2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jjyork:Box%20Sync:HathiTrust:Presentations:Statistics:HathiTrustStats_20140217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Office%20PowerPoint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urlough:Google%20Drive:Gov%20Docs%20:Data%20Sources:GPO--collection-dat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furlough:Downloads:GPO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863559711286089"/>
          <c:y val="0.160476624015748"/>
          <c:w val="0.776690452755906"/>
          <c:h val="0.71483070866141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New Content</c:v>
                </c:pt>
              </c:strCache>
            </c:strRef>
          </c:tx>
          <c:invertIfNegative val="0"/>
          <c:dLbls>
            <c:dLbl>
              <c:idx val="3"/>
              <c:layout>
                <c:manualLayout>
                  <c:x val="-0.037216670357891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0.0229024970146168"/>
                  <c:y val="0.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0.0429421819024062"/>
                  <c:y val="-0.014792032180629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12,960,482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Sheet1!$A$2:$A$8</c:f>
              <c:numCache>
                <c:formatCode>General</c:formatCode>
                <c:ptCount val="7"/>
                <c:pt idx="0">
                  <c:v>2008.0</c:v>
                </c:pt>
                <c:pt idx="1">
                  <c:v>2009.0</c:v>
                </c:pt>
                <c:pt idx="2">
                  <c:v>2010.0</c:v>
                </c:pt>
                <c:pt idx="3">
                  <c:v>2011.0</c:v>
                </c:pt>
                <c:pt idx="4">
                  <c:v>2012.0</c:v>
                </c:pt>
                <c:pt idx="5">
                  <c:v>2013.0</c:v>
                </c:pt>
                <c:pt idx="6">
                  <c:v>2014.0</c:v>
                </c:pt>
              </c:numCache>
            </c:numRef>
          </c:cat>
          <c:val>
            <c:numRef>
              <c:f>Sheet1!$B$2:$B$8</c:f>
              <c:numCache>
                <c:formatCode>#,##0</c:formatCode>
                <c:ptCount val="7"/>
                <c:pt idx="0">
                  <c:v>2.477871E6</c:v>
                </c:pt>
                <c:pt idx="1">
                  <c:v>5.221092E6</c:v>
                </c:pt>
                <c:pt idx="2">
                  <c:v>7.836698E6</c:v>
                </c:pt>
                <c:pt idx="3">
                  <c:v>9.966572E6</c:v>
                </c:pt>
                <c:pt idx="4">
                  <c:v>1.0599355E7</c:v>
                </c:pt>
                <c:pt idx="5">
                  <c:v>1.0878121E7</c:v>
                </c:pt>
                <c:pt idx="6">
                  <c:v>1.2104793E7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2063851816"/>
        <c:axId val="-2045049544"/>
      </c:barChart>
      <c:catAx>
        <c:axId val="-2063851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-2045049544"/>
        <c:crosses val="autoZero"/>
        <c:auto val="1"/>
        <c:lblAlgn val="ctr"/>
        <c:lblOffset val="100"/>
        <c:noMultiLvlLbl val="0"/>
      </c:catAx>
      <c:valAx>
        <c:axId val="-2045049544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crossAx val="-20638518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4158259596427"/>
          <c:y val="0.290898157153304"/>
          <c:w val="0.617859466359069"/>
          <c:h val="0.597842794966306"/>
        </c:manualLayout>
      </c:layout>
      <c:pie3DChart>
        <c:varyColors val="1"/>
        <c:ser>
          <c:idx val="0"/>
          <c:order val="0"/>
          <c:dLbls>
            <c:dLbl>
              <c:idx val="0"/>
              <c:layout>
                <c:manualLayout>
                  <c:x val="0.0174073226009953"/>
                  <c:y val="0.010638770153730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2"/>
              <c:layout>
                <c:manualLayout>
                  <c:x val="0.0491907754854085"/>
                  <c:y val="-0.14984836895388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</c:dLbl>
            <c:dLbl>
              <c:idx val="13"/>
              <c:delete val="1"/>
            </c:dLbl>
            <c:dLbl>
              <c:idx val="14"/>
              <c:delete val="1"/>
            </c:dLbl>
            <c:dLbl>
              <c:idx val="15"/>
              <c:delete val="1"/>
            </c:dLbl>
            <c:dLbl>
              <c:idx val="16"/>
              <c:delete val="1"/>
            </c:dLbl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</c:dLbls>
          <c:cat>
            <c:strRef>
              <c:f>'[HathiTrust Stats - 2%2F17%2F2014.xlsx]Dates'!$C$28:$C$44</c:f>
              <c:strCache>
                <c:ptCount val="17"/>
                <c:pt idx="0">
                  <c:v>2000-2009</c:v>
                </c:pt>
                <c:pt idx="1">
                  <c:v>1990-1999</c:v>
                </c:pt>
                <c:pt idx="2">
                  <c:v>1980-1989</c:v>
                </c:pt>
                <c:pt idx="3">
                  <c:v>1970-1979</c:v>
                </c:pt>
                <c:pt idx="4">
                  <c:v>1960-1969</c:v>
                </c:pt>
                <c:pt idx="5">
                  <c:v>1950-1959</c:v>
                </c:pt>
                <c:pt idx="6">
                  <c:v>1940-1949</c:v>
                </c:pt>
                <c:pt idx="7">
                  <c:v>1930-1939</c:v>
                </c:pt>
                <c:pt idx="8">
                  <c:v>1920-1929</c:v>
                </c:pt>
                <c:pt idx="9">
                  <c:v>1910-1919</c:v>
                </c:pt>
                <c:pt idx="10">
                  <c:v>1900-1909</c:v>
                </c:pt>
                <c:pt idx="11">
                  <c:v>1850-1899</c:v>
                </c:pt>
                <c:pt idx="12">
                  <c:v>1800-1849</c:v>
                </c:pt>
                <c:pt idx="13">
                  <c:v>1700-1799</c:v>
                </c:pt>
                <c:pt idx="14">
                  <c:v>1600-1699</c:v>
                </c:pt>
                <c:pt idx="15">
                  <c:v>1500-1599</c:v>
                </c:pt>
                <c:pt idx="16">
                  <c:v>0-1500</c:v>
                </c:pt>
              </c:strCache>
            </c:strRef>
          </c:cat>
          <c:val>
            <c:numRef>
              <c:f>'[HathiTrust Stats - 2%2F17%2F2014.xlsx]Dates'!$D$28:$D$44</c:f>
              <c:numCache>
                <c:formatCode>0%</c:formatCode>
                <c:ptCount val="17"/>
                <c:pt idx="0">
                  <c:v>0.1</c:v>
                </c:pt>
                <c:pt idx="1">
                  <c:v>0.14</c:v>
                </c:pt>
                <c:pt idx="2">
                  <c:v>0.14</c:v>
                </c:pt>
                <c:pt idx="3">
                  <c:v>0.13</c:v>
                </c:pt>
                <c:pt idx="4">
                  <c:v>0.11</c:v>
                </c:pt>
                <c:pt idx="5">
                  <c:v>0.06</c:v>
                </c:pt>
                <c:pt idx="6">
                  <c:v>0.04</c:v>
                </c:pt>
                <c:pt idx="7">
                  <c:v>0.04</c:v>
                </c:pt>
                <c:pt idx="8">
                  <c:v>0.04</c:v>
                </c:pt>
                <c:pt idx="9">
                  <c:v>0.04</c:v>
                </c:pt>
                <c:pt idx="10">
                  <c:v>0.04</c:v>
                </c:pt>
                <c:pt idx="11">
                  <c:v>0.1</c:v>
                </c:pt>
                <c:pt idx="12">
                  <c:v>0.03</c:v>
                </c:pt>
                <c:pt idx="13">
                  <c:v>0.0</c:v>
                </c:pt>
                <c:pt idx="14">
                  <c:v>0.0</c:v>
                </c:pt>
                <c:pt idx="15">
                  <c:v>0.0</c:v>
                </c:pt>
                <c:pt idx="16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26537120431711"/>
          <c:y val="0.235464203135853"/>
          <c:w val="0.689202910546355"/>
          <c:h val="0.665769261015442"/>
        </c:manualLayout>
      </c:layout>
      <c:pie3DChart>
        <c:varyColors val="1"/>
        <c:ser>
          <c:idx val="0"/>
          <c:order val="0"/>
          <c:dLbls>
            <c:dLbl>
              <c:idx val="7"/>
              <c:layout>
                <c:manualLayout>
                  <c:x val="-0.106711141648022"/>
                  <c:y val="-0.17996562158560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0.0190085144628905"/>
                  <c:y val="-0.13497823312526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0"/>
              <c:delete val="1"/>
            </c:dLbl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'[HathiTrust Stats - 2%2F17%2F2014.xlsx]Languages'!$E$2:$E$12</c:f>
              <c:strCache>
                <c:ptCount val="11"/>
                <c:pt idx="0">
                  <c:v>English</c:v>
                </c:pt>
                <c:pt idx="1">
                  <c:v>German</c:v>
                </c:pt>
                <c:pt idx="2">
                  <c:v>French</c:v>
                </c:pt>
                <c:pt idx="3">
                  <c:v>Spanish</c:v>
                </c:pt>
                <c:pt idx="4">
                  <c:v>Chinese</c:v>
                </c:pt>
                <c:pt idx="5">
                  <c:v>Russian</c:v>
                </c:pt>
                <c:pt idx="6">
                  <c:v>Japanese</c:v>
                </c:pt>
                <c:pt idx="7">
                  <c:v>Italian</c:v>
                </c:pt>
                <c:pt idx="8">
                  <c:v>Arabic</c:v>
                </c:pt>
                <c:pt idx="9">
                  <c:v>Latin</c:v>
                </c:pt>
                <c:pt idx="10">
                  <c:v>Remaining Languages</c:v>
                </c:pt>
              </c:strCache>
            </c:strRef>
          </c:cat>
          <c:val>
            <c:numRef>
              <c:f>'[HathiTrust Stats - 2%2F17%2F2014.xlsx]Languages'!$F$2:$F$12</c:f>
              <c:numCache>
                <c:formatCode>0%</c:formatCode>
                <c:ptCount val="11"/>
                <c:pt idx="0">
                  <c:v>0.492340857383113</c:v>
                </c:pt>
                <c:pt idx="1">
                  <c:v>0.0933308891292571</c:v>
                </c:pt>
                <c:pt idx="2">
                  <c:v>0.071922211053687</c:v>
                </c:pt>
                <c:pt idx="3">
                  <c:v>0.0451020199700725</c:v>
                </c:pt>
                <c:pt idx="4">
                  <c:v>0.0390634266116699</c:v>
                </c:pt>
                <c:pt idx="5">
                  <c:v>0.0373817991461315</c:v>
                </c:pt>
                <c:pt idx="6">
                  <c:v>0.0349725583764848</c:v>
                </c:pt>
                <c:pt idx="7">
                  <c:v>0.0254834094000409</c:v>
                </c:pt>
                <c:pt idx="8">
                  <c:v>0.0189808798586019</c:v>
                </c:pt>
                <c:pt idx="9">
                  <c:v>0.0135299927884146</c:v>
                </c:pt>
                <c:pt idx="10">
                  <c:v>0.127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'All Content'!$A$1</c:f>
              <c:strCache>
                <c:ptCount val="1"/>
                <c:pt idx="0">
                  <c:v>University of Michigan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val>
            <c:numRef>
              <c:f>'All Content'!$B$1</c:f>
              <c:numCache>
                <c:formatCode>#,##0</c:formatCode>
                <c:ptCount val="1"/>
                <c:pt idx="0">
                  <c:v>4.706794E6</c:v>
                </c:pt>
              </c:numCache>
            </c:numRef>
          </c:val>
        </c:ser>
        <c:ser>
          <c:idx val="1"/>
          <c:order val="1"/>
          <c:tx>
            <c:strRef>
              <c:f>'All Content'!$A$2</c:f>
              <c:strCache>
                <c:ptCount val="1"/>
                <c:pt idx="0">
                  <c:v>University of California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100"/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</c:dLbls>
          <c:val>
            <c:numRef>
              <c:f>'All Content'!$B$2</c:f>
              <c:numCache>
                <c:formatCode>#,##0</c:formatCode>
                <c:ptCount val="1"/>
                <c:pt idx="0">
                  <c:v>3.589854E6</c:v>
                </c:pt>
              </c:numCache>
            </c:numRef>
          </c:val>
        </c:ser>
        <c:ser>
          <c:idx val="2"/>
          <c:order val="2"/>
          <c:tx>
            <c:strRef>
              <c:f>'All Content'!$A$3</c:f>
              <c:strCache>
                <c:ptCount val="1"/>
                <c:pt idx="0">
                  <c:v>Harvard University</c:v>
                </c:pt>
              </c:strCache>
            </c:strRef>
          </c:tx>
          <c:invertIfNegative val="0"/>
          <c:val>
            <c:numRef>
              <c:f>'All Content'!$B$3</c:f>
              <c:numCache>
                <c:formatCode>#,##0</c:formatCode>
                <c:ptCount val="1"/>
                <c:pt idx="0">
                  <c:v>771340.0</c:v>
                </c:pt>
              </c:numCache>
            </c:numRef>
          </c:val>
        </c:ser>
        <c:ser>
          <c:idx val="3"/>
          <c:order val="3"/>
          <c:tx>
            <c:strRef>
              <c:f>'All Content'!$A$4</c:f>
              <c:strCache>
                <c:ptCount val="1"/>
                <c:pt idx="0">
                  <c:v>University of Wisconsin</c:v>
                </c:pt>
              </c:strCache>
            </c:strRef>
          </c:tx>
          <c:invertIfNegative val="0"/>
          <c:val>
            <c:numRef>
              <c:f>'All Content'!$B$4</c:f>
              <c:numCache>
                <c:formatCode>#,##0</c:formatCode>
                <c:ptCount val="1"/>
                <c:pt idx="0">
                  <c:v>560620.0</c:v>
                </c:pt>
              </c:numCache>
            </c:numRef>
          </c:val>
        </c:ser>
        <c:ser>
          <c:idx val="4"/>
          <c:order val="4"/>
          <c:tx>
            <c:strRef>
              <c:f>'All Content'!$A$5</c:f>
              <c:strCache>
                <c:ptCount val="1"/>
                <c:pt idx="0">
                  <c:v>Indiana University</c:v>
                </c:pt>
              </c:strCache>
            </c:strRef>
          </c:tx>
          <c:invertIfNegative val="0"/>
          <c:val>
            <c:numRef>
              <c:f>'All Content'!$B$5</c:f>
              <c:numCache>
                <c:formatCode>#,##0</c:formatCode>
                <c:ptCount val="1"/>
                <c:pt idx="0">
                  <c:v>525178.0</c:v>
                </c:pt>
              </c:numCache>
            </c:numRef>
          </c:val>
        </c:ser>
        <c:ser>
          <c:idx val="5"/>
          <c:order val="5"/>
          <c:tx>
            <c:strRef>
              <c:f>'All Content'!$A$6</c:f>
              <c:strCache>
                <c:ptCount val="1"/>
                <c:pt idx="0">
                  <c:v>Cornell University</c:v>
                </c:pt>
              </c:strCache>
            </c:strRef>
          </c:tx>
          <c:invertIfNegative val="0"/>
          <c:val>
            <c:numRef>
              <c:f>'All Content'!$B$6</c:f>
              <c:numCache>
                <c:formatCode>#,##0</c:formatCode>
                <c:ptCount val="1"/>
                <c:pt idx="0">
                  <c:v>504074.0</c:v>
                </c:pt>
              </c:numCache>
            </c:numRef>
          </c:val>
        </c:ser>
        <c:ser>
          <c:idx val="6"/>
          <c:order val="6"/>
          <c:tx>
            <c:strRef>
              <c:f>'All Content'!$A$7</c:f>
              <c:strCache>
                <c:ptCount val="1"/>
                <c:pt idx="0">
                  <c:v>University of Illinois</c:v>
                </c:pt>
              </c:strCache>
            </c:strRef>
          </c:tx>
          <c:invertIfNegative val="0"/>
          <c:val>
            <c:numRef>
              <c:f>'All Content'!$B$7</c:f>
              <c:numCache>
                <c:formatCode>#,##0</c:formatCode>
                <c:ptCount val="1"/>
                <c:pt idx="0">
                  <c:v>306783.0</c:v>
                </c:pt>
              </c:numCache>
            </c:numRef>
          </c:val>
        </c:ser>
        <c:ser>
          <c:idx val="7"/>
          <c:order val="7"/>
          <c:tx>
            <c:strRef>
              <c:f>'All Content'!$A$8</c:f>
              <c:strCache>
                <c:ptCount val="1"/>
                <c:pt idx="0">
                  <c:v>New York Public Library</c:v>
                </c:pt>
              </c:strCache>
            </c:strRef>
          </c:tx>
          <c:invertIfNegative val="0"/>
          <c:val>
            <c:numRef>
              <c:f>'All Content'!$B$8</c:f>
              <c:numCache>
                <c:formatCode>#,##0</c:formatCode>
                <c:ptCount val="1"/>
                <c:pt idx="0">
                  <c:v>294824.0</c:v>
                </c:pt>
              </c:numCache>
            </c:numRef>
          </c:val>
        </c:ser>
        <c:ser>
          <c:idx val="8"/>
          <c:order val="8"/>
          <c:tx>
            <c:strRef>
              <c:f>'All Content'!$A$9</c:f>
              <c:strCache>
                <c:ptCount val="1"/>
                <c:pt idx="0">
                  <c:v>Princeton University</c:v>
                </c:pt>
              </c:strCache>
            </c:strRef>
          </c:tx>
          <c:invertIfNegative val="0"/>
          <c:val>
            <c:numRef>
              <c:f>'All Content'!$B$9</c:f>
              <c:numCache>
                <c:formatCode>#,##0</c:formatCode>
                <c:ptCount val="1"/>
                <c:pt idx="0">
                  <c:v>252802.0</c:v>
                </c:pt>
              </c:numCache>
            </c:numRef>
          </c:val>
        </c:ser>
        <c:ser>
          <c:idx val="9"/>
          <c:order val="9"/>
          <c:tx>
            <c:strRef>
              <c:f>'All Content'!$A$10</c:f>
              <c:strCache>
                <c:ptCount val="1"/>
                <c:pt idx="0">
                  <c:v>Penn State</c:v>
                </c:pt>
              </c:strCache>
            </c:strRef>
          </c:tx>
          <c:invertIfNegative val="0"/>
          <c:val>
            <c:numRef>
              <c:f>'All Content'!$B$10</c:f>
              <c:numCache>
                <c:formatCode>#,##0</c:formatCode>
                <c:ptCount val="1"/>
                <c:pt idx="0">
                  <c:v>148592.0</c:v>
                </c:pt>
              </c:numCache>
            </c:numRef>
          </c:val>
        </c:ser>
        <c:ser>
          <c:idx val="10"/>
          <c:order val="10"/>
          <c:tx>
            <c:strRef>
              <c:f>'All Content'!$A$11</c:f>
              <c:strCache>
                <c:ptCount val="1"/>
                <c:pt idx="0">
                  <c:v>University of Minnesota</c:v>
                </c:pt>
              </c:strCache>
            </c:strRef>
          </c:tx>
          <c:invertIfNegative val="0"/>
          <c:val>
            <c:numRef>
              <c:f>'All Content'!$B$11</c:f>
              <c:numCache>
                <c:formatCode>#,##0</c:formatCode>
                <c:ptCount val="1"/>
                <c:pt idx="0">
                  <c:v>138597.0</c:v>
                </c:pt>
              </c:numCache>
            </c:numRef>
          </c:val>
        </c:ser>
        <c:ser>
          <c:idx val="11"/>
          <c:order val="11"/>
          <c:tx>
            <c:strRef>
              <c:f>'All Content'!$A$12</c:f>
              <c:strCache>
                <c:ptCount val="1"/>
                <c:pt idx="0">
                  <c:v>Universidad Complutense</c:v>
                </c:pt>
              </c:strCache>
            </c:strRef>
          </c:tx>
          <c:invertIfNegative val="0"/>
          <c:val>
            <c:numRef>
              <c:f>'All Content'!$B$12</c:f>
              <c:numCache>
                <c:formatCode>#,##0</c:formatCode>
                <c:ptCount val="1"/>
                <c:pt idx="0">
                  <c:v>115445.0</c:v>
                </c:pt>
              </c:numCache>
            </c:numRef>
          </c:val>
        </c:ser>
        <c:ser>
          <c:idx val="12"/>
          <c:order val="12"/>
          <c:tx>
            <c:strRef>
              <c:f>'All Content'!$A$13</c:f>
              <c:strCache>
                <c:ptCount val="1"/>
                <c:pt idx="0">
                  <c:v>Library of Congress</c:v>
                </c:pt>
              </c:strCache>
            </c:strRef>
          </c:tx>
          <c:invertIfNegative val="0"/>
          <c:val>
            <c:numRef>
              <c:f>'All Content'!$B$13</c:f>
              <c:numCache>
                <c:formatCode>#,##0</c:formatCode>
                <c:ptCount val="1"/>
                <c:pt idx="0">
                  <c:v>108892.0</c:v>
                </c:pt>
              </c:numCache>
            </c:numRef>
          </c:val>
        </c:ser>
        <c:ser>
          <c:idx val="13"/>
          <c:order val="13"/>
          <c:tx>
            <c:strRef>
              <c:f>'All Content'!$A$14</c:f>
              <c:strCache>
                <c:ptCount val="1"/>
                <c:pt idx="0">
                  <c:v>Keio University</c:v>
                </c:pt>
              </c:strCache>
            </c:strRef>
          </c:tx>
          <c:invertIfNegative val="0"/>
          <c:val>
            <c:numRef>
              <c:f>'All Content'!$B$14</c:f>
              <c:numCache>
                <c:formatCode>#,##0</c:formatCode>
                <c:ptCount val="1"/>
                <c:pt idx="0">
                  <c:v>90094.0</c:v>
                </c:pt>
              </c:numCache>
            </c:numRef>
          </c:val>
        </c:ser>
        <c:ser>
          <c:idx val="14"/>
          <c:order val="14"/>
          <c:tx>
            <c:strRef>
              <c:f>'All Content'!$A$15</c:f>
              <c:strCache>
                <c:ptCount val="1"/>
                <c:pt idx="0">
                  <c:v>Columbia University</c:v>
                </c:pt>
              </c:strCache>
            </c:strRef>
          </c:tx>
          <c:invertIfNegative val="0"/>
          <c:val>
            <c:numRef>
              <c:f>'All Content'!$B$15</c:f>
              <c:numCache>
                <c:formatCode>#,##0</c:formatCode>
                <c:ptCount val="1"/>
                <c:pt idx="0">
                  <c:v>65166.0</c:v>
                </c:pt>
              </c:numCache>
            </c:numRef>
          </c:val>
        </c:ser>
        <c:ser>
          <c:idx val="15"/>
          <c:order val="15"/>
          <c:tx>
            <c:strRef>
              <c:f>'All Content'!$A$16</c:f>
              <c:strCache>
                <c:ptCount val="1"/>
                <c:pt idx="0">
                  <c:v>Northwestern University</c:v>
                </c:pt>
              </c:strCache>
            </c:strRef>
          </c:tx>
          <c:invertIfNegative val="0"/>
          <c:val>
            <c:numRef>
              <c:f>'All Content'!$B$16</c:f>
              <c:numCache>
                <c:formatCode>#,##0</c:formatCode>
                <c:ptCount val="1"/>
                <c:pt idx="0">
                  <c:v>56659.0</c:v>
                </c:pt>
              </c:numCache>
            </c:numRef>
          </c:val>
        </c:ser>
        <c:ser>
          <c:idx val="16"/>
          <c:order val="16"/>
          <c:tx>
            <c:strRef>
              <c:f>'All Content'!$A$17</c:f>
              <c:strCache>
                <c:ptCount val="1"/>
                <c:pt idx="0">
                  <c:v>Ohio State</c:v>
                </c:pt>
              </c:strCache>
            </c:strRef>
          </c:tx>
          <c:invertIfNegative val="0"/>
          <c:val>
            <c:numRef>
              <c:f>'All Content'!$B$17</c:f>
              <c:numCache>
                <c:formatCode>#,##0</c:formatCode>
                <c:ptCount val="1"/>
                <c:pt idx="0">
                  <c:v>52478.0</c:v>
                </c:pt>
              </c:numCache>
            </c:numRef>
          </c:val>
        </c:ser>
        <c:ser>
          <c:idx val="17"/>
          <c:order val="17"/>
          <c:tx>
            <c:strRef>
              <c:f>'All Content'!$A$18</c:f>
              <c:strCache>
                <c:ptCount val="1"/>
                <c:pt idx="0">
                  <c:v>University of Chicago</c:v>
                </c:pt>
              </c:strCache>
            </c:strRef>
          </c:tx>
          <c:invertIfNegative val="0"/>
          <c:val>
            <c:numRef>
              <c:f>'All Content'!$B$18</c:f>
              <c:numCache>
                <c:formatCode>General</c:formatCode>
                <c:ptCount val="1"/>
                <c:pt idx="0">
                  <c:v>51959.0</c:v>
                </c:pt>
              </c:numCache>
            </c:numRef>
          </c:val>
        </c:ser>
        <c:ser>
          <c:idx val="18"/>
          <c:order val="18"/>
          <c:tx>
            <c:strRef>
              <c:f>'All Content'!$A$19</c:f>
              <c:strCache>
                <c:ptCount val="1"/>
                <c:pt idx="0">
                  <c:v>University of Virginia</c:v>
                </c:pt>
              </c:strCache>
            </c:strRef>
          </c:tx>
          <c:invertIfNegative val="0"/>
          <c:val>
            <c:numRef>
              <c:f>'All Content'!$B$19</c:f>
              <c:numCache>
                <c:formatCode>#,##0</c:formatCode>
                <c:ptCount val="1"/>
                <c:pt idx="0">
                  <c:v>51206.0</c:v>
                </c:pt>
              </c:numCache>
            </c:numRef>
          </c:val>
        </c:ser>
        <c:ser>
          <c:idx val="19"/>
          <c:order val="19"/>
          <c:tx>
            <c:strRef>
              <c:f>'All Content'!$A$20</c:f>
              <c:strCache>
                <c:ptCount val="1"/>
                <c:pt idx="0">
                  <c:v>Purdue University</c:v>
                </c:pt>
              </c:strCache>
            </c:strRef>
          </c:tx>
          <c:invertIfNegative val="0"/>
          <c:val>
            <c:numRef>
              <c:f>'All Content'!$B$20</c:f>
              <c:numCache>
                <c:formatCode>#,##0</c:formatCode>
                <c:ptCount val="1"/>
                <c:pt idx="0">
                  <c:v>47488.0</c:v>
                </c:pt>
              </c:numCache>
            </c:numRef>
          </c:val>
        </c:ser>
        <c:ser>
          <c:idx val="20"/>
          <c:order val="20"/>
          <c:tx>
            <c:strRef>
              <c:f>'All Content'!$A$21</c:f>
              <c:strCache>
                <c:ptCount val="1"/>
                <c:pt idx="0">
                  <c:v>Yale University</c:v>
                </c:pt>
              </c:strCache>
            </c:strRef>
          </c:tx>
          <c:invertIfNegative val="0"/>
          <c:val>
            <c:numRef>
              <c:f>'All Content'!$B$21</c:f>
              <c:numCache>
                <c:formatCode>#,##0</c:formatCode>
                <c:ptCount val="1"/>
                <c:pt idx="0">
                  <c:v>23678.0</c:v>
                </c:pt>
              </c:numCache>
            </c:numRef>
          </c:val>
        </c:ser>
        <c:ser>
          <c:idx val="21"/>
          <c:order val="21"/>
          <c:tx>
            <c:strRef>
              <c:f>'All Content'!$A$22</c:f>
              <c:strCache>
                <c:ptCount val="1"/>
                <c:pt idx="0">
                  <c:v>University of North Carolina at Chapel Hill</c:v>
                </c:pt>
              </c:strCache>
            </c:strRef>
          </c:tx>
          <c:invertIfNegative val="0"/>
          <c:val>
            <c:numRef>
              <c:f>'All Content'!$B$22</c:f>
              <c:numCache>
                <c:formatCode>#,##0</c:formatCode>
                <c:ptCount val="1"/>
                <c:pt idx="0">
                  <c:v>17025.0</c:v>
                </c:pt>
              </c:numCache>
            </c:numRef>
          </c:val>
        </c:ser>
        <c:ser>
          <c:idx val="22"/>
          <c:order val="22"/>
          <c:tx>
            <c:strRef>
              <c:f>'All Content'!$A$23</c:f>
              <c:strCache>
                <c:ptCount val="1"/>
                <c:pt idx="0">
                  <c:v>Getty Research Institute</c:v>
                </c:pt>
              </c:strCache>
            </c:strRef>
          </c:tx>
          <c:invertIfNegative val="0"/>
          <c:val>
            <c:numRef>
              <c:f>'All Content'!$B$23</c:f>
              <c:numCache>
                <c:formatCode>General</c:formatCode>
                <c:ptCount val="1"/>
                <c:pt idx="0">
                  <c:v>16122.0</c:v>
                </c:pt>
              </c:numCache>
            </c:numRef>
          </c:val>
        </c:ser>
        <c:ser>
          <c:idx val="23"/>
          <c:order val="23"/>
          <c:tx>
            <c:strRef>
              <c:f>'All Content'!$A$24</c:f>
              <c:strCache>
                <c:ptCount val="1"/>
                <c:pt idx="0">
                  <c:v>University of Massachusetts</c:v>
                </c:pt>
              </c:strCache>
            </c:strRef>
          </c:tx>
          <c:invertIfNegative val="0"/>
          <c:val>
            <c:numRef>
              <c:f>'All Content'!$B$24</c:f>
              <c:numCache>
                <c:formatCode>#,##0</c:formatCode>
                <c:ptCount val="1"/>
                <c:pt idx="0">
                  <c:v>11115.0</c:v>
                </c:pt>
              </c:numCache>
            </c:numRef>
          </c:val>
        </c:ser>
        <c:ser>
          <c:idx val="24"/>
          <c:order val="24"/>
          <c:tx>
            <c:strRef>
              <c:f>'All Content'!$A$25</c:f>
              <c:strCache>
                <c:ptCount val="1"/>
                <c:pt idx="0">
                  <c:v>University of Florida</c:v>
                </c:pt>
              </c:strCache>
            </c:strRef>
          </c:tx>
          <c:invertIfNegative val="0"/>
          <c:val>
            <c:numRef>
              <c:f>'All Content'!$B$25</c:f>
              <c:numCache>
                <c:formatCode>#,##0</c:formatCode>
                <c:ptCount val="1"/>
                <c:pt idx="0">
                  <c:v>9866.0</c:v>
                </c:pt>
              </c:numCache>
            </c:numRef>
          </c:val>
        </c:ser>
        <c:ser>
          <c:idx val="25"/>
          <c:order val="25"/>
          <c:tx>
            <c:strRef>
              <c:f>'All Content'!$A$26</c:f>
              <c:strCache>
                <c:ptCount val="1"/>
                <c:pt idx="0">
                  <c:v>Duke University</c:v>
                </c:pt>
              </c:strCache>
            </c:strRef>
          </c:tx>
          <c:invertIfNegative val="0"/>
          <c:val>
            <c:numRef>
              <c:f>'All Content'!$B$26</c:f>
              <c:numCache>
                <c:formatCode>#,##0</c:formatCode>
                <c:ptCount val="1"/>
                <c:pt idx="0">
                  <c:v>7775.0</c:v>
                </c:pt>
              </c:numCache>
            </c:numRef>
          </c:val>
        </c:ser>
        <c:ser>
          <c:idx val="26"/>
          <c:order val="26"/>
          <c:tx>
            <c:strRef>
              <c:f>'All Content'!$A$27</c:f>
              <c:strCache>
                <c:ptCount val="1"/>
                <c:pt idx="0">
                  <c:v>University of Connecticut</c:v>
                </c:pt>
              </c:strCache>
            </c:strRef>
          </c:tx>
          <c:invertIfNegative val="0"/>
          <c:val>
            <c:numRef>
              <c:f>'All Content'!$B$27</c:f>
              <c:numCache>
                <c:formatCode>General</c:formatCode>
                <c:ptCount val="1"/>
                <c:pt idx="0">
                  <c:v>4629.0</c:v>
                </c:pt>
              </c:numCache>
            </c:numRef>
          </c:val>
        </c:ser>
        <c:ser>
          <c:idx val="27"/>
          <c:order val="27"/>
          <c:tx>
            <c:strRef>
              <c:f>'All Content'!$A$28</c:f>
              <c:strCache>
                <c:ptCount val="1"/>
                <c:pt idx="0">
                  <c:v>Boston College</c:v>
                </c:pt>
              </c:strCache>
            </c:strRef>
          </c:tx>
          <c:invertIfNegative val="0"/>
          <c:val>
            <c:numRef>
              <c:f>'All Content'!$B$28</c:f>
              <c:numCache>
                <c:formatCode>#,##0</c:formatCode>
                <c:ptCount val="1"/>
                <c:pt idx="0">
                  <c:v>3210.0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-2045104984"/>
        <c:axId val="-2045102264"/>
      </c:barChart>
      <c:catAx>
        <c:axId val="-2045104984"/>
        <c:scaling>
          <c:orientation val="minMax"/>
        </c:scaling>
        <c:delete val="1"/>
        <c:axPos val="b"/>
        <c:majorTickMark val="out"/>
        <c:minorTickMark val="none"/>
        <c:tickLblPos val="nextTo"/>
        <c:crossAx val="-2045102264"/>
        <c:crosses val="autoZero"/>
        <c:auto val="1"/>
        <c:lblAlgn val="ctr"/>
        <c:lblOffset val="100"/>
        <c:noMultiLvlLbl val="0"/>
      </c:catAx>
      <c:valAx>
        <c:axId val="-2045102264"/>
        <c:scaling>
          <c:orientation val="minMax"/>
        </c:scaling>
        <c:delete val="0"/>
        <c:axPos val="l"/>
        <c:majorGridlines/>
        <c:numFmt formatCode="#,##0" sourceLinked="1"/>
        <c:majorTickMark val="out"/>
        <c:minorTickMark val="none"/>
        <c:tickLblPos val="nextTo"/>
        <c:crossAx val="-20451049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19662025005495"/>
          <c:y val="0.108518802406336"/>
          <c:w val="0.850113300317098"/>
          <c:h val="0.693061517995182"/>
        </c:manualLayout>
      </c:layout>
      <c:ofPieChart>
        <c:ofPieType val="bar"/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In </a:t>
                    </a:r>
                    <a:r>
                      <a:rPr lang="en-US" dirty="0" smtClean="0"/>
                      <a:t>Copyright or undetermined</a:t>
                    </a:r>
                    <a:r>
                      <a:rPr lang="en-US" dirty="0"/>
                      <a:t>
63%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/>
                      <a:t>Public </a:t>
                    </a:r>
                    <a:r>
                      <a:rPr lang="en-US" dirty="0" smtClean="0"/>
                      <a:t>Domain Worldwide</a:t>
                    </a:r>
                    <a:r>
                      <a:rPr lang="en-US" dirty="0"/>
                      <a:t>
21%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0131362889983578"/>
                  <c:y val="-5.40800045650419E-1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US Government </a:t>
                    </a:r>
                    <a:r>
                      <a:rPr lang="en-US" dirty="0"/>
                      <a:t>Documents
5%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00226244343891403"/>
                  <c:y val="0.0416663684084944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0241922345913657"/>
                  <c:y val="0.115781710914454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Open Access
0.06%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-0.249597248619785"/>
                  <c:y val="0.10860822706896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Creative Commons
0.06%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“Public domain”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38%</a:t>
                    </a:r>
                    <a:endParaRPr lang="en-US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'[Chart in Microsoft Office PowerPoint]Sheet1'!$A$2:$A$7</c:f>
              <c:strCache>
                <c:ptCount val="6"/>
                <c:pt idx="0">
                  <c:v>In Copyright</c:v>
                </c:pt>
                <c:pt idx="1">
                  <c:v>Public Domain</c:v>
                </c:pt>
                <c:pt idx="2">
                  <c:v>Government Documents</c:v>
                </c:pt>
                <c:pt idx="3">
                  <c:v>Public Domain (US)</c:v>
                </c:pt>
                <c:pt idx="4">
                  <c:v>Open Access</c:v>
                </c:pt>
                <c:pt idx="5">
                  <c:v>Creative Commons</c:v>
                </c:pt>
              </c:strCache>
            </c:strRef>
          </c:cat>
          <c:val>
            <c:numRef>
              <c:f>'[Chart in Microsoft Office PowerPoint]Sheet1'!$B$2:$B$7</c:f>
              <c:numCache>
                <c:formatCode>#,##0</c:formatCode>
                <c:ptCount val="6"/>
                <c:pt idx="0" formatCode="0">
                  <c:v>8.0E6</c:v>
                </c:pt>
                <c:pt idx="1">
                  <c:v>2.665594E6</c:v>
                </c:pt>
                <c:pt idx="2" formatCode="0">
                  <c:v>600000.0</c:v>
                </c:pt>
                <c:pt idx="3">
                  <c:v>1.470371E6</c:v>
                </c:pt>
                <c:pt idx="4">
                  <c:v>7776.0</c:v>
                </c:pt>
                <c:pt idx="5">
                  <c:v>7497.0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gapWidth val="100"/>
        <c:splitType val="pos"/>
        <c:splitPos val="5.0"/>
        <c:secondPieSize val="75"/>
        <c:serLines/>
      </c:ofPie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1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0636533798327112"/>
          <c:y val="0.175732816634915"/>
          <c:w val="0.884227265709433"/>
          <c:h val="0.822935687952301"/>
        </c:manualLayout>
      </c:layout>
      <c:pieChart>
        <c:varyColors val="1"/>
        <c:ser>
          <c:idx val="0"/>
          <c:order val="0"/>
          <c:dPt>
            <c:idx val="0"/>
            <c:bubble3D val="0"/>
          </c:dPt>
          <c:dPt>
            <c:idx val="1"/>
            <c:bubble3D val="0"/>
          </c:dPt>
          <c:dPt>
            <c:idx val="2"/>
            <c:bubble3D val="0"/>
          </c:dPt>
          <c:dPt>
            <c:idx val="3"/>
            <c:bubble3D val="0"/>
          </c:dPt>
          <c:dPt>
            <c:idx val="4"/>
            <c:bubble3D val="0"/>
          </c:dPt>
          <c:dPt>
            <c:idx val="5"/>
            <c:bubble3D val="0"/>
          </c:dPt>
          <c:dPt>
            <c:idx val="6"/>
            <c:bubble3D val="0"/>
          </c:dPt>
          <c:dPt>
            <c:idx val="7"/>
            <c:bubble3D val="0"/>
          </c:dPt>
          <c:dPt>
            <c:idx val="8"/>
            <c:bubble3D val="0"/>
          </c:dPt>
          <c:dPt>
            <c:idx val="9"/>
            <c:bubble3D val="0"/>
          </c:dPt>
          <c:dPt>
            <c:idx val="10"/>
            <c:bubble3D val="0"/>
          </c:dPt>
          <c:dPt>
            <c:idx val="11"/>
            <c:bubble3D val="0"/>
          </c:dPt>
          <c:dPt>
            <c:idx val="12"/>
            <c:bubble3D val="0"/>
          </c:dPt>
          <c:dPt>
            <c:idx val="13"/>
            <c:bubble3D val="0"/>
          </c:dPt>
          <c:dPt>
            <c:idx val="14"/>
            <c:bubble3D val="0"/>
          </c:dPt>
          <c:dPt>
            <c:idx val="15"/>
            <c:bubble3D val="0"/>
          </c:dPt>
          <c:dPt>
            <c:idx val="16"/>
            <c:bubble3D val="0"/>
          </c:dPt>
          <c:dPt>
            <c:idx val="17"/>
            <c:bubble3D val="0"/>
          </c:dPt>
          <c:dPt>
            <c:idx val="18"/>
            <c:bubble3D val="0"/>
          </c:dPt>
          <c:dPt>
            <c:idx val="19"/>
            <c:bubble3D val="0"/>
          </c:dPt>
          <c:dPt>
            <c:idx val="20"/>
            <c:bubble3D val="0"/>
          </c:dPt>
          <c:dPt>
            <c:idx val="21"/>
            <c:bubble3D val="0"/>
          </c:dPt>
          <c:dPt>
            <c:idx val="22"/>
            <c:bubble3D val="0"/>
          </c:dPt>
          <c:dPt>
            <c:idx val="23"/>
            <c:bubble3D val="0"/>
          </c:dPt>
          <c:dPt>
            <c:idx val="24"/>
            <c:bubble3D val="0"/>
          </c:dPt>
          <c:dPt>
            <c:idx val="25"/>
            <c:bubble3D val="0"/>
          </c:dPt>
          <c:dPt>
            <c:idx val="26"/>
            <c:bubble3D val="0"/>
          </c:dPt>
          <c:dPt>
            <c:idx val="27"/>
            <c:bubble3D val="0"/>
          </c:dPt>
          <c:dPt>
            <c:idx val="28"/>
            <c:bubble3D val="0"/>
          </c:dPt>
          <c:dPt>
            <c:idx val="29"/>
            <c:bubble3D val="0"/>
          </c:dPt>
          <c:dPt>
            <c:idx val="30"/>
            <c:bubble3D val="0"/>
          </c:dPt>
          <c:dLbls>
            <c:dLbl>
              <c:idx val="6"/>
              <c:layout>
                <c:manualLayout>
                  <c:x val="-0.130969451054248"/>
                  <c:y val="0.19001717429007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7"/>
              <c:layout>
                <c:manualLayout>
                  <c:x val="-0.167115860699225"/>
                  <c:y val="0.069169971339531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0.129370536960219"/>
                  <c:y val="0.0024974826406877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9"/>
              <c:layout>
                <c:manualLayout>
                  <c:x val="-0.138869874771541"/>
                  <c:y val="-0.025368130759741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0"/>
              <c:layout>
                <c:manualLayout>
                  <c:x val="-0.169208586841433"/>
                  <c:y val="-0.072393586855345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1"/>
              <c:layout>
                <c:manualLayout>
                  <c:x val="-0.169236913063915"/>
                  <c:y val="-0.10703164746735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3"/>
              <c:layout>
                <c:manualLayout>
                  <c:x val="-0.033090465482032"/>
                  <c:y val="-0.15699779368945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4"/>
              <c:layout>
                <c:manualLayout>
                  <c:x val="0.0781073300093544"/>
                  <c:y val="-0.11919998439501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5"/>
              <c:layout>
                <c:manualLayout>
                  <c:x val="0.244451506329077"/>
                  <c:y val="-0.15225826478348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6"/>
              <c:layout>
                <c:manualLayout>
                  <c:x val="0.23963655433254"/>
                  <c:y val="-0.073588724598565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7"/>
              <c:layout>
                <c:manualLayout>
                  <c:x val="0.434398302348788"/>
                  <c:y val="-0.02135727217633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200" b="1" i="0"/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'By source library'!$D$1:$D$18</c:f>
              <c:strCache>
                <c:ptCount val="18"/>
                <c:pt idx="0">
                  <c:v>Michigan</c:v>
                </c:pt>
                <c:pt idx="1">
                  <c:v>California</c:v>
                </c:pt>
                <c:pt idx="2">
                  <c:v>Minnesota</c:v>
                </c:pt>
                <c:pt idx="3">
                  <c:v>Illinois (UC)</c:v>
                </c:pt>
                <c:pt idx="4">
                  <c:v>Purdue</c:v>
                </c:pt>
                <c:pt idx="5">
                  <c:v>Penn State</c:v>
                </c:pt>
                <c:pt idx="6">
                  <c:v>Cornell</c:v>
                </c:pt>
                <c:pt idx="7">
                  <c:v>Virginia</c:v>
                </c:pt>
                <c:pt idx="8">
                  <c:v>Northwestern</c:v>
                </c:pt>
                <c:pt idx="9">
                  <c:v>Florida</c:v>
                </c:pt>
                <c:pt idx="10">
                  <c:v>Wisconsin</c:v>
                </c:pt>
                <c:pt idx="11">
                  <c:v>Princeton</c:v>
                </c:pt>
                <c:pt idx="12">
                  <c:v>Indiana</c:v>
                </c:pt>
                <c:pt idx="13">
                  <c:v>NYPL</c:v>
                </c:pt>
                <c:pt idx="14">
                  <c:v>LC</c:v>
                </c:pt>
                <c:pt idx="15">
                  <c:v>Chicago</c:v>
                </c:pt>
                <c:pt idx="16">
                  <c:v>Ohio State</c:v>
                </c:pt>
                <c:pt idx="17">
                  <c:v>Others</c:v>
                </c:pt>
              </c:strCache>
            </c:strRef>
          </c:cat>
          <c:val>
            <c:numRef>
              <c:f>'By source library'!$E$1:$E$18</c:f>
              <c:numCache>
                <c:formatCode>0.00%</c:formatCode>
                <c:ptCount val="18"/>
                <c:pt idx="0">
                  <c:v>0.347499257669447</c:v>
                </c:pt>
                <c:pt idx="1">
                  <c:v>0.143017143928778</c:v>
                </c:pt>
                <c:pt idx="2">
                  <c:v>0.132240761674559</c:v>
                </c:pt>
                <c:pt idx="3">
                  <c:v>0.127081781384954</c:v>
                </c:pt>
                <c:pt idx="4">
                  <c:v>0.0730383806601619</c:v>
                </c:pt>
                <c:pt idx="5">
                  <c:v>0.069240773829679</c:v>
                </c:pt>
                <c:pt idx="6">
                  <c:v>0.0361493273877431</c:v>
                </c:pt>
                <c:pt idx="7">
                  <c:v>0.0141259860841238</c:v>
                </c:pt>
                <c:pt idx="8">
                  <c:v>0.0117592105423094</c:v>
                </c:pt>
                <c:pt idx="9">
                  <c:v>0.0115855659684418</c:v>
                </c:pt>
                <c:pt idx="10">
                  <c:v>0.00753096516863493</c:v>
                </c:pt>
                <c:pt idx="11">
                  <c:v>0.0058361941276878</c:v>
                </c:pt>
                <c:pt idx="12">
                  <c:v>0.0051954456501166</c:v>
                </c:pt>
                <c:pt idx="13">
                  <c:v>0.00494366101800868</c:v>
                </c:pt>
                <c:pt idx="14">
                  <c:v>0.00253173788698864</c:v>
                </c:pt>
                <c:pt idx="15">
                  <c:v>0.00236851198755316</c:v>
                </c:pt>
                <c:pt idx="16">
                  <c:v>0.00224696078584588</c:v>
                </c:pt>
                <c:pt idx="17">
                  <c:v>0.00360833424496735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30"/>
      </c:pieChart>
    </c:plotArea>
    <c:plotVisOnly val="1"/>
    <c:dispBlanksAs val="zero"/>
    <c:showDLblsOverMax val="1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'By decade CORRECT'!$O$2</c:f>
              <c:strCache>
                <c:ptCount val="1"/>
                <c:pt idx="0">
                  <c:v>COUNT</c:v>
                </c:pt>
              </c:strCache>
            </c:strRef>
          </c:tx>
          <c:invertIfNegative val="0"/>
          <c:cat>
            <c:strRef>
              <c:f>'By decade CORRECT'!$N$3:$N$19</c:f>
              <c:strCache>
                <c:ptCount val="17"/>
                <c:pt idx="0">
                  <c:v>Pre-1800</c:v>
                </c:pt>
                <c:pt idx="1">
                  <c:v>1800-60</c:v>
                </c:pt>
                <c:pt idx="2">
                  <c:v>1860</c:v>
                </c:pt>
                <c:pt idx="3">
                  <c:v>1870</c:v>
                </c:pt>
                <c:pt idx="4">
                  <c:v>1880</c:v>
                </c:pt>
                <c:pt idx="5">
                  <c:v>1890</c:v>
                </c:pt>
                <c:pt idx="6">
                  <c:v>1900</c:v>
                </c:pt>
                <c:pt idx="7">
                  <c:v>1910</c:v>
                </c:pt>
                <c:pt idx="8">
                  <c:v>1920</c:v>
                </c:pt>
                <c:pt idx="9">
                  <c:v>1930</c:v>
                </c:pt>
                <c:pt idx="10">
                  <c:v>1940</c:v>
                </c:pt>
                <c:pt idx="11">
                  <c:v>1950</c:v>
                </c:pt>
                <c:pt idx="12">
                  <c:v>1960</c:v>
                </c:pt>
                <c:pt idx="13">
                  <c:v>1970</c:v>
                </c:pt>
                <c:pt idx="14">
                  <c:v>1980</c:v>
                </c:pt>
                <c:pt idx="15">
                  <c:v>1990</c:v>
                </c:pt>
                <c:pt idx="16">
                  <c:v>2000s</c:v>
                </c:pt>
              </c:strCache>
            </c:strRef>
          </c:cat>
          <c:val>
            <c:numRef>
              <c:f>'By decade CORRECT'!$O$3:$O$19</c:f>
              <c:numCache>
                <c:formatCode>_(* #,##0_);_(* \(#,##0\);_(* "-"??_);_(@_)</c:formatCode>
                <c:ptCount val="17"/>
                <c:pt idx="0">
                  <c:v>183.0</c:v>
                </c:pt>
                <c:pt idx="1">
                  <c:v>1660.0</c:v>
                </c:pt>
                <c:pt idx="2">
                  <c:v>2047.0</c:v>
                </c:pt>
                <c:pt idx="3">
                  <c:v>2279.0</c:v>
                </c:pt>
                <c:pt idx="4">
                  <c:v>3363.0</c:v>
                </c:pt>
                <c:pt idx="5">
                  <c:v>6487.0</c:v>
                </c:pt>
                <c:pt idx="6">
                  <c:v>9620.0</c:v>
                </c:pt>
                <c:pt idx="7">
                  <c:v>14764.0</c:v>
                </c:pt>
                <c:pt idx="8">
                  <c:v>15290.0</c:v>
                </c:pt>
                <c:pt idx="9">
                  <c:v>17358.0</c:v>
                </c:pt>
                <c:pt idx="10">
                  <c:v>25906.0</c:v>
                </c:pt>
                <c:pt idx="11">
                  <c:v>33317.0</c:v>
                </c:pt>
                <c:pt idx="12">
                  <c:v>52952.0</c:v>
                </c:pt>
                <c:pt idx="13">
                  <c:v>88872.0</c:v>
                </c:pt>
                <c:pt idx="14">
                  <c:v>109192.0</c:v>
                </c:pt>
                <c:pt idx="15">
                  <c:v>87219.0</c:v>
                </c:pt>
                <c:pt idx="16">
                  <c:v>44872.0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63694344"/>
        <c:axId val="-2063691336"/>
      </c:barChart>
      <c:catAx>
        <c:axId val="-2063694344"/>
        <c:scaling>
          <c:orientation val="minMax"/>
        </c:scaling>
        <c:delete val="0"/>
        <c:axPos val="b"/>
        <c:majorTickMark val="out"/>
        <c:minorTickMark val="none"/>
        <c:tickLblPos val="nextTo"/>
        <c:crossAx val="-2063691336"/>
        <c:crosses val="autoZero"/>
        <c:auto val="1"/>
        <c:lblAlgn val="ctr"/>
        <c:lblOffset val="100"/>
        <c:noMultiLvlLbl val="0"/>
      </c:catAx>
      <c:valAx>
        <c:axId val="-2063691336"/>
        <c:scaling>
          <c:orientation val="minMax"/>
          <c:max val="110000.0"/>
        </c:scaling>
        <c:delete val="0"/>
        <c:axPos val="l"/>
        <c:majorGridlines/>
        <c:numFmt formatCode="_(* #,##0_);_(* \(#,##0\);_(* &quot;-&quot;??_);_(@_)" sourceLinked="1"/>
        <c:majorTickMark val="out"/>
        <c:minorTickMark val="none"/>
        <c:tickLblPos val="nextTo"/>
        <c:crossAx val="-2063694344"/>
        <c:crosses val="autoZero"/>
        <c:crossBetween val="between"/>
        <c:majorUnit val="10000.0"/>
      </c:valAx>
    </c:plotArea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0.75616</cdr:x>
      <cdr:y>0.05238</cdr:y>
    </cdr:from>
    <cdr:to>
      <cdr:x>1</cdr:x>
      <cdr:y>0.27143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4045367" y="174625"/>
          <a:ext cx="1304508" cy="7302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0.5727</cdr:x>
      <cdr:y>0</cdr:y>
    </cdr:from>
    <cdr:to>
      <cdr:x>0.86595</cdr:x>
      <cdr:y>0.13683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063875" y="0"/>
          <a:ext cx="1568867" cy="45616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400" dirty="0" smtClean="0"/>
            <a:t>&lt; 1500, 0.04%</a:t>
          </a:r>
        </a:p>
        <a:p xmlns:a="http://schemas.openxmlformats.org/drawingml/2006/main">
          <a:r>
            <a:rPr lang="en-US" sz="1400" dirty="0" smtClean="0"/>
            <a:t>1500-1800, 0.1%</a:t>
          </a:r>
          <a:endParaRPr lang="en-US" sz="14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0.36147</cdr:x>
      <cdr:y>0.10169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0" y="0"/>
          <a:ext cx="2066924" cy="28575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600" b="1" dirty="0" smtClean="0"/>
            <a:t>Top 10 Languages</a:t>
          </a:r>
          <a:endParaRPr lang="en-US" sz="16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AE1A38-3592-6540-87C8-AC1A5B63239A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0E6375-26A3-5245-AE33-46CC0681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4168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AA364-F8B5-284C-B696-2EC885AB90A1}" type="datetimeFigureOut">
              <a:rPr lang="en-US" smtClean="0"/>
              <a:t>12/11/14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1507D5-7A70-934D-A092-66E014A02E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9725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C6DA01-42B8-7346-A9EA-4BF55496E37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507D5-7A70-934D-A092-66E014A02EB0}" type="slidenum">
              <a:rPr lang="en-US" smtClean="0"/>
              <a:t>10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411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507D5-7A70-934D-A092-66E014A02EB0}" type="slidenum">
              <a:rPr lang="en-US" smtClean="0"/>
              <a:t>11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079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9E58-4BA1-964E-91C7-53279DC21F9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7653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56463-25C1-664A-81D1-B42FE4C420BB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2142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14</a:t>
            </a:fld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7945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38F5D-7BA5-3545-B9C3-B33E79CAAC31}" type="slidenum">
              <a:rPr lang="en-US" smtClean="0"/>
              <a:t>15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4143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507D5-7A70-934D-A092-66E014A02EB0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189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27701-3075-974F-9846-0FB471D2B377}" type="slidenum">
              <a:rPr lang="en-US" smtClean="0"/>
              <a:t>17</a:t>
            </a:fld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01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F27701-3075-974F-9846-0FB471D2B377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5423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56463-25C1-664A-81D1-B42FE4C420BB}" type="slidenum">
              <a:rPr lang="en-US" smtClean="0"/>
              <a:t>19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900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507D5-7A70-934D-A092-66E014A02EB0}" type="slidenum">
              <a:rPr lang="en-US" smtClean="0"/>
              <a:t>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193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56463-25C1-664A-81D1-B42FE4C420BB}" type="slidenum">
              <a:rPr lang="en-US" smtClean="0"/>
              <a:t>20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713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56463-25C1-664A-81D1-B42FE4C420BB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958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38F5D-7BA5-3545-B9C3-B33E79CAAC31}" type="slidenum">
              <a:rPr lang="en-US" smtClean="0"/>
              <a:t>22</a:t>
            </a:fld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047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507D5-7A70-934D-A092-66E014A02E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5630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507D5-7A70-934D-A092-66E014A02EB0}" type="slidenum">
              <a:rPr lang="en-US" smtClean="0"/>
              <a:t>24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949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507D5-7A70-934D-A092-66E014A02EB0}" type="slidenum">
              <a:rPr lang="en-US" smtClean="0"/>
              <a:t>25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4958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507D5-7A70-934D-A092-66E014A02EB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26814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507D5-7A70-934D-A092-66E014A02EB0}" type="slidenum">
              <a:rPr lang="en-US" smtClean="0"/>
              <a:t>27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7849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507D5-7A70-934D-A092-66E014A02EB0}" type="slidenum">
              <a:rPr lang="en-US" smtClean="0"/>
              <a:t>28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3676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507D5-7A70-934D-A092-66E014A02EB0}" type="slidenum">
              <a:rPr lang="en-US" smtClean="0"/>
              <a:t>29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380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507D5-7A70-934D-A092-66E014A02E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366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507D5-7A70-934D-A092-66E014A02EB0}" type="slidenum">
              <a:rPr lang="en-US" smtClean="0"/>
              <a:t>30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091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507D5-7A70-934D-A092-66E014A02EB0}" type="slidenum">
              <a:rPr lang="en-US" smtClean="0"/>
              <a:t>31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7546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56463-25C1-664A-81D1-B42FE4C420BB}" type="slidenum">
              <a:rPr lang="en-US" smtClean="0"/>
              <a:t>32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7798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33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3034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D10D2A-F75A-C242-82B3-6420922E2657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5086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36" charset="-128"/>
              </a:defRPr>
            </a:lvl9pPr>
          </a:lstStyle>
          <a:p>
            <a:pPr eaLnBrk="1" hangingPunct="1"/>
            <a:fld id="{D0409A68-5B7C-4CA8-A3B7-3A8E10FE0661}" type="slidenum">
              <a:rPr lang="en-US" sz="1200">
                <a:solidFill>
                  <a:prstClr val="black"/>
                </a:solidFill>
                <a:latin typeface="Calibri" pitchFamily="36" charset="0"/>
              </a:rPr>
              <a:pPr eaLnBrk="1" hangingPunct="1"/>
              <a:t>35</a:t>
            </a:fld>
            <a:endParaRPr lang="en-US" sz="1200">
              <a:solidFill>
                <a:prstClr val="black"/>
              </a:solidFill>
              <a:latin typeface="Calibri" pitchFamily="36" charset="0"/>
            </a:endParaRPr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76931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507D5-7A70-934D-A092-66E014A02EB0}" type="slidenum">
              <a:rPr lang="en-US" smtClean="0"/>
              <a:t>36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418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507D5-7A70-934D-A092-66E014A02EB0}" type="slidenum">
              <a:rPr lang="en-US" smtClean="0"/>
              <a:t>37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21398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38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2388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507D5-7A70-934D-A092-66E014A02EB0}" type="slidenum">
              <a:rPr lang="en-US" smtClean="0"/>
              <a:t>39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37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29BF36D-CFCF-AE4B-A55C-E252B27A32C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507D5-7A70-934D-A092-66E014A02EB0}" type="slidenum">
              <a:rPr lang="en-US" smtClean="0"/>
              <a:t>40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10282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507D5-7A70-934D-A092-66E014A02EB0}" type="slidenum">
              <a:rPr lang="en-US" smtClean="0"/>
              <a:t>41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51039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4913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AB311B-BDAF-BB42-8768-5A1974F75D1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57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507D5-7A70-934D-A092-66E014A02EB0}" type="slidenum">
              <a:rPr lang="en-US" smtClean="0"/>
              <a:t>5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156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507D5-7A70-934D-A092-66E014A02EB0}" type="slidenum">
              <a:rPr lang="en-US" smtClean="0"/>
              <a:t>6</a:t>
            </a:fld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2959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017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6B9D02-B82A-C845-AF3C-EA15BF30A79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EF55EC-1562-554C-A8DB-1D9E49C1A46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1507D5-7A70-934D-A092-66E014A02EB0}" type="slidenum">
              <a:rPr lang="en-US" smtClean="0"/>
              <a:t>9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473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www.hathitrust.org/" TargetMode="External"/><Relationship Id="rId3" Type="http://schemas.openxmlformats.org/officeDocument/2006/relationships/image" Target="../media/image3.jpe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23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80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Connector 7"/>
          <p:cNvCxnSpPr>
            <a:cxnSpLocks noChangeShapeType="1"/>
          </p:cNvCxnSpPr>
          <p:nvPr/>
        </p:nvCxnSpPr>
        <p:spPr bwMode="auto">
          <a:xfrm>
            <a:off x="571500" y="1524000"/>
            <a:ext cx="8001000" cy="1588"/>
          </a:xfrm>
          <a:prstGeom prst="line">
            <a:avLst/>
          </a:prstGeom>
          <a:noFill/>
          <a:ln w="12700">
            <a:solidFill>
              <a:srgbClr val="D57007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895849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604000"/>
            <a:ext cx="2133600" cy="254000"/>
          </a:xfrm>
        </p:spPr>
        <p:txBody>
          <a:bodyPr/>
          <a:lstStyle/>
          <a:p>
            <a:fld id="{4070A008-E005-5B46-8DE9-7FA5072A977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04000"/>
            <a:ext cx="2133600" cy="254000"/>
          </a:xfrm>
        </p:spPr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35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6265863" y="12192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47700" y="1752600"/>
            <a:ext cx="7848600" cy="4699000"/>
          </a:xfrm>
          <a:prstGeom prst="rect">
            <a:avLst/>
          </a:prstGeom>
          <a:ln w="38100">
            <a:solidFill>
              <a:srgbClr val="FF660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ea typeface="Arial" pitchFamily="-65" charset="0"/>
              <a:cs typeface="Arial" pitchFamily="-65" charset="0"/>
            </a:endParaRPr>
          </a:p>
        </p:txBody>
      </p:sp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3535363" y="557213"/>
            <a:ext cx="2921000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800">
                <a:solidFill>
                  <a:srgbClr val="404040"/>
                </a:solidFill>
                <a:latin typeface="Hoefler Text" charset="0"/>
                <a:cs typeface="Hoefler Text" charset="0"/>
              </a:rPr>
              <a:t>HATHITRUST</a:t>
            </a:r>
          </a:p>
          <a:p>
            <a:pPr>
              <a:spcAft>
                <a:spcPts val="600"/>
              </a:spcAft>
            </a:pPr>
            <a:r>
              <a:rPr lang="en-US" sz="1600" b="1">
                <a:solidFill>
                  <a:srgbClr val="404040"/>
                </a:solidFill>
                <a:latin typeface="Hoefler Text" charset="0"/>
                <a:cs typeface="Hoefler Text" charset="0"/>
              </a:rPr>
              <a:t> </a:t>
            </a:r>
            <a:r>
              <a:rPr lang="en-US" sz="1600">
                <a:solidFill>
                  <a:srgbClr val="404040"/>
                </a:solidFill>
                <a:latin typeface="Hoefler Text" charset="0"/>
                <a:cs typeface="Hoefler Text" charset="0"/>
              </a:rPr>
              <a:t>A Shared Digital Repository</a:t>
            </a:r>
          </a:p>
        </p:txBody>
      </p:sp>
      <p:cxnSp>
        <p:nvCxnSpPr>
          <p:cNvPr id="6" name="Straight Connector 5"/>
          <p:cNvCxnSpPr>
            <a:cxnSpLocks noChangeShapeType="1"/>
          </p:cNvCxnSpPr>
          <p:nvPr/>
        </p:nvCxnSpPr>
        <p:spPr bwMode="auto">
          <a:xfrm>
            <a:off x="1638300" y="3311525"/>
            <a:ext cx="5884863" cy="1588"/>
          </a:xfrm>
          <a:prstGeom prst="line">
            <a:avLst/>
          </a:prstGeom>
          <a:noFill/>
          <a:ln w="12700">
            <a:solidFill>
              <a:srgbClr val="D57007"/>
            </a:solidFill>
            <a:round/>
            <a:headEnd/>
            <a:tailEnd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</p:spPr>
      </p:cxnSp>
      <p:pic>
        <p:nvPicPr>
          <p:cNvPr id="7" name="Picture 10" descr="HathiTrustLogo_vertic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3338" y="584200"/>
            <a:ext cx="8794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647700" y="1689100"/>
            <a:ext cx="7848600" cy="162242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85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82713" y="1752600"/>
            <a:ext cx="6351587" cy="2171700"/>
          </a:xfrm>
          <a:prstGeom prst="rect">
            <a:avLst/>
          </a:prstGeom>
          <a:ln w="38100">
            <a:solidFill>
              <a:srgbClr val="FF6600"/>
            </a:solidFill>
            <a:prstDash val="soli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4" name="Picture 4" descr="Home">
            <a:hlinkClick r:id="rId2" tooltip="Hom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338" y="4394200"/>
            <a:ext cx="1376362" cy="1296988"/>
          </a:xfrm>
          <a:prstGeom prst="rect">
            <a:avLst/>
          </a:prstGeom>
          <a:solidFill>
            <a:srgbClr val="8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900" y="2009774"/>
            <a:ext cx="5634038" cy="162242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15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5" name="Picture 5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04000"/>
            <a:ext cx="2133600" cy="254000"/>
          </a:xfrm>
        </p:spPr>
        <p:txBody>
          <a:bodyPr/>
          <a:lstStyle/>
          <a:p>
            <a:r>
              <a:rPr lang="en-US" smtClean="0"/>
              <a:t>19 November 2014</a:t>
            </a: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2133600" cy="254000"/>
          </a:xfrm>
        </p:spPr>
        <p:txBody>
          <a:bodyPr/>
          <a:lstStyle/>
          <a:p>
            <a:fld id="{4070A008-E005-5B46-8DE9-7FA5072A977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6726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HathiTru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7800" y="196850"/>
            <a:ext cx="8788400" cy="640715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ln w="34925" cap="flat" cmpd="sng" algn="ctr">
                <a:solidFill>
                  <a:srgbClr val="FF6600"/>
                </a:solidFill>
                <a:prstDash val="solid"/>
                <a:round/>
                <a:headEnd type="none" w="med" len="med"/>
                <a:tailEnd type="none" w="med" len="med"/>
              </a:ln>
              <a:solidFill>
                <a:srgbClr val="FF6600"/>
              </a:solidFill>
              <a:ea typeface="Arial" pitchFamily="-65" charset="0"/>
              <a:cs typeface="Arial" pitchFamily="-65" charset="0"/>
            </a:endParaRP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2138" y="5930900"/>
            <a:ext cx="949325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604000"/>
            <a:ext cx="2133600" cy="254000"/>
          </a:xfrm>
        </p:spPr>
        <p:txBody>
          <a:bodyPr/>
          <a:lstStyle/>
          <a:p>
            <a:fld id="{06246388-FCA3-3A4D-838D-1DC3EC2D82D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604000"/>
            <a:ext cx="2133600" cy="254000"/>
          </a:xfrm>
        </p:spPr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08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1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0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91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9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94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9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10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00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797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3" r:id="rId13"/>
    <p:sldLayoutId id="2147483666" r:id="rId14"/>
    <p:sldLayoutId id="2147483667" r:id="rId15"/>
    <p:sldLayoutId id="2147483668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hathitrust.org/access_use%23ic-access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chart" Target="../charts/char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chart" Target="../charts/chart3.xml"/><Relationship Id="rId5" Type="http://schemas.openxmlformats.org/officeDocument/2006/relationships/chart" Target="../charts/chart4.xml"/><Relationship Id="rId6" Type="http://schemas.openxmlformats.org/officeDocument/2006/relationships/hyperlink" Target="http://www.hathitrust.org/visualizations_languages" TargetMode="External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chart" Target="../charts/char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chart" Target="../charts/chart7.xml"/></Relationships>
</file>

<file path=ppt/slides/_rels/slide21.xml.rels><?xml version="1.0" encoding="UTF-8" standalone="yes"?>
<Relationships xmlns="http://schemas.openxmlformats.org/package/2006/relationships"><Relationship Id="rId11" Type="http://schemas.microsoft.com/office/2007/relationships/hdphoto" Target="../media/hdphoto2.wdp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microsoft.com/office/2007/relationships/hdphoto" Target="../media/hdphoto1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4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hathitrust.org/about" TargetMode="External"/><Relationship Id="rId4" Type="http://schemas.openxmlformats.org/officeDocument/2006/relationships/hyperlink" Target="http://www.hathitrust.org/resources" TargetMode="External"/><Relationship Id="rId5" Type="http://schemas.openxmlformats.org/officeDocument/2006/relationships/hyperlink" Target="http://twitter.com/hathitrust" TargetMode="External"/><Relationship Id="rId6" Type="http://schemas.openxmlformats.org/officeDocument/2006/relationships/hyperlink" Target="http://www.facebook.com/hathitrust" TargetMode="External"/><Relationship Id="rId7" Type="http://schemas.openxmlformats.org/officeDocument/2006/relationships/hyperlink" Target="http://www.hathitrust.org/updates" TargetMode="External"/><Relationship Id="rId8" Type="http://schemas.openxmlformats.org/officeDocument/2006/relationships/hyperlink" Target="http://www.hathitrust.org/updates_rss" TargetMode="External"/><Relationship Id="rId9" Type="http://schemas.openxmlformats.org/officeDocument/2006/relationships/hyperlink" Target="mailto:feedback@issues.hathitrust.org" TargetMode="External"/><Relationship Id="rId10" Type="http://schemas.openxmlformats.org/officeDocument/2006/relationships/hyperlink" Target="http://www.hathitrust.org/blogs" TargetMode="External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3"/>
          <p:cNvSpPr>
            <a:spLocks noGrp="1"/>
          </p:cNvSpPr>
          <p:nvPr>
            <p:ph type="ctrTitle"/>
          </p:nvPr>
        </p:nvSpPr>
        <p:spPr>
          <a:xfrm>
            <a:off x="1620306" y="2000250"/>
            <a:ext cx="6040438" cy="1039813"/>
          </a:xfrm>
        </p:spPr>
        <p:txBody>
          <a:bodyPr>
            <a:noAutofit/>
          </a:bodyPr>
          <a:lstStyle/>
          <a:p>
            <a:r>
              <a:rPr lang="en-US" sz="3600" b="1" dirty="0"/>
              <a:t>Sharing Collections through Shared </a:t>
            </a:r>
            <a:r>
              <a:rPr lang="en-US" sz="3600" b="1" dirty="0" smtClean="0"/>
              <a:t>Stewardship</a:t>
            </a:r>
            <a:endParaRPr lang="en-US" sz="3600" dirty="0">
              <a:latin typeface="Calibri" charset="0"/>
            </a:endParaRPr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476375" y="3367660"/>
            <a:ext cx="6040438" cy="11584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3610536" y="5469085"/>
            <a:ext cx="2988921" cy="1158480"/>
          </a:xfrm>
          <a:prstGeom prst="rect">
            <a:avLst/>
          </a:prstGeom>
        </p:spPr>
        <p:txBody>
          <a:bodyPr anchor="ctr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endParaRPr lang="en-US" sz="3000" dirty="0">
              <a:latin typeface="+mj-lt"/>
              <a:ea typeface="+mj-ea"/>
              <a:cs typeface="+mj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93095" y="4953361"/>
            <a:ext cx="70071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 smtClean="0"/>
              <a:t>Association of Southeastern Research Libraries</a:t>
            </a:r>
          </a:p>
          <a:p>
            <a:pPr algn="r"/>
            <a:r>
              <a:rPr lang="en-US" sz="1600" i="1" dirty="0" smtClean="0"/>
              <a:t>Fall 2014 Membership Meeting</a:t>
            </a:r>
          </a:p>
          <a:p>
            <a:pPr algn="r"/>
            <a:r>
              <a:rPr lang="en-US" sz="1600" dirty="0" smtClean="0"/>
              <a:t>Mike Furlough</a:t>
            </a:r>
          </a:p>
          <a:p>
            <a:pPr algn="r"/>
            <a:r>
              <a:rPr lang="en-US" sz="1600" dirty="0" smtClean="0"/>
              <a:t>Executive Director, HathiTrust</a:t>
            </a:r>
          </a:p>
        </p:txBody>
      </p:sp>
      <p:sp>
        <p:nvSpPr>
          <p:cNvPr id="6" name="Rectangle 5"/>
          <p:cNvSpPr/>
          <p:nvPr/>
        </p:nvSpPr>
        <p:spPr>
          <a:xfrm>
            <a:off x="1763888" y="3592701"/>
            <a:ext cx="575574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/>
              <a:t>A </a:t>
            </a:r>
            <a:r>
              <a:rPr lang="en-US" sz="2400" b="1" dirty="0"/>
              <a:t>HathiTrust Progress Report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48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Steering Committee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Serves </a:t>
            </a:r>
            <a:r>
              <a:rPr lang="en-US" dirty="0"/>
              <a:t>at the direction of the Board of Governors </a:t>
            </a:r>
            <a:r>
              <a:rPr lang="en-US" dirty="0" smtClean="0"/>
              <a:t>to…</a:t>
            </a:r>
            <a:endParaRPr lang="en-US" sz="3400" dirty="0"/>
          </a:p>
          <a:p>
            <a:pPr lvl="1"/>
            <a:r>
              <a:rPr lang="en-US" sz="3000" dirty="0"/>
              <a:t>Reviews HathiTrust’s development agenda, shaping initiatives and </a:t>
            </a:r>
            <a:r>
              <a:rPr lang="en-US" sz="3000" dirty="0" smtClean="0"/>
              <a:t>strategies.</a:t>
            </a:r>
          </a:p>
          <a:p>
            <a:pPr lvl="1"/>
            <a:r>
              <a:rPr lang="en-US" sz="3000" dirty="0"/>
              <a:t>D</a:t>
            </a:r>
            <a:r>
              <a:rPr lang="en-US" sz="3000" dirty="0" smtClean="0"/>
              <a:t>evelops </a:t>
            </a:r>
            <a:r>
              <a:rPr lang="en-US" sz="3000" dirty="0"/>
              <a:t>position papers </a:t>
            </a:r>
            <a:r>
              <a:rPr lang="en-US" sz="3000" dirty="0" smtClean="0"/>
              <a:t>to </a:t>
            </a:r>
            <a:r>
              <a:rPr lang="en-US" sz="3000" dirty="0"/>
              <a:t>encourage debate or </a:t>
            </a:r>
            <a:r>
              <a:rPr lang="en-US" sz="3000" dirty="0" smtClean="0"/>
              <a:t>mobilize activity</a:t>
            </a:r>
            <a:endParaRPr lang="en-US" sz="3000" dirty="0"/>
          </a:p>
          <a:p>
            <a:pPr lvl="1"/>
            <a:r>
              <a:rPr lang="en-US" sz="3000" dirty="0"/>
              <a:t>Works with the Board of Governors to develop policies for HathiTrust and its members.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787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 Steering Committee Membership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1"/>
            <a:ext cx="4064000" cy="4895849"/>
          </a:xfrm>
        </p:spPr>
        <p:txBody>
          <a:bodyPr>
            <a:noAutofit/>
          </a:bodyPr>
          <a:lstStyle/>
          <a:p>
            <a:r>
              <a:rPr lang="en-US" sz="2800" dirty="0"/>
              <a:t>Ivy Anderson </a:t>
            </a:r>
            <a:r>
              <a:rPr lang="en-US" sz="2800" dirty="0" smtClean="0"/>
              <a:t>(CDL)</a:t>
            </a:r>
            <a:endParaRPr lang="en-US" sz="2800" dirty="0"/>
          </a:p>
          <a:p>
            <a:r>
              <a:rPr lang="en-US" sz="2800" dirty="0"/>
              <a:t>John Butler </a:t>
            </a:r>
            <a:r>
              <a:rPr lang="en-US" sz="2800" dirty="0" smtClean="0"/>
              <a:t>(Minnesota)</a:t>
            </a:r>
          </a:p>
          <a:p>
            <a:r>
              <a:rPr lang="en-US" sz="2800" dirty="0"/>
              <a:t>Chris Freeland (Washington University</a:t>
            </a:r>
            <a:r>
              <a:rPr lang="en-US" sz="2800" dirty="0" smtClean="0"/>
              <a:t>)</a:t>
            </a:r>
            <a:endParaRPr lang="en-US" sz="2800" dirty="0"/>
          </a:p>
          <a:p>
            <a:r>
              <a:rPr lang="en-US" sz="2800" dirty="0"/>
              <a:t>Todd </a:t>
            </a:r>
            <a:r>
              <a:rPr lang="en-US" sz="2800" dirty="0" err="1"/>
              <a:t>Grappone</a:t>
            </a:r>
            <a:r>
              <a:rPr lang="en-US" sz="2800" dirty="0"/>
              <a:t> </a:t>
            </a:r>
            <a:r>
              <a:rPr lang="en-US" sz="2800" dirty="0" smtClean="0"/>
              <a:t>(UCLA)</a:t>
            </a:r>
            <a:endParaRPr lang="en-US" sz="2800" dirty="0"/>
          </a:p>
          <a:p>
            <a:r>
              <a:rPr lang="en-US" sz="2800" dirty="0"/>
              <a:t>Martha </a:t>
            </a:r>
            <a:r>
              <a:rPr lang="en-US" sz="2800" dirty="0" err="1"/>
              <a:t>Hruska</a:t>
            </a:r>
            <a:r>
              <a:rPr lang="en-US" sz="2800" dirty="0"/>
              <a:t> (</a:t>
            </a:r>
            <a:r>
              <a:rPr lang="en-US" sz="2800" dirty="0" smtClean="0"/>
              <a:t>UC San </a:t>
            </a:r>
            <a:r>
              <a:rPr lang="en-US" sz="2800" dirty="0"/>
              <a:t>Diego)</a:t>
            </a:r>
          </a:p>
          <a:p>
            <a:r>
              <a:rPr lang="en-US" sz="2800" dirty="0"/>
              <a:t>Martin </a:t>
            </a:r>
            <a:r>
              <a:rPr lang="en-US" sz="2800" dirty="0" err="1"/>
              <a:t>Kurth</a:t>
            </a:r>
            <a:r>
              <a:rPr lang="en-US" sz="2800" dirty="0"/>
              <a:t> (New York University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4294967295"/>
          </p:nvPr>
        </p:nvSpPr>
        <p:spPr>
          <a:xfrm>
            <a:off x="4635500" y="1600200"/>
            <a:ext cx="4051300" cy="4525963"/>
          </a:xfrm>
        </p:spPr>
        <p:txBody>
          <a:bodyPr>
            <a:normAutofit/>
          </a:bodyPr>
          <a:lstStyle/>
          <a:p>
            <a:r>
              <a:rPr lang="en-US" sz="3000" dirty="0"/>
              <a:t>Erika </a:t>
            </a:r>
            <a:r>
              <a:rPr lang="en-US" sz="3000" dirty="0" err="1"/>
              <a:t>Linke</a:t>
            </a:r>
            <a:r>
              <a:rPr lang="en-US" sz="3000" dirty="0"/>
              <a:t> (Carnegie Mellon University</a:t>
            </a:r>
            <a:r>
              <a:rPr lang="en-US" sz="3000" dirty="0" smtClean="0"/>
              <a:t>)</a:t>
            </a:r>
          </a:p>
          <a:p>
            <a:r>
              <a:rPr lang="en-US" sz="3000" dirty="0" smtClean="0"/>
              <a:t>Robert </a:t>
            </a:r>
            <a:r>
              <a:rPr lang="en-US" sz="3000" dirty="0"/>
              <a:t>McDonald (</a:t>
            </a:r>
            <a:r>
              <a:rPr lang="en-US" sz="3000" dirty="0" smtClean="0"/>
              <a:t>Indiana)</a:t>
            </a:r>
          </a:p>
          <a:p>
            <a:r>
              <a:rPr lang="en-US" sz="3000" dirty="0" smtClean="0"/>
              <a:t>Elaine </a:t>
            </a:r>
            <a:r>
              <a:rPr lang="en-US" sz="3000" dirty="0" err="1"/>
              <a:t>Westbrooks</a:t>
            </a:r>
            <a:r>
              <a:rPr lang="en-US" sz="3000" dirty="0"/>
              <a:t> </a:t>
            </a:r>
            <a:r>
              <a:rPr lang="en-US" sz="3000" dirty="0" smtClean="0"/>
              <a:t>(Michigan</a:t>
            </a:r>
            <a:r>
              <a:rPr lang="en-US" sz="3000" dirty="0"/>
              <a:t>)</a:t>
            </a:r>
          </a:p>
          <a:p>
            <a:r>
              <a:rPr lang="en-US" sz="3000" dirty="0"/>
              <a:t>Bob </a:t>
            </a:r>
            <a:r>
              <a:rPr lang="en-US" sz="3000" dirty="0" err="1"/>
              <a:t>Wolven</a:t>
            </a:r>
            <a:r>
              <a:rPr lang="en-US" sz="3000" dirty="0"/>
              <a:t>, Chair (</a:t>
            </a:r>
            <a:r>
              <a:rPr lang="en-US" sz="3000" dirty="0" smtClean="0"/>
              <a:t>Columbia)</a:t>
            </a:r>
            <a:endParaRPr lang="en-US" sz="30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346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PSC Actions 2013-2014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Initial focus on Constitutional Convention Ballot Initiatives (Government Documents, Shared Print)</a:t>
            </a:r>
          </a:p>
          <a:p>
            <a:r>
              <a:rPr lang="en-US" dirty="0" smtClean="0"/>
              <a:t>Re-established Collections Committee</a:t>
            </a:r>
          </a:p>
          <a:p>
            <a:r>
              <a:rPr lang="en-US" dirty="0" smtClean="0"/>
              <a:t>Created Rights &amp; Access Working Group</a:t>
            </a:r>
          </a:p>
          <a:p>
            <a:r>
              <a:rPr lang="en-US" dirty="0" smtClean="0"/>
              <a:t>Charged </a:t>
            </a:r>
            <a:r>
              <a:rPr lang="en-US" dirty="0" err="1" smtClean="0"/>
              <a:t>Zephir</a:t>
            </a:r>
            <a:r>
              <a:rPr lang="en-US" dirty="0" smtClean="0"/>
              <a:t> Advisory Group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96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HathiTrust Collections and Services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167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Preservation with 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Preservation</a:t>
            </a:r>
          </a:p>
          <a:p>
            <a:pPr lvl="1"/>
            <a:r>
              <a:rPr lang="en-US" dirty="0"/>
              <a:t>TRAC-</a:t>
            </a:r>
            <a:r>
              <a:rPr lang="en-US" dirty="0" smtClean="0"/>
              <a:t>certified</a:t>
            </a:r>
          </a:p>
          <a:p>
            <a:pPr lvl="1"/>
            <a:r>
              <a:rPr lang="en-US" dirty="0" smtClean="0">
                <a:latin typeface="Calibri" charset="0"/>
                <a:ea typeface="ＭＳ Ｐゴシック" charset="0"/>
              </a:rPr>
              <a:t>Long-term commitments </a:t>
            </a:r>
            <a:r>
              <a:rPr lang="en-US" dirty="0">
                <a:latin typeface="Calibri" charset="0"/>
                <a:ea typeface="ＭＳ Ｐゴシック" charset="0"/>
              </a:rPr>
              <a:t>on digital content facilitate </a:t>
            </a:r>
            <a:r>
              <a:rPr lang="en-US" dirty="0" smtClean="0">
                <a:latin typeface="Calibri" charset="0"/>
                <a:ea typeface="ＭＳ Ｐゴシック" charset="0"/>
              </a:rPr>
              <a:t>planning, decision-making</a:t>
            </a:r>
          </a:p>
          <a:p>
            <a:r>
              <a:rPr lang="en-US" dirty="0" smtClean="0"/>
              <a:t>Discovery</a:t>
            </a:r>
            <a:endParaRPr lang="en-US" dirty="0"/>
          </a:p>
          <a:p>
            <a:pPr lvl="1"/>
            <a:r>
              <a:rPr lang="en-US" dirty="0"/>
              <a:t>Bibliographic and full-text search of all materials</a:t>
            </a:r>
          </a:p>
          <a:p>
            <a:pPr lvl="1"/>
            <a:r>
              <a:rPr lang="en-US" dirty="0" smtClean="0"/>
              <a:t>Mechanisms </a:t>
            </a:r>
            <a:r>
              <a:rPr lang="en-US" dirty="0"/>
              <a:t>for local loading of records</a:t>
            </a:r>
          </a:p>
          <a:p>
            <a:r>
              <a:rPr lang="en-US" dirty="0"/>
              <a:t>Access and </a:t>
            </a:r>
            <a:r>
              <a:rPr lang="en-US" dirty="0" smtClean="0"/>
              <a:t>Use </a:t>
            </a:r>
            <a:endParaRPr lang="en-US" dirty="0"/>
          </a:p>
          <a:p>
            <a:pPr lvl="1"/>
            <a:r>
              <a:rPr lang="en-US" dirty="0"/>
              <a:t>Full text </a:t>
            </a:r>
            <a:r>
              <a:rPr lang="en-US" dirty="0" smtClean="0"/>
              <a:t>search (all users)</a:t>
            </a:r>
          </a:p>
          <a:p>
            <a:pPr lvl="1"/>
            <a:r>
              <a:rPr lang="en-US" dirty="0" smtClean="0"/>
              <a:t>Public </a:t>
            </a:r>
            <a:r>
              <a:rPr lang="en-US" dirty="0"/>
              <a:t>domain and open access </a:t>
            </a:r>
            <a:r>
              <a:rPr lang="en-US" dirty="0" smtClean="0"/>
              <a:t>works (all users)</a:t>
            </a:r>
            <a:endParaRPr lang="en-US" dirty="0"/>
          </a:p>
          <a:p>
            <a:pPr lvl="1"/>
            <a:r>
              <a:rPr lang="en-US" dirty="0" smtClean="0"/>
              <a:t>Collections </a:t>
            </a:r>
            <a:r>
              <a:rPr lang="en-US" dirty="0"/>
              <a:t>and </a:t>
            </a:r>
            <a:r>
              <a:rPr lang="en-US" dirty="0" smtClean="0"/>
              <a:t>APIs (all users)</a:t>
            </a:r>
            <a:endParaRPr lang="en-US" dirty="0"/>
          </a:p>
          <a:p>
            <a:pPr lvl="1"/>
            <a:r>
              <a:rPr lang="en-US" dirty="0" smtClean="0"/>
              <a:t>Lawful </a:t>
            </a:r>
            <a:r>
              <a:rPr lang="en-US" dirty="0"/>
              <a:t>uses of in-copyright </a:t>
            </a:r>
            <a:r>
              <a:rPr lang="en-US" dirty="0" smtClean="0"/>
              <a:t>works (members)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>
              <a:latin typeface="Calibri" charset="0"/>
              <a:ea typeface="ＭＳ Ｐゴシック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586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Access: Lawful uses of </a:t>
            </a:r>
            <a:br>
              <a:rPr lang="en-US" dirty="0" smtClean="0"/>
            </a:br>
            <a:r>
              <a:rPr lang="en-US" dirty="0" smtClean="0"/>
              <a:t>in-copyright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Sensitive to multiple legal regimes</a:t>
            </a:r>
          </a:p>
          <a:p>
            <a:pPr lvl="1"/>
            <a:r>
              <a:rPr lang="en-US" dirty="0" smtClean="0"/>
              <a:t>Full-text search (everyone everywhere)</a:t>
            </a:r>
          </a:p>
          <a:p>
            <a:pPr lvl="1"/>
            <a:r>
              <a:rPr lang="en-US" dirty="0" smtClean="0"/>
              <a:t>Access to users who have print disabilities (through member proxy in US, and where law permits)**</a:t>
            </a:r>
          </a:p>
          <a:p>
            <a:pPr lvl="1"/>
            <a:r>
              <a:rPr lang="en-US" dirty="0" smtClean="0"/>
              <a:t>Access works that are damaged or missing and also out of print and unavailable (members in US only)</a:t>
            </a:r>
          </a:p>
          <a:p>
            <a:pPr lvl="1"/>
            <a:endParaRPr lang="en-US" dirty="0" smtClean="0"/>
          </a:p>
          <a:p>
            <a:pPr marL="400050" lvl="2" indent="0">
              <a:buNone/>
            </a:pPr>
            <a:r>
              <a:rPr lang="en-US" sz="2800" dirty="0" smtClean="0"/>
              <a:t>**Terms </a:t>
            </a:r>
            <a:r>
              <a:rPr lang="en-US" sz="2800" dirty="0"/>
              <a:t>and conditions at </a:t>
            </a:r>
            <a:r>
              <a:rPr lang="en-US" sz="2800" dirty="0" smtClean="0">
                <a:hlinkClick r:id="rId3"/>
              </a:rPr>
              <a:t>http://www.hathitrust.org/access_use#ic-access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94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Growth of Collection</a:t>
            </a:r>
            <a:endParaRPr lang="en-US" dirty="0"/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40518200"/>
              </p:ext>
            </p:extLst>
          </p:nvPr>
        </p:nvGraphicFramePr>
        <p:xfrm>
          <a:off x="190123" y="1339913"/>
          <a:ext cx="8872395" cy="5151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581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7615706"/>
              </p:ext>
            </p:extLst>
          </p:nvPr>
        </p:nvGraphicFramePr>
        <p:xfrm>
          <a:off x="653633" y="3143250"/>
          <a:ext cx="5349875" cy="3333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20632061"/>
              </p:ext>
            </p:extLst>
          </p:nvPr>
        </p:nvGraphicFramePr>
        <p:xfrm>
          <a:off x="155576" y="222250"/>
          <a:ext cx="5718174" cy="28098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5576" y="3143250"/>
            <a:ext cx="1095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Dates</a:t>
            </a:r>
            <a:endParaRPr lang="en-US" b="1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4235732"/>
              </p:ext>
            </p:extLst>
          </p:nvPr>
        </p:nvGraphicFramePr>
        <p:xfrm>
          <a:off x="5588000" y="420687"/>
          <a:ext cx="3397250" cy="5445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6388-FCA3-3A4D-838D-1DC3EC2D82D2}" type="slidenum">
              <a:rPr lang="en-US" smtClean="0"/>
              <a:t>17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882900" y="271790"/>
            <a:ext cx="26035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6"/>
              </a:rPr>
              <a:t>http://www.hathitrust.org/</a:t>
            </a:r>
            <a:r>
              <a:rPr lang="en-US" sz="1400" dirty="0" smtClean="0">
                <a:hlinkClick r:id="rId6"/>
              </a:rPr>
              <a:t>visualizations_languages</a:t>
            </a:r>
            <a:endParaRPr lang="en-US" sz="1400" dirty="0" smtClean="0"/>
          </a:p>
          <a:p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67071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Copyright Distribution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6513051"/>
              </p:ext>
            </p:extLst>
          </p:nvPr>
        </p:nvGraphicFramePr>
        <p:xfrm>
          <a:off x="457200" y="1905000"/>
          <a:ext cx="7734300" cy="4305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6388-FCA3-3A4D-838D-1DC3EC2D82D2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58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8084043"/>
              </p:ext>
            </p:extLst>
          </p:nvPr>
        </p:nvGraphicFramePr>
        <p:xfrm>
          <a:off x="457200" y="1705504"/>
          <a:ext cx="7907867" cy="4834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US Gov’t Publications</a:t>
            </a:r>
            <a:br>
              <a:rPr lang="en-US" dirty="0" smtClean="0"/>
            </a:br>
            <a:r>
              <a:rPr lang="en-US" dirty="0" smtClean="0"/>
              <a:t> by Source Library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6388-FCA3-3A4D-838D-1DC3EC2D82D2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16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Conversation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Do you really know HathiTrust?</a:t>
            </a:r>
          </a:p>
          <a:p>
            <a:pPr lvl="1"/>
            <a:r>
              <a:rPr lang="en-US" dirty="0" smtClean="0"/>
              <a:t>How things work</a:t>
            </a:r>
          </a:p>
          <a:p>
            <a:pPr lvl="1"/>
            <a:r>
              <a:rPr lang="en-US" dirty="0" smtClean="0"/>
              <a:t>Collections and data</a:t>
            </a:r>
          </a:p>
          <a:p>
            <a:r>
              <a:rPr lang="en-US" dirty="0" smtClean="0"/>
              <a:t>What are we working on now?</a:t>
            </a:r>
          </a:p>
          <a:p>
            <a:r>
              <a:rPr lang="en-US" dirty="0" smtClean="0"/>
              <a:t>How has the world changed since we began?</a:t>
            </a:r>
          </a:p>
          <a:p>
            <a:pPr lvl="1"/>
            <a:r>
              <a:rPr lang="en-US" dirty="0" smtClean="0"/>
              <a:t>And what does that mean for HathiTrust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20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20386722"/>
              </p:ext>
            </p:extLst>
          </p:nvPr>
        </p:nvGraphicFramePr>
        <p:xfrm>
          <a:off x="228600" y="1536700"/>
          <a:ext cx="8458200" cy="434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US Gov't Publications </a:t>
            </a:r>
            <a:r>
              <a:rPr lang="en-US" dirty="0" smtClean="0"/>
              <a:t>by Date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6388-FCA3-3A4D-838D-1DC3EC2D82D2}" type="slidenum">
              <a:rPr lang="en-US" smtClean="0"/>
              <a:t>20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133600" y="2197101"/>
            <a:ext cx="2514600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33600" y="2197101"/>
            <a:ext cx="2514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82.3% of the collection</a:t>
            </a:r>
          </a:p>
          <a:p>
            <a:r>
              <a:rPr lang="en-US" dirty="0" smtClean="0"/>
              <a:t>was published in 1993 or before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57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660401" y="1591733"/>
            <a:ext cx="8179079" cy="4336754"/>
            <a:chOff x="2" y="0"/>
            <a:chExt cx="9454056" cy="5029212"/>
          </a:xfrm>
        </p:grpSpPr>
        <p:pic>
          <p:nvPicPr>
            <p:cNvPr id="4" name="Picture 3" descr="NO_1_umn.31951d00831044s-3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" y="0"/>
              <a:ext cx="1943319" cy="2514600"/>
            </a:xfrm>
            <a:prstGeom prst="rect">
              <a:avLst/>
            </a:prstGeom>
          </p:spPr>
        </p:pic>
        <p:pic>
          <p:nvPicPr>
            <p:cNvPr id="5" name="Picture 4" descr="NO_2_pst.000012008100-3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7700" y="0"/>
              <a:ext cx="1943314" cy="2514600"/>
            </a:xfrm>
            <a:prstGeom prst="rect">
              <a:avLst/>
            </a:prstGeom>
          </p:spPr>
        </p:pic>
        <p:pic>
          <p:nvPicPr>
            <p:cNvPr id="6" name="Picture 5" descr="NO_3_mdp.39015067314313-5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8492" y="0"/>
              <a:ext cx="1943100" cy="2514600"/>
            </a:xfrm>
            <a:prstGeom prst="rect">
              <a:avLst/>
            </a:prstGeom>
          </p:spPr>
        </p:pic>
        <p:pic>
          <p:nvPicPr>
            <p:cNvPr id="7" name="Picture 6" descr="NO_4_mdp.39015067314313-5.png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contras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804" y="0"/>
              <a:ext cx="1943100" cy="2514600"/>
            </a:xfrm>
            <a:prstGeom prst="rect">
              <a:avLst/>
            </a:prstGeom>
          </p:spPr>
        </p:pic>
        <p:pic>
          <p:nvPicPr>
            <p:cNvPr id="9" name="Picture 8" descr="NO_6_uc1.$b251403-7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0958" y="0"/>
              <a:ext cx="1943100" cy="2514600"/>
            </a:xfrm>
            <a:prstGeom prst="rect">
              <a:avLst/>
            </a:prstGeom>
          </p:spPr>
        </p:pic>
        <p:pic>
          <p:nvPicPr>
            <p:cNvPr id="10" name="Picture 9" descr="NO_6_uva.x002217628-1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" y="2514600"/>
              <a:ext cx="1943100" cy="2514600"/>
            </a:xfrm>
            <a:prstGeom prst="rect">
              <a:avLst/>
            </a:prstGeom>
          </p:spPr>
        </p:pic>
        <p:pic>
          <p:nvPicPr>
            <p:cNvPr id="11" name="Picture 10" descr="NO_7_uc1.b3239515-7.png"/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5957"/>
                      </a14:imgEffect>
                      <a14:imgEffect>
                        <a14:saturation sat="75000"/>
                      </a14:imgEffect>
                      <a14:imgEffect>
                        <a14:brightnessContrast contras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3320" y="2514600"/>
              <a:ext cx="1943100" cy="2514600"/>
            </a:xfrm>
            <a:prstGeom prst="rect">
              <a:avLst/>
            </a:prstGeom>
          </p:spPr>
        </p:pic>
        <p:pic>
          <p:nvPicPr>
            <p:cNvPr id="13" name="Picture 12" descr="NO_8_mdp.39015009835144-5.png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86419" y="2514600"/>
              <a:ext cx="1943100" cy="2514600"/>
            </a:xfrm>
            <a:prstGeom prst="rect">
              <a:avLst/>
            </a:prstGeom>
          </p:spPr>
        </p:pic>
        <p:pic>
          <p:nvPicPr>
            <p:cNvPr id="14" name="Picture 13" descr="NO_9_njp.32101056189747-5.png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0594" y="2514606"/>
              <a:ext cx="1943100" cy="2514606"/>
            </a:xfrm>
            <a:prstGeom prst="rect">
              <a:avLst/>
            </a:prstGeom>
          </p:spPr>
        </p:pic>
        <p:pic>
          <p:nvPicPr>
            <p:cNvPr id="15" name="Picture 14" descr="NO_10_uc1.b4118583-5.pn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8835" y="2514600"/>
              <a:ext cx="1943321" cy="25146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Top </a:t>
            </a:r>
            <a:r>
              <a:rPr lang="en-US" dirty="0" err="1" smtClean="0"/>
              <a:t>Gov</a:t>
            </a:r>
            <a:r>
              <a:rPr lang="en-US" dirty="0" smtClean="0"/>
              <a:t> Docs: September 2014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6388-FCA3-3A4D-838D-1DC3EC2D82D2}" type="slidenum">
              <a:rPr lang="en-US" smtClean="0"/>
              <a:t>21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65433" y="6234668"/>
            <a:ext cx="802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 Government publications accounted for 10.65% of all HathiTrust views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41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Collective Action:  Copyright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Copyright Review Management System </a:t>
            </a:r>
          </a:p>
          <a:p>
            <a:pPr lvl="1"/>
            <a:r>
              <a:rPr lang="en-US" dirty="0" smtClean="0"/>
              <a:t>Systematic manual review of copyright registrations to determine status of portions of the HathiTrust Collection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RMS US: Published in </a:t>
            </a:r>
            <a:r>
              <a:rPr lang="en-US" dirty="0"/>
              <a:t>US, 1923-</a:t>
            </a:r>
            <a:r>
              <a:rPr lang="en-US" dirty="0" smtClean="0"/>
              <a:t>1963</a:t>
            </a:r>
          </a:p>
          <a:p>
            <a:pPr lvl="2"/>
            <a:r>
              <a:rPr lang="en-US" dirty="0" smtClean="0"/>
              <a:t>316,396 reviewed / 166,753 PD (~53%)</a:t>
            </a:r>
            <a:endParaRPr lang="en-US" dirty="0"/>
          </a:p>
          <a:p>
            <a:pPr lvl="1"/>
            <a:r>
              <a:rPr lang="en-US" dirty="0" smtClean="0"/>
              <a:t>CRMS</a:t>
            </a:r>
            <a:r>
              <a:rPr lang="en-US" dirty="0"/>
              <a:t>-</a:t>
            </a:r>
            <a:r>
              <a:rPr lang="en-US" dirty="0" smtClean="0"/>
              <a:t>World: Published in UK (1874-1944), </a:t>
            </a:r>
            <a:r>
              <a:rPr lang="en-US" dirty="0"/>
              <a:t>Canada, </a:t>
            </a:r>
            <a:r>
              <a:rPr lang="en-US" dirty="0" smtClean="0"/>
              <a:t>Australia (1894-1964)</a:t>
            </a:r>
          </a:p>
          <a:p>
            <a:pPr lvl="2"/>
            <a:r>
              <a:rPr lang="en-US" dirty="0" smtClean="0"/>
              <a:t>145,804 reviewed / 75,775 PD-world 9 (~52%)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21 October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826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Current Initiatives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67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Initiatives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Developing a shared </a:t>
            </a:r>
            <a:r>
              <a:rPr lang="en-US" dirty="0"/>
              <a:t>p</a:t>
            </a:r>
            <a:r>
              <a:rPr lang="en-US" dirty="0" smtClean="0"/>
              <a:t>rint </a:t>
            </a:r>
            <a:r>
              <a:rPr lang="en-US" dirty="0"/>
              <a:t>m</a:t>
            </a:r>
            <a:r>
              <a:rPr lang="en-US" dirty="0" smtClean="0"/>
              <a:t>onographs </a:t>
            </a:r>
            <a:r>
              <a:rPr lang="en-US" dirty="0"/>
              <a:t>a</a:t>
            </a:r>
            <a:r>
              <a:rPr lang="en-US" dirty="0" smtClean="0"/>
              <a:t>rchive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Expanding coverage and access to US government publications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Expanding support for computational (non-consumptive) research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48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5100435988_45fcb2fe1e_b.jpg"/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455" y="38100"/>
            <a:ext cx="10529508" cy="7023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Shared Print Monographs Archive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Ballot Initiative passed at the 2011 HT Constitutional Convention (Con-Con)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“To develop a print monographs archive corresponding to volumes represented within the HathiTrust”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Focus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Ensure preservation of print and digital collections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Catalyze national/continental collective management of collections</a:t>
            </a: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pPr lvl="1"/>
            <a:endParaRPr lang="en-US" dirty="0" smtClean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25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352800" y="6578600"/>
            <a:ext cx="558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Photo by Mal </a:t>
            </a:r>
            <a:r>
              <a:rPr lang="en-US" sz="1000" dirty="0" err="1" smtClean="0"/>
              <a:t>BooTH</a:t>
            </a:r>
            <a:r>
              <a:rPr lang="en-US" sz="1000" dirty="0" smtClean="0"/>
              <a:t> CC-</a:t>
            </a:r>
            <a:r>
              <a:rPr lang="en-US" sz="1000" dirty="0"/>
              <a:t>BY-NC-ND https://</a:t>
            </a:r>
            <a:r>
              <a:rPr lang="en-US" sz="1000" dirty="0" err="1"/>
              <a:t>www.flickr.com</a:t>
            </a:r>
            <a:r>
              <a:rPr lang="en-US" sz="1000" dirty="0"/>
              <a:t>/photos/</a:t>
            </a:r>
            <a:r>
              <a:rPr lang="en-US" sz="1000" dirty="0" err="1"/>
              <a:t>malbooth</a:t>
            </a:r>
            <a:r>
              <a:rPr lang="en-US" sz="1000" dirty="0"/>
              <a:t>/5100435988</a:t>
            </a:r>
          </a:p>
        </p:txBody>
      </p:sp>
    </p:spTree>
    <p:extLst>
      <p:ext uri="{BB962C8B-B14F-4D97-AF65-F5344CB8AC3E}">
        <p14:creationId xmlns:p14="http://schemas.microsoft.com/office/powerpoint/2010/main" val="262523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A Shared Print Archive Program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 regional efforts, but limited national/international coordination</a:t>
            </a:r>
          </a:p>
          <a:p>
            <a:r>
              <a:rPr lang="en-US" dirty="0" smtClean="0"/>
              <a:t>Strengthens preservation </a:t>
            </a:r>
            <a:r>
              <a:rPr lang="en-US" dirty="0"/>
              <a:t>commitments</a:t>
            </a:r>
          </a:p>
          <a:p>
            <a:pPr lvl="1"/>
            <a:r>
              <a:rPr lang="en-US" dirty="0" smtClean="0"/>
              <a:t>Connects both </a:t>
            </a:r>
            <a:r>
              <a:rPr lang="en-US" dirty="0"/>
              <a:t>print and digital </a:t>
            </a:r>
            <a:r>
              <a:rPr lang="en-US" dirty="0" smtClean="0"/>
              <a:t>preservation</a:t>
            </a:r>
          </a:p>
          <a:p>
            <a:r>
              <a:rPr lang="en-US" dirty="0" smtClean="0"/>
              <a:t>Significant need and desire to reduce costs of collection management and associated footprint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71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Print Monographs </a:t>
            </a:r>
            <a:br>
              <a:rPr lang="en-US" dirty="0" smtClean="0"/>
            </a:br>
            <a:r>
              <a:rPr lang="en-US" dirty="0" smtClean="0"/>
              <a:t>Archive Task Force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Tom </a:t>
            </a:r>
            <a:r>
              <a:rPr lang="en-US" dirty="0" err="1">
                <a:solidFill>
                  <a:schemeClr val="tx1"/>
                </a:solidFill>
              </a:rPr>
              <a:t>Teper</a:t>
            </a:r>
            <a:r>
              <a:rPr lang="en-US" dirty="0">
                <a:solidFill>
                  <a:schemeClr val="tx1"/>
                </a:solidFill>
              </a:rPr>
              <a:t>, Chair (University of Illinois)</a:t>
            </a:r>
          </a:p>
          <a:p>
            <a:r>
              <a:rPr lang="en-US" dirty="0">
                <a:solidFill>
                  <a:schemeClr val="tx1"/>
                </a:solidFill>
              </a:rPr>
              <a:t>Clem </a:t>
            </a:r>
            <a:r>
              <a:rPr lang="en-US" dirty="0" err="1">
                <a:solidFill>
                  <a:schemeClr val="tx1"/>
                </a:solidFill>
              </a:rPr>
              <a:t>Guthro</a:t>
            </a:r>
            <a:r>
              <a:rPr lang="en-US" dirty="0">
                <a:solidFill>
                  <a:schemeClr val="tx1"/>
                </a:solidFill>
              </a:rPr>
              <a:t> (Colby College)</a:t>
            </a:r>
          </a:p>
          <a:p>
            <a:r>
              <a:rPr lang="en-US" dirty="0">
                <a:solidFill>
                  <a:schemeClr val="tx1"/>
                </a:solidFill>
              </a:rPr>
              <a:t>Robert </a:t>
            </a:r>
            <a:r>
              <a:rPr lang="en-US" dirty="0" err="1">
                <a:solidFill>
                  <a:schemeClr val="tx1"/>
                </a:solidFill>
              </a:rPr>
              <a:t>Kieft</a:t>
            </a:r>
            <a:r>
              <a:rPr lang="en-US" dirty="0">
                <a:solidFill>
                  <a:schemeClr val="tx1"/>
                </a:solidFill>
              </a:rPr>
              <a:t> (Occidental College)</a:t>
            </a:r>
          </a:p>
          <a:p>
            <a:r>
              <a:rPr lang="en-US" dirty="0">
                <a:solidFill>
                  <a:schemeClr val="tx1"/>
                </a:solidFill>
              </a:rPr>
              <a:t>Erik Mitchell (University of California, Berkeley)</a:t>
            </a:r>
          </a:p>
          <a:p>
            <a:r>
              <a:rPr lang="en-US" dirty="0">
                <a:solidFill>
                  <a:schemeClr val="tx1"/>
                </a:solidFill>
              </a:rPr>
              <a:t>Jake </a:t>
            </a:r>
            <a:r>
              <a:rPr lang="en-US" dirty="0" err="1">
                <a:solidFill>
                  <a:schemeClr val="tx1"/>
                </a:solidFill>
              </a:rPr>
              <a:t>Nadal</a:t>
            </a:r>
            <a:r>
              <a:rPr lang="en-US" dirty="0">
                <a:solidFill>
                  <a:schemeClr val="tx1"/>
                </a:solidFill>
              </a:rPr>
              <a:t> (</a:t>
            </a:r>
            <a:r>
              <a:rPr lang="en-US" dirty="0" err="1">
                <a:solidFill>
                  <a:schemeClr val="tx1"/>
                </a:solidFill>
              </a:rPr>
              <a:t>ReCAP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r>
              <a:rPr lang="en-US" dirty="0">
                <a:solidFill>
                  <a:schemeClr val="tx1"/>
                </a:solidFill>
              </a:rPr>
              <a:t>Jo Anne </a:t>
            </a:r>
            <a:r>
              <a:rPr lang="en-US" dirty="0" err="1">
                <a:solidFill>
                  <a:schemeClr val="tx1"/>
                </a:solidFill>
              </a:rPr>
              <a:t>Newyear</a:t>
            </a:r>
            <a:r>
              <a:rPr lang="en-US" dirty="0">
                <a:solidFill>
                  <a:schemeClr val="tx1"/>
                </a:solidFill>
              </a:rPr>
              <a:t> Ramirez (University of British Columbia)</a:t>
            </a:r>
          </a:p>
          <a:p>
            <a:r>
              <a:rPr lang="en-US" dirty="0">
                <a:solidFill>
                  <a:schemeClr val="tx1"/>
                </a:solidFill>
              </a:rPr>
              <a:t>Matthew </a:t>
            </a:r>
            <a:r>
              <a:rPr lang="en-US" dirty="0" err="1">
                <a:solidFill>
                  <a:schemeClr val="tx1"/>
                </a:solidFill>
              </a:rPr>
              <a:t>Sheehey</a:t>
            </a:r>
            <a:r>
              <a:rPr lang="en-US" dirty="0">
                <a:solidFill>
                  <a:schemeClr val="tx1"/>
                </a:solidFill>
              </a:rPr>
              <a:t> (Harvard University)</a:t>
            </a:r>
          </a:p>
          <a:p>
            <a:r>
              <a:rPr lang="en-US" dirty="0">
                <a:solidFill>
                  <a:schemeClr val="tx1"/>
                </a:solidFill>
              </a:rPr>
              <a:t>Emily </a:t>
            </a:r>
            <a:r>
              <a:rPr lang="en-US" dirty="0" err="1">
                <a:solidFill>
                  <a:schemeClr val="tx1"/>
                </a:solidFill>
              </a:rPr>
              <a:t>Stambaugh</a:t>
            </a:r>
            <a:r>
              <a:rPr lang="en-US" dirty="0">
                <a:solidFill>
                  <a:schemeClr val="tx1"/>
                </a:solidFill>
              </a:rPr>
              <a:t> (California Digital Library)</a:t>
            </a:r>
          </a:p>
          <a:p>
            <a:r>
              <a:rPr lang="en-US" dirty="0">
                <a:solidFill>
                  <a:schemeClr val="tx1"/>
                </a:solidFill>
              </a:rPr>
              <a:t>Karla </a:t>
            </a:r>
            <a:r>
              <a:rPr lang="en-US" dirty="0" err="1">
                <a:solidFill>
                  <a:schemeClr val="tx1"/>
                </a:solidFill>
              </a:rPr>
              <a:t>Strieb</a:t>
            </a:r>
            <a:r>
              <a:rPr lang="en-US" dirty="0">
                <a:solidFill>
                  <a:schemeClr val="tx1"/>
                </a:solidFill>
              </a:rPr>
              <a:t> (Ohio </a:t>
            </a:r>
            <a:r>
              <a:rPr lang="en-US" dirty="0" smtClean="0">
                <a:solidFill>
                  <a:schemeClr val="tx1"/>
                </a:solidFill>
              </a:rPr>
              <a:t>State University)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350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Questions: Monographs Archive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incentives will encourage participation?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What services and access models are needed?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What structures are needed to establish commitments from multiple programs? 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What costs will be associated with the program and how should they be allocated? </a:t>
            </a:r>
          </a:p>
          <a:p>
            <a:r>
              <a:rPr lang="en-US" dirty="0" smtClean="0"/>
              <a:t>Which libraries are most likely to benefit? </a:t>
            </a:r>
            <a:endParaRPr lang="en-US" dirty="0"/>
          </a:p>
          <a:p>
            <a:r>
              <a:rPr lang="en-US" dirty="0" smtClean="0"/>
              <a:t>What are the user’s needs for access?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92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Ballot Initiative: provide “expanded </a:t>
            </a:r>
            <a:r>
              <a:rPr lang="en-US" dirty="0">
                <a:solidFill>
                  <a:schemeClr val="tx1"/>
                </a:solidFill>
              </a:rPr>
              <a:t>coverage &amp; enhanced access to U.S. Government </a:t>
            </a:r>
            <a:r>
              <a:rPr lang="en-US" dirty="0" smtClean="0">
                <a:solidFill>
                  <a:schemeClr val="tx1"/>
                </a:solidFill>
              </a:rPr>
              <a:t>Documents.”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Activities: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Developing a registry </a:t>
            </a:r>
            <a:r>
              <a:rPr lang="en-US" dirty="0">
                <a:solidFill>
                  <a:schemeClr val="tx1"/>
                </a:solidFill>
              </a:rPr>
              <a:t>of US Federal Government D</a:t>
            </a:r>
            <a:r>
              <a:rPr lang="en-US" dirty="0" smtClean="0">
                <a:solidFill>
                  <a:schemeClr val="tx1"/>
                </a:solidFill>
              </a:rPr>
              <a:t>ocuments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Locate materials for inclusion in the collections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Improve search and discovery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" name="Picture 5" descr="EAGLE.png"/>
          <p:cNvPicPr>
            <a:picLocks noChangeAspect="1"/>
          </p:cNvPicPr>
          <p:nvPr/>
        </p:nvPicPr>
        <p:blipFill>
          <a:blip r:embed="rId3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5200" y="1663963"/>
            <a:ext cx="4432300" cy="397536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Government Documents Initiative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29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387600" y="6654800"/>
            <a:ext cx="5664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Photo </a:t>
            </a:r>
            <a:r>
              <a:rPr lang="en-US" sz="1000" dirty="0"/>
              <a:t>detail from http://</a:t>
            </a:r>
            <a:r>
              <a:rPr lang="en-US" sz="1000" dirty="0" err="1"/>
              <a:t>babel.hathitrust.org</a:t>
            </a:r>
            <a:r>
              <a:rPr lang="en-US" sz="1000" dirty="0"/>
              <a:t>/</a:t>
            </a:r>
            <a:r>
              <a:rPr lang="en-US" sz="1000" dirty="0" err="1"/>
              <a:t>cgi</a:t>
            </a:r>
            <a:r>
              <a:rPr lang="en-US" sz="1000" dirty="0"/>
              <a:t>/</a:t>
            </a:r>
            <a:r>
              <a:rPr lang="en-US" sz="1000" dirty="0" err="1"/>
              <a:t>pt?id</a:t>
            </a:r>
            <a:r>
              <a:rPr lang="en-US" sz="1000" dirty="0"/>
              <a:t>=mdp.39015087610286;view=1up;seq=14</a:t>
            </a:r>
          </a:p>
        </p:txBody>
      </p:sp>
    </p:spTree>
    <p:extLst>
      <p:ext uri="{BB962C8B-B14F-4D97-AF65-F5344CB8AC3E}">
        <p14:creationId xmlns:p14="http://schemas.microsoft.com/office/powerpoint/2010/main" val="369565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The Partnership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8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Registry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Goal</a:t>
            </a:r>
            <a:r>
              <a:rPr lang="en-US" dirty="0"/>
              <a:t>: </a:t>
            </a:r>
            <a:r>
              <a:rPr lang="en-US" dirty="0" smtClean="0"/>
              <a:t>“….include </a:t>
            </a:r>
            <a:r>
              <a:rPr lang="en-US" dirty="0"/>
              <a:t>metadata for the comprehensive corpus of U.S. federal </a:t>
            </a:r>
            <a:r>
              <a:rPr lang="en-US" dirty="0" smtClean="0"/>
              <a:t>documents. This will include </a:t>
            </a:r>
            <a:r>
              <a:rPr lang="en-US" dirty="0"/>
              <a:t>materials produced at U.S. government expense, in all formats, at the item level, from 1789 to the present. 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7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/>
          <p:cNvSpPr txBox="1">
            <a:spLocks/>
          </p:cNvSpPr>
          <p:nvPr/>
        </p:nvSpPr>
        <p:spPr>
          <a:xfrm>
            <a:off x="152400" y="3733799"/>
            <a:ext cx="1676400" cy="29918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5715000" y="3733800"/>
            <a:ext cx="3276600" cy="304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9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ubtitle 2"/>
          <p:cNvSpPr txBox="1">
            <a:spLocks/>
          </p:cNvSpPr>
          <p:nvPr/>
        </p:nvSpPr>
        <p:spPr>
          <a:xfrm>
            <a:off x="7391400" y="1371600"/>
            <a:ext cx="1676400" cy="53540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Working Group Membership</a:t>
            </a:r>
            <a:endParaRPr lang="en-US" dirty="0"/>
          </a:p>
        </p:txBody>
      </p:sp>
      <p:sp>
        <p:nvSpPr>
          <p:cNvPr id="14" name="Subtitle 7"/>
          <p:cNvSpPr>
            <a:spLocks noGrp="1"/>
          </p:cNvSpPr>
          <p:nvPr>
            <p:ph idx="1"/>
          </p:nvPr>
        </p:nvSpPr>
        <p:spPr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en-US" dirty="0"/>
              <a:t>Mark Sandler (CIC)</a:t>
            </a:r>
          </a:p>
          <a:p>
            <a:r>
              <a:rPr lang="en-US" dirty="0" err="1" smtClean="0"/>
              <a:t>Prue</a:t>
            </a:r>
            <a:r>
              <a:rPr lang="en-US" dirty="0" smtClean="0"/>
              <a:t> </a:t>
            </a:r>
            <a:r>
              <a:rPr lang="en-US" dirty="0"/>
              <a:t>Adler (</a:t>
            </a:r>
            <a:r>
              <a:rPr lang="en-US" dirty="0" smtClean="0"/>
              <a:t>Association of Research Libraries) </a:t>
            </a:r>
            <a:r>
              <a:rPr lang="en-US" dirty="0"/>
              <a:t>		</a:t>
            </a:r>
          </a:p>
          <a:p>
            <a:r>
              <a:rPr lang="en-US" dirty="0"/>
              <a:t>Ivy Anderson (</a:t>
            </a:r>
            <a:r>
              <a:rPr lang="en-US" dirty="0" smtClean="0"/>
              <a:t>California Digital Library) </a:t>
            </a:r>
            <a:r>
              <a:rPr lang="en-US" dirty="0"/>
              <a:t>		</a:t>
            </a:r>
          </a:p>
          <a:p>
            <a:r>
              <a:rPr lang="en-US" dirty="0"/>
              <a:t>Joni Blake (</a:t>
            </a:r>
            <a:r>
              <a:rPr lang="en-US" dirty="0" smtClean="0"/>
              <a:t>Greater Western Library Alliance) </a:t>
            </a:r>
            <a:r>
              <a:rPr lang="en-US" dirty="0"/>
              <a:t>		</a:t>
            </a:r>
          </a:p>
          <a:p>
            <a:r>
              <a:rPr lang="en-US" dirty="0"/>
              <a:t>Kirsten Clark </a:t>
            </a:r>
            <a:r>
              <a:rPr lang="en-US" dirty="0" smtClean="0"/>
              <a:t>(Minnesota) </a:t>
            </a:r>
            <a:r>
              <a:rPr lang="en-US" dirty="0"/>
              <a:t>		</a:t>
            </a:r>
          </a:p>
          <a:p>
            <a:r>
              <a:rPr lang="en-US" dirty="0"/>
              <a:t>Rick Clement </a:t>
            </a:r>
            <a:r>
              <a:rPr lang="en-US" dirty="0" smtClean="0"/>
              <a:t>(New Mexico) </a:t>
            </a:r>
            <a:r>
              <a:rPr lang="en-US" dirty="0"/>
              <a:t>		</a:t>
            </a:r>
          </a:p>
          <a:p>
            <a:r>
              <a:rPr lang="en-US" dirty="0"/>
              <a:t>Elizabeth </a:t>
            </a:r>
            <a:r>
              <a:rPr lang="en-US" dirty="0" err="1"/>
              <a:t>Cowell</a:t>
            </a:r>
            <a:r>
              <a:rPr lang="en-US" dirty="0"/>
              <a:t> </a:t>
            </a:r>
            <a:r>
              <a:rPr lang="en-US" dirty="0" smtClean="0"/>
              <a:t>(Santa Cruz) </a:t>
            </a:r>
            <a:r>
              <a:rPr lang="en-US" dirty="0"/>
              <a:t>	</a:t>
            </a:r>
          </a:p>
          <a:p>
            <a:r>
              <a:rPr lang="en-US" dirty="0"/>
              <a:t>Mark Phillips </a:t>
            </a:r>
            <a:r>
              <a:rPr lang="en-US" dirty="0" smtClean="0"/>
              <a:t>(North Texas)</a:t>
            </a:r>
            <a:r>
              <a:rPr lang="en-US" dirty="0"/>
              <a:t> </a:t>
            </a:r>
          </a:p>
          <a:p>
            <a:r>
              <a:rPr lang="en-US" dirty="0"/>
              <a:t>Jon Rothman </a:t>
            </a:r>
            <a:r>
              <a:rPr lang="en-US" dirty="0" smtClean="0"/>
              <a:t>(Michigan)</a:t>
            </a:r>
            <a:endParaRPr lang="en-US" dirty="0"/>
          </a:p>
          <a:p>
            <a:r>
              <a:rPr lang="en-US" dirty="0"/>
              <a:t>Judy Russell </a:t>
            </a:r>
            <a:r>
              <a:rPr lang="en-US" dirty="0" smtClean="0"/>
              <a:t>(Florida)</a:t>
            </a:r>
            <a:endParaRPr lang="en-US" dirty="0"/>
          </a:p>
          <a:p>
            <a:r>
              <a:rPr lang="en-US" dirty="0" smtClean="0"/>
              <a:t>Barbie </a:t>
            </a:r>
            <a:r>
              <a:rPr lang="en-US" dirty="0"/>
              <a:t>Selby </a:t>
            </a:r>
            <a:r>
              <a:rPr lang="en-US" dirty="0" smtClean="0"/>
              <a:t>(Virginia)</a:t>
            </a:r>
            <a:endParaRPr lang="en-US" dirty="0"/>
          </a:p>
          <a:p>
            <a:r>
              <a:rPr lang="en-US" dirty="0"/>
              <a:t>Jeremy York (</a:t>
            </a:r>
            <a:r>
              <a:rPr lang="en-US" dirty="0" smtClean="0"/>
              <a:t>HathiTrust)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31</a:t>
            </a:fld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97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Initial Recommendations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Bibliographic and collections </a:t>
            </a:r>
            <a:r>
              <a:rPr lang="en-US" dirty="0" smtClean="0"/>
              <a:t>analysis</a:t>
            </a:r>
          </a:p>
          <a:p>
            <a:pPr lvl="1"/>
            <a:r>
              <a:rPr lang="en-US" dirty="0" smtClean="0"/>
              <a:t>Registry and holdings work	</a:t>
            </a:r>
            <a:endParaRPr lang="en-US" dirty="0"/>
          </a:p>
          <a:p>
            <a:r>
              <a:rPr lang="en-US" dirty="0" smtClean="0"/>
              <a:t>Focus first on known and cataloged materials</a:t>
            </a:r>
          </a:p>
          <a:p>
            <a:pPr lvl="1"/>
            <a:r>
              <a:rPr lang="en-US" dirty="0" smtClean="0"/>
              <a:t>Prioritize print, post-1976 materials</a:t>
            </a:r>
          </a:p>
          <a:p>
            <a:pPr lvl="1"/>
            <a:r>
              <a:rPr lang="en-US" dirty="0" smtClean="0"/>
              <a:t>Identify collections for inclusion (and get them)</a:t>
            </a:r>
          </a:p>
          <a:p>
            <a:pPr lvl="1"/>
            <a:r>
              <a:rPr lang="en-US" dirty="0" smtClean="0"/>
              <a:t>Digitize where needed</a:t>
            </a:r>
          </a:p>
          <a:p>
            <a:r>
              <a:rPr lang="en-US" dirty="0" smtClean="0"/>
              <a:t>Publicize the efforts</a:t>
            </a:r>
          </a:p>
          <a:p>
            <a:pPr lvl="1"/>
            <a:r>
              <a:rPr lang="en-US" dirty="0" smtClean="0"/>
              <a:t>Within the library community</a:t>
            </a:r>
          </a:p>
          <a:p>
            <a:pPr lvl="1"/>
            <a:r>
              <a:rPr lang="en-US" dirty="0" smtClean="0"/>
              <a:t>To the general public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246388-FCA3-3A4D-838D-1DC3EC2D82D2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33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455992927_e75bc5cc12_o.jpg"/>
          <p:cNvPicPr>
            <a:picLocks noChangeAspect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648" y="0"/>
            <a:ext cx="1028966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Computational Access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HathiTrust distributes public domain datasets</a:t>
            </a:r>
            <a:endParaRPr lang="en-US" dirty="0"/>
          </a:p>
          <a:p>
            <a:r>
              <a:rPr lang="en-US" dirty="0" smtClean="0"/>
              <a:t>HathiTrust Research Center</a:t>
            </a:r>
          </a:p>
          <a:p>
            <a:pPr lvl="1"/>
            <a:r>
              <a:rPr lang="en-US" dirty="0" smtClean="0"/>
              <a:t>Developed collaboratively by Indiana University and University of Illinois; launched July 2011</a:t>
            </a:r>
          </a:p>
          <a:p>
            <a:pPr lvl="1"/>
            <a:r>
              <a:rPr lang="en-US" dirty="0" smtClean="0"/>
              <a:t>Funding from the Sloan Foundation, Andrew W. Mellon Foundation, and NEH Office of Digital Humanities.</a:t>
            </a:r>
          </a:p>
          <a:p>
            <a:pPr lvl="1"/>
            <a:r>
              <a:rPr lang="en-US" dirty="0" smtClean="0"/>
              <a:t>Partially Funded by HathiTrust (2014-2018)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33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162300" y="6612895"/>
            <a:ext cx="5448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Photo by </a:t>
            </a:r>
            <a:r>
              <a:rPr lang="en-US" sz="1100" dirty="0" err="1" smtClean="0"/>
              <a:t>Nocolas</a:t>
            </a:r>
            <a:r>
              <a:rPr lang="en-US" sz="1100" dirty="0" smtClean="0"/>
              <a:t> Nova CC-BY-</a:t>
            </a:r>
            <a:r>
              <a:rPr lang="en-US" sz="1100" dirty="0"/>
              <a:t>NC   https://</a:t>
            </a:r>
            <a:r>
              <a:rPr lang="en-US" sz="1100" dirty="0" err="1"/>
              <a:t>www.flickr.com</a:t>
            </a:r>
            <a:r>
              <a:rPr lang="en-US" sz="1100" dirty="0"/>
              <a:t>/photos/</a:t>
            </a:r>
            <a:r>
              <a:rPr lang="en-US" sz="1100" dirty="0" err="1"/>
              <a:t>nnova</a:t>
            </a:r>
            <a:r>
              <a:rPr lang="en-US" sz="1100" dirty="0"/>
              <a:t>/3455992927</a:t>
            </a:r>
          </a:p>
        </p:txBody>
      </p:sp>
    </p:spTree>
    <p:extLst>
      <p:ext uri="{BB962C8B-B14F-4D97-AF65-F5344CB8AC3E}">
        <p14:creationId xmlns:p14="http://schemas.microsoft.com/office/powerpoint/2010/main" val="180520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HTRC Governance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400" dirty="0" smtClean="0"/>
              <a:t>Reports to the HathiTrust Board of Governors</a:t>
            </a:r>
          </a:p>
          <a:p>
            <a:pPr lvl="1"/>
            <a:r>
              <a:rPr lang="en-US" sz="2000" dirty="0" smtClean="0"/>
              <a:t>Advisory Group in formation</a:t>
            </a:r>
          </a:p>
          <a:p>
            <a:r>
              <a:rPr lang="en-US" sz="2400" dirty="0" smtClean="0"/>
              <a:t>HTRC Executive Committee</a:t>
            </a:r>
          </a:p>
          <a:p>
            <a:pPr lvl="1"/>
            <a:r>
              <a:rPr lang="en-US" sz="2000" b="1" dirty="0" smtClean="0"/>
              <a:t>J. Stephen Downie </a:t>
            </a:r>
            <a:r>
              <a:rPr lang="en-US" sz="2000" dirty="0" smtClean="0"/>
              <a:t>(</a:t>
            </a:r>
            <a:r>
              <a:rPr lang="en-US" sz="2000" dirty="0"/>
              <a:t>Co-director), Professor and Associate Dean for Research, University of </a:t>
            </a:r>
            <a:r>
              <a:rPr lang="en-US" sz="2000" dirty="0" smtClean="0"/>
              <a:t>Illinois GSLIS</a:t>
            </a:r>
          </a:p>
          <a:p>
            <a:pPr lvl="1"/>
            <a:r>
              <a:rPr lang="en-US" sz="2000" b="1" dirty="0" smtClean="0"/>
              <a:t>Beth </a:t>
            </a:r>
            <a:r>
              <a:rPr lang="en-US" sz="2000" b="1" dirty="0"/>
              <a:t>Plale </a:t>
            </a:r>
            <a:r>
              <a:rPr lang="en-US" sz="2000" dirty="0"/>
              <a:t>(Co-director and </a:t>
            </a:r>
            <a:r>
              <a:rPr lang="en-US" sz="2000" dirty="0" smtClean="0"/>
              <a:t>Chair</a:t>
            </a:r>
            <a:r>
              <a:rPr lang="en-US" sz="2000" dirty="0"/>
              <a:t>), </a:t>
            </a:r>
            <a:r>
              <a:rPr lang="en-US" sz="2000" dirty="0" smtClean="0"/>
              <a:t>Director Data </a:t>
            </a:r>
            <a:r>
              <a:rPr lang="en-US" sz="2000" dirty="0"/>
              <a:t>To Insight Center </a:t>
            </a:r>
            <a:r>
              <a:rPr lang="en-US" sz="2000" dirty="0" smtClean="0"/>
              <a:t>and </a:t>
            </a:r>
            <a:r>
              <a:rPr lang="en-US" sz="2000" dirty="0"/>
              <a:t>professor in the School of Informatics and Computing at Indiana University </a:t>
            </a:r>
            <a:endParaRPr lang="en-US" sz="2000" dirty="0" smtClean="0"/>
          </a:p>
          <a:p>
            <a:pPr lvl="1"/>
            <a:r>
              <a:rPr lang="en-US" sz="2000" b="1" dirty="0" smtClean="0"/>
              <a:t>Robert H. McDonald</a:t>
            </a:r>
            <a:r>
              <a:rPr lang="en-US" sz="2000" dirty="0"/>
              <a:t>, </a:t>
            </a:r>
            <a:r>
              <a:rPr lang="en-US" sz="2000" dirty="0" smtClean="0"/>
              <a:t>Associate </a:t>
            </a:r>
            <a:r>
              <a:rPr lang="en-US" sz="2000" dirty="0"/>
              <a:t>Dean of </a:t>
            </a:r>
            <a:r>
              <a:rPr lang="en-US" sz="2000" dirty="0" smtClean="0"/>
              <a:t>Libraries/Deputy Director Data to Insight Center at Indiana University</a:t>
            </a:r>
          </a:p>
          <a:p>
            <a:pPr lvl="1"/>
            <a:r>
              <a:rPr lang="en-US" sz="2000" b="1" dirty="0"/>
              <a:t>B</a:t>
            </a:r>
            <a:r>
              <a:rPr lang="en-US" sz="2000" b="1" dirty="0" smtClean="0"/>
              <a:t>eth </a:t>
            </a:r>
            <a:r>
              <a:rPr lang="en-US" sz="2000" b="1" dirty="0"/>
              <a:t>Sandore Namachchivaya</a:t>
            </a:r>
            <a:r>
              <a:rPr lang="en-US" sz="2000" dirty="0"/>
              <a:t>, Associate University Librarian for Information Technology Planning &amp; </a:t>
            </a:r>
            <a:r>
              <a:rPr lang="en-US" sz="2000" dirty="0" smtClean="0"/>
              <a:t>Policy at </a:t>
            </a:r>
            <a:r>
              <a:rPr lang="en-US" sz="2000" dirty="0"/>
              <a:t>the University of Illinois </a:t>
            </a:r>
            <a:endParaRPr lang="en-US" sz="2000" dirty="0" smtClean="0"/>
          </a:p>
          <a:p>
            <a:pPr lvl="1"/>
            <a:r>
              <a:rPr lang="en-US" sz="2000" b="1" dirty="0" smtClean="0"/>
              <a:t>John </a:t>
            </a:r>
            <a:r>
              <a:rPr lang="en-US" sz="2000" b="1" dirty="0"/>
              <a:t>Unsworth</a:t>
            </a:r>
            <a:r>
              <a:rPr lang="en-US" sz="2000" dirty="0"/>
              <a:t>, Vice Provost for Library &amp; Technology Services and Chief Information Officer at Brandeis </a:t>
            </a:r>
            <a:r>
              <a:rPr lang="en-US" sz="2000" dirty="0" smtClean="0"/>
              <a:t>University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19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7338"/>
            <a:ext cx="8229600" cy="1143000"/>
          </a:xfrm>
        </p:spPr>
        <p:txBody>
          <a:bodyPr/>
          <a:lstStyle/>
          <a:p>
            <a:r>
              <a:rPr lang="en-US" dirty="0" smtClean="0"/>
              <a:t>Goals for HTRC 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</a:t>
            </a:r>
            <a:r>
              <a:rPr lang="en-US" sz="2800" dirty="0" smtClean="0"/>
              <a:t>rovide a persistent and sustainable structure to enable original and cutting edge research. </a:t>
            </a:r>
          </a:p>
          <a:p>
            <a:pPr marL="1200150" lvl="3" indent="-342900"/>
            <a:r>
              <a:rPr lang="en-US" dirty="0"/>
              <a:t>Leverage data storage and computational infrastructure at Indiana &amp; </a:t>
            </a:r>
            <a:r>
              <a:rPr lang="en-US" dirty="0" smtClean="0"/>
              <a:t>Illinois</a:t>
            </a:r>
          </a:p>
          <a:p>
            <a:pPr marL="1200150" lvl="3" indent="-342900"/>
            <a:r>
              <a:rPr lang="en-US" dirty="0"/>
              <a:t>Stimulate community development of new functionality and </a:t>
            </a:r>
            <a:r>
              <a:rPr lang="en-US" dirty="0" smtClean="0"/>
              <a:t>tools</a:t>
            </a:r>
          </a:p>
          <a:p>
            <a:pPr marL="1200150" lvl="3" indent="-342900"/>
            <a:r>
              <a:rPr lang="en-US" dirty="0"/>
              <a:t>Use tools to enable discoveries that would not be possible without the HTRC</a:t>
            </a:r>
            <a:r>
              <a:rPr lang="en-US" dirty="0" smtClean="0"/>
              <a:t> </a:t>
            </a:r>
          </a:p>
          <a:p>
            <a:r>
              <a:rPr lang="en-US" sz="2800" dirty="0" smtClean="0"/>
              <a:t>Enable </a:t>
            </a:r>
            <a:r>
              <a:rPr lang="en-US" sz="2800" dirty="0"/>
              <a:t>scholars to fully utilize content of </a:t>
            </a:r>
            <a:r>
              <a:rPr lang="en-US" sz="2800" dirty="0" err="1"/>
              <a:t>HathiTrust</a:t>
            </a:r>
            <a:r>
              <a:rPr lang="en-US" sz="2800" dirty="0"/>
              <a:t> Library while preventing intellectual property misuse within U.S. copyright law. </a:t>
            </a:r>
            <a:endParaRPr lang="en-US" sz="2800" dirty="0" smtClean="0"/>
          </a:p>
          <a:p>
            <a:pPr marL="1200150" lvl="3" indent="-342900"/>
            <a:r>
              <a:rPr lang="en-US" dirty="0"/>
              <a:t>Provision secure computational and data environment for scholars to perform research using </a:t>
            </a:r>
            <a:r>
              <a:rPr lang="en-US" dirty="0" err="1"/>
              <a:t>HathiTrust</a:t>
            </a:r>
            <a:r>
              <a:rPr lang="en-US" dirty="0"/>
              <a:t> Digital Library. 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576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Projects Supported by HTRC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 smtClean="0"/>
              <a:t>Muñoz</a:t>
            </a:r>
            <a:r>
              <a:rPr lang="en-US" dirty="0"/>
              <a:t>, Trevor, University of Maryland. “Distributed Metadata Correction and Annotation.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Correction, annotation and enhancement of HT records and export as linked data	</a:t>
            </a:r>
            <a:endParaRPr lang="en-US" dirty="0"/>
          </a:p>
          <a:p>
            <a:endParaRPr lang="en-US" dirty="0"/>
          </a:p>
          <a:p>
            <a:r>
              <a:rPr lang="en-US" dirty="0"/>
              <a:t>Page, Kevin, Oxford University. “</a:t>
            </a:r>
            <a:r>
              <a:rPr lang="en-US" dirty="0" err="1"/>
              <a:t>ElEPHãT</a:t>
            </a:r>
            <a:r>
              <a:rPr lang="en-US" dirty="0"/>
              <a:t>: Early English Print in HathiTrust, a Linked Semantic </a:t>
            </a:r>
            <a:r>
              <a:rPr lang="en-US" dirty="0" err="1"/>
              <a:t>Workset</a:t>
            </a:r>
            <a:r>
              <a:rPr lang="en-US" dirty="0"/>
              <a:t> Prototype</a:t>
            </a:r>
            <a:r>
              <a:rPr lang="en-US" dirty="0" smtClean="0"/>
              <a:t>”</a:t>
            </a:r>
          </a:p>
          <a:p>
            <a:pPr lvl="1"/>
            <a:r>
              <a:rPr lang="en-US" dirty="0" smtClean="0"/>
              <a:t>Development of secondary </a:t>
            </a:r>
            <a:r>
              <a:rPr lang="en-US" dirty="0" err="1" smtClean="0"/>
              <a:t>worksets</a:t>
            </a:r>
            <a:r>
              <a:rPr lang="en-US" dirty="0" smtClean="0"/>
              <a:t> based on both HT </a:t>
            </a:r>
            <a:r>
              <a:rPr lang="en-US" dirty="0"/>
              <a:t>and </a:t>
            </a:r>
            <a:r>
              <a:rPr lang="en-US" dirty="0" smtClean="0"/>
              <a:t>the Early </a:t>
            </a:r>
            <a:r>
              <a:rPr lang="en-US" dirty="0"/>
              <a:t>English Books Online Text Creation Partnership (EEBO-TCP</a:t>
            </a:r>
            <a:r>
              <a:rPr lang="en-US" dirty="0" smtClean="0"/>
              <a:t>).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Burton, Vernon. “The South as ‘Other,’ the Southerner as ‘Stranger.’”</a:t>
            </a:r>
          </a:p>
          <a:p>
            <a:pPr lvl="1"/>
            <a:r>
              <a:rPr lang="en-US" dirty="0" smtClean="0"/>
              <a:t>Explore how attitudes expressed in print about slavery, southerners, and non-southerners have changed over both time and space.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Ted </a:t>
            </a:r>
            <a:r>
              <a:rPr lang="en-US" dirty="0"/>
              <a:t>Underwood, Associate Professor of English at the University of Illinois, Urbana-Champaign. </a:t>
            </a:r>
          </a:p>
          <a:p>
            <a:pPr lvl="1"/>
            <a:r>
              <a:rPr lang="en-US" dirty="0"/>
              <a:t>Using public domain texts received from HathiTrust to explore changing relationships in literary genres from 1700-1899.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HTRC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Request for Proposals: Advanced Support</a:t>
            </a:r>
          </a:p>
          <a:p>
            <a:pPr lvl="1"/>
            <a:r>
              <a:rPr lang="en-US" dirty="0" smtClean="0"/>
              <a:t>Competitive research award with dedicated HTRC support time</a:t>
            </a:r>
          </a:p>
          <a:p>
            <a:pPr lvl="1"/>
            <a:r>
              <a:rPr lang="en-US" dirty="0" smtClean="0"/>
              <a:t>HathiTrust Members have priority</a:t>
            </a:r>
          </a:p>
          <a:p>
            <a:pPr lvl="1"/>
            <a:r>
              <a:rPr lang="en-US" dirty="0"/>
              <a:t>Due: January 8, </a:t>
            </a:r>
            <a:r>
              <a:rPr lang="en-US" dirty="0" smtClean="0"/>
              <a:t>2015</a:t>
            </a:r>
          </a:p>
          <a:p>
            <a:r>
              <a:rPr lang="en-US" dirty="0" err="1"/>
              <a:t>Uncamp</a:t>
            </a:r>
            <a:r>
              <a:rPr lang="en-US" dirty="0"/>
              <a:t> #3: MAR 30-31, 2015, Ann Arbor, MI</a:t>
            </a:r>
          </a:p>
          <a:p>
            <a:pPr lvl="1"/>
            <a:r>
              <a:rPr lang="en-US" dirty="0"/>
              <a:t>Workshops, speakers, demonstrations	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37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Some Thoughts on the Present and Future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16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are we positioned?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Our mission, collection, and the repository operations are all strong.</a:t>
            </a:r>
          </a:p>
          <a:p>
            <a:r>
              <a:rPr lang="en-US" dirty="0" smtClean="0"/>
              <a:t>Our brand reputation is outstanding.</a:t>
            </a:r>
          </a:p>
          <a:p>
            <a:r>
              <a:rPr lang="en-US" dirty="0" smtClean="0"/>
              <a:t>Our work is solidly supported by the law.</a:t>
            </a:r>
          </a:p>
          <a:p>
            <a:r>
              <a:rPr lang="en-US" dirty="0" smtClean="0"/>
              <a:t>We have expanded access in unprecedented ways. </a:t>
            </a:r>
          </a:p>
          <a:p>
            <a:r>
              <a:rPr lang="en-US" dirty="0" smtClean="0"/>
              <a:t>The partnership provides a solid base for action.</a:t>
            </a:r>
          </a:p>
          <a:p>
            <a:r>
              <a:rPr lang="en-US" dirty="0" smtClean="0"/>
              <a:t>We have very important programs underway.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96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ea typeface="+mj-ea"/>
                <a:cs typeface="+mj-cs"/>
              </a:rPr>
              <a:t>Mission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Autofit/>
          </a:bodyPr>
          <a:lstStyle/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800" dirty="0" smtClean="0">
                <a:solidFill>
                  <a:schemeClr val="tx1"/>
                </a:solidFill>
                <a:ea typeface="+mn-ea"/>
                <a:cs typeface="+mn-cs"/>
              </a:rPr>
              <a:t>To contribute to the common good by collecting, organizing, preserving, communicating, and sharing</a:t>
            </a:r>
            <a:r>
              <a:rPr lang="en-US" sz="2800" b="1" dirty="0" smtClean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2800" dirty="0" smtClean="0">
                <a:solidFill>
                  <a:schemeClr val="tx1"/>
                </a:solidFill>
                <a:ea typeface="+mn-ea"/>
                <a:cs typeface="+mn-cs"/>
              </a:rPr>
              <a:t>the record of human knowledge.</a:t>
            </a:r>
          </a:p>
          <a:p>
            <a:pPr fontAlgn="auto">
              <a:spcAft>
                <a:spcPts val="0"/>
              </a:spcAft>
              <a:buFont typeface="Arial"/>
              <a:buChar char="•"/>
              <a:defRPr/>
            </a:pPr>
            <a:endParaRPr lang="en-US" sz="2400" dirty="0">
              <a:solidFill>
                <a:schemeClr val="tx1"/>
              </a:solidFill>
            </a:endParaRPr>
          </a:p>
          <a:p>
            <a:pPr marL="0" indent="0" fontAlgn="auto">
              <a:spcAft>
                <a:spcPts val="0"/>
              </a:spcAft>
              <a:buNone/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Efforts include, but are not limited to</a:t>
            </a:r>
          </a:p>
          <a:p>
            <a:pPr marL="800100" lvl="2" indent="0">
              <a:buNone/>
              <a:defRPr/>
            </a:pPr>
            <a:r>
              <a:rPr lang="en-US" dirty="0" smtClean="0"/>
              <a:t>…building comprehensive collections co-owned and managed by partners.</a:t>
            </a:r>
          </a:p>
          <a:p>
            <a:pPr marL="800100" lvl="2" indent="0">
              <a:buNone/>
              <a:defRPr/>
            </a:pPr>
            <a:r>
              <a:rPr lang="en-US" dirty="0" smtClean="0"/>
              <a:t>…enabling access by users with print disabilities.</a:t>
            </a:r>
            <a:endParaRPr lang="en-US" dirty="0"/>
          </a:p>
          <a:p>
            <a:pPr marL="800100" lvl="2" indent="0">
              <a:buNone/>
              <a:defRPr/>
            </a:pPr>
            <a:r>
              <a:rPr lang="en-US" dirty="0" smtClean="0"/>
              <a:t>…supporting computational research with the collections.</a:t>
            </a:r>
          </a:p>
          <a:p>
            <a:pPr marL="800100" lvl="2" indent="0">
              <a:buNone/>
              <a:defRPr/>
            </a:pPr>
            <a:r>
              <a:rPr lang="en-US" dirty="0" smtClean="0"/>
              <a:t>…stimulating shared collection storage strategies among libraries.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352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needs thought?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Strategy, mission, and role in the future</a:t>
            </a:r>
          </a:p>
          <a:p>
            <a:pPr lvl="1"/>
            <a:r>
              <a:rPr lang="en-US" dirty="0"/>
              <a:t>Membership </a:t>
            </a:r>
            <a:r>
              <a:rPr lang="en-US" dirty="0" smtClean="0"/>
              <a:t>growth</a:t>
            </a:r>
          </a:p>
          <a:p>
            <a:pPr lvl="1"/>
            <a:r>
              <a:rPr lang="en-US" dirty="0"/>
              <a:t>Collections </a:t>
            </a:r>
            <a:r>
              <a:rPr lang="en-US" dirty="0" smtClean="0"/>
              <a:t>program</a:t>
            </a:r>
            <a:endParaRPr lang="en-US" dirty="0"/>
          </a:p>
          <a:p>
            <a:pPr lvl="1"/>
            <a:r>
              <a:rPr lang="en-US" dirty="0"/>
              <a:t>Public policy</a:t>
            </a:r>
          </a:p>
          <a:p>
            <a:pPr lvl="1"/>
            <a:r>
              <a:rPr lang="en-US" dirty="0" smtClean="0"/>
              <a:t>(Inter)National </a:t>
            </a:r>
            <a:r>
              <a:rPr lang="en-US" dirty="0"/>
              <a:t>digital </a:t>
            </a:r>
            <a:r>
              <a:rPr lang="en-US" dirty="0" smtClean="0"/>
              <a:t>infrastructure</a:t>
            </a:r>
          </a:p>
          <a:p>
            <a:pPr lvl="1"/>
            <a:r>
              <a:rPr lang="en-US" dirty="0" smtClean="0"/>
              <a:t>Services for members and the public</a:t>
            </a:r>
            <a:endParaRPr lang="en-US" dirty="0"/>
          </a:p>
          <a:p>
            <a:r>
              <a:rPr lang="en-US" dirty="0" smtClean="0"/>
              <a:t>Organizational</a:t>
            </a:r>
          </a:p>
          <a:p>
            <a:pPr lvl="1"/>
            <a:r>
              <a:rPr lang="en-US" dirty="0" smtClean="0"/>
              <a:t>Engagement with researchers and libraries</a:t>
            </a:r>
          </a:p>
          <a:p>
            <a:pPr lvl="1"/>
            <a:r>
              <a:rPr lang="en-US" dirty="0" smtClean="0"/>
              <a:t>Enabling more participation in plans and action</a:t>
            </a:r>
          </a:p>
          <a:p>
            <a:pPr lvl="1"/>
            <a:r>
              <a:rPr lang="en-US" dirty="0" smtClean="0"/>
              <a:t>Standing on our own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42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Assumptions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Our actions must align with the mission, goals, and purpose across our partnership.  </a:t>
            </a:r>
          </a:p>
          <a:p>
            <a:r>
              <a:rPr lang="en-US" dirty="0" smtClean="0"/>
              <a:t>A few additional assumptions</a:t>
            </a:r>
          </a:p>
          <a:p>
            <a:pPr lvl="1"/>
            <a:r>
              <a:rPr lang="en-US" dirty="0" smtClean="0"/>
              <a:t>We </a:t>
            </a:r>
            <a:r>
              <a:rPr lang="en-US" dirty="0"/>
              <a:t>should pursue complementarity and cooperation, not competition and duplication. </a:t>
            </a:r>
          </a:p>
          <a:p>
            <a:pPr lvl="1"/>
            <a:r>
              <a:rPr lang="en-US" dirty="0" smtClean="0"/>
              <a:t>Scale </a:t>
            </a:r>
            <a:r>
              <a:rPr lang="en-US" dirty="0"/>
              <a:t>will continue </a:t>
            </a:r>
            <a:r>
              <a:rPr lang="en-US" dirty="0" smtClean="0"/>
              <a:t>to drive our strategies</a:t>
            </a:r>
            <a:endParaRPr lang="en-US" dirty="0"/>
          </a:p>
          <a:p>
            <a:pPr lvl="1"/>
            <a:r>
              <a:rPr lang="en-US" dirty="0" smtClean="0"/>
              <a:t>Potential partners </a:t>
            </a:r>
            <a:r>
              <a:rPr lang="en-US" dirty="0"/>
              <a:t>are not just other l</a:t>
            </a:r>
            <a:r>
              <a:rPr lang="en-US" dirty="0" smtClean="0"/>
              <a:t>ibraries and library organizations, </a:t>
            </a:r>
            <a:r>
              <a:rPr lang="en-US" dirty="0"/>
              <a:t>but also </a:t>
            </a:r>
            <a:r>
              <a:rPr lang="en-US" dirty="0" smtClean="0"/>
              <a:t>readers, authors, publishers.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582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find out more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About: </a:t>
            </a:r>
            <a:r>
              <a:rPr lang="en-US" altLang="ja-JP" dirty="0" smtClean="0">
                <a:latin typeface="Calibri" charset="0"/>
                <a:ea typeface="ＭＳ Ｐゴシック" charset="0"/>
                <a:cs typeface="ＭＳ Ｐゴシック" charset="0"/>
                <a:hlinkClick r:id="rId3"/>
              </a:rPr>
              <a:t>http</a:t>
            </a:r>
            <a:r>
              <a:rPr lang="en-US" altLang="ja-JP" dirty="0">
                <a:latin typeface="Calibri" charset="0"/>
                <a:ea typeface="ＭＳ Ｐゴシック" charset="0"/>
                <a:cs typeface="ＭＳ Ｐゴシック" charset="0"/>
                <a:hlinkClick r:id="rId3"/>
              </a:rPr>
              <a:t>://www.hathitrust.org/about</a:t>
            </a:r>
            <a:endParaRPr lang="en-US" altLang="ja-JP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Resources: </a:t>
            </a:r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4"/>
              </a:rPr>
              <a:t>http://www.hathitrust.org/resources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Twitter: </a:t>
            </a:r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5"/>
              </a:rPr>
              <a:t>http://twitter.com/hathitrust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ja-JP" dirty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Facebook: </a:t>
            </a:r>
            <a:r>
              <a:rPr lang="en-US" altLang="ja-JP" dirty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6"/>
              </a:rPr>
              <a:t>http://www.facebook.com/</a:t>
            </a:r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6"/>
              </a:rPr>
              <a:t>hathitrust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Monthly newsletter: </a:t>
            </a:r>
          </a:p>
          <a:p>
            <a:pPr lvl="1"/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7"/>
              </a:rPr>
              <a:t>http:www.hathitrust.org/updates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RSS </a:t>
            </a:r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8"/>
              </a:rPr>
              <a:t>http://www.hathitrust.org/updates_rss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Contact us: </a:t>
            </a:r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9"/>
              </a:rPr>
              <a:t>feedback@issues.hathitrust.org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Blogs: </a:t>
            </a:r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  <a:hlinkClick r:id="rId10"/>
              </a:rPr>
              <a:t>http://www.hathitrust.org/blogs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Large-scale Search</a:t>
            </a:r>
          </a:p>
          <a:p>
            <a:pPr lvl="1"/>
            <a:r>
              <a:rPr lang="en-US" altLang="ja-JP" dirty="0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Perspectives from </a:t>
            </a:r>
            <a:r>
              <a:rPr lang="en-US" altLang="ja-JP" dirty="0" err="1" smtClean="0">
                <a:solidFill>
                  <a:srgbClr val="404040"/>
                </a:solidFill>
                <a:latin typeface="Calibri" charset="0"/>
                <a:ea typeface="ＭＳ Ｐゴシック" charset="0"/>
                <a:cs typeface="ＭＳ Ｐゴシック" charset="0"/>
              </a:rPr>
              <a:t>HathiTrust</a:t>
            </a:r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endParaRPr lang="en-US" altLang="ja-JP" dirty="0" smtClean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altLang="ja-JP" dirty="0">
              <a:solidFill>
                <a:srgbClr val="404040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90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Thank you!</a:t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 err="1" smtClean="0"/>
              <a:t>furlough@hathitrust.org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@</a:t>
            </a:r>
            <a:r>
              <a:rPr lang="en-US" sz="3600" dirty="0" err="1" smtClean="0"/>
              <a:t>MikeFurlough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6910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Timeline:  Highlights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Google Library Project announced (2004)</a:t>
            </a:r>
          </a:p>
          <a:p>
            <a:r>
              <a:rPr lang="en-US" dirty="0" smtClean="0"/>
              <a:t>Launch (2008)</a:t>
            </a:r>
          </a:p>
          <a:p>
            <a:r>
              <a:rPr lang="en-US" dirty="0" smtClean="0"/>
              <a:t>TRAC certification (2011)</a:t>
            </a:r>
          </a:p>
          <a:p>
            <a:r>
              <a:rPr lang="en-US" dirty="0" smtClean="0"/>
              <a:t>Constitutional convention (2011)</a:t>
            </a:r>
          </a:p>
          <a:p>
            <a:r>
              <a:rPr lang="en-US" dirty="0" smtClean="0"/>
              <a:t>10 million volumes (2012)</a:t>
            </a:r>
          </a:p>
          <a:p>
            <a:r>
              <a:rPr lang="en-US" dirty="0" smtClean="0"/>
              <a:t>New </a:t>
            </a:r>
            <a:r>
              <a:rPr lang="en-US" dirty="0"/>
              <a:t>g</a:t>
            </a:r>
            <a:r>
              <a:rPr lang="en-US" dirty="0" smtClean="0"/>
              <a:t>overnance established (2012)</a:t>
            </a:r>
          </a:p>
          <a:p>
            <a:r>
              <a:rPr lang="en-US" dirty="0" smtClean="0"/>
              <a:t>Current bylaws and fee structure (2013)</a:t>
            </a:r>
          </a:p>
          <a:p>
            <a:r>
              <a:rPr lang="en-US" dirty="0" smtClean="0"/>
              <a:t>13 million volumes (2014)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95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Collective Stewardship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Draw upon knowledge across institutions</a:t>
            </a:r>
            <a:endParaRPr lang="en-US" dirty="0"/>
          </a:p>
          <a:p>
            <a:pPr>
              <a:defRPr/>
            </a:pPr>
            <a:r>
              <a:rPr lang="en-US" dirty="0" smtClean="0"/>
              <a:t>Distributed Functions and Services</a:t>
            </a:r>
            <a:endParaRPr lang="en-US" dirty="0"/>
          </a:p>
          <a:p>
            <a:pPr lvl="1"/>
            <a:r>
              <a:rPr lang="en-US" dirty="0" smtClean="0"/>
              <a:t>Preservation </a:t>
            </a:r>
            <a:r>
              <a:rPr lang="en-US" dirty="0"/>
              <a:t>repository and access services</a:t>
            </a:r>
          </a:p>
          <a:p>
            <a:pPr lvl="2"/>
            <a:r>
              <a:rPr lang="en-US" dirty="0"/>
              <a:t>University of Michigan</a:t>
            </a:r>
          </a:p>
          <a:p>
            <a:pPr lvl="2"/>
            <a:r>
              <a:rPr lang="en-US" dirty="0"/>
              <a:t>Mirror site:  Indiana University</a:t>
            </a:r>
          </a:p>
          <a:p>
            <a:pPr lvl="1"/>
            <a:r>
              <a:rPr lang="en-US" dirty="0"/>
              <a:t>Metadata management services </a:t>
            </a:r>
            <a:endParaRPr lang="en-US" dirty="0" smtClean="0"/>
          </a:p>
          <a:p>
            <a:pPr lvl="2"/>
            <a:r>
              <a:rPr lang="en-US" dirty="0" smtClean="0"/>
              <a:t>California </a:t>
            </a:r>
            <a:r>
              <a:rPr lang="en-US" dirty="0"/>
              <a:t>Digital Library	</a:t>
            </a:r>
          </a:p>
          <a:p>
            <a:pPr lvl="1"/>
            <a:r>
              <a:rPr lang="en-US" dirty="0"/>
              <a:t>HathiTrust Research Center</a:t>
            </a:r>
          </a:p>
          <a:p>
            <a:pPr lvl="2"/>
            <a:r>
              <a:rPr lang="en-US" dirty="0"/>
              <a:t>Indiana University and University of </a:t>
            </a:r>
            <a:r>
              <a:rPr lang="en-US" dirty="0" smtClean="0"/>
              <a:t>Illinois</a:t>
            </a:r>
            <a:endParaRPr lang="en-US" dirty="0"/>
          </a:p>
          <a:p>
            <a:pPr lvl="2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90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1"/>
          <p:cNvSpPr>
            <a:spLocks noGrp="1"/>
          </p:cNvSpPr>
          <p:nvPr>
            <p:ph type="title" idx="4294967295"/>
          </p:nvPr>
        </p:nvSpPr>
        <p:spPr>
          <a:xfrm>
            <a:off x="647700" y="180488"/>
            <a:ext cx="7734300" cy="630552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Calibri" charset="0"/>
              </a:rPr>
              <a:t>HathiTrust Members</a:t>
            </a:r>
            <a:endParaRPr lang="en-US" sz="3200" dirty="0">
              <a:latin typeface="Calibri" charset="0"/>
            </a:endParaRPr>
          </a:p>
        </p:txBody>
      </p:sp>
      <p:sp>
        <p:nvSpPr>
          <p:cNvPr id="9219" name="Rectangle 12"/>
          <p:cNvSpPr>
            <a:spLocks noGrp="1"/>
          </p:cNvSpPr>
          <p:nvPr>
            <p:ph idx="4294967295"/>
          </p:nvPr>
        </p:nvSpPr>
        <p:spPr>
          <a:xfrm>
            <a:off x="527536" y="864612"/>
            <a:ext cx="2293938" cy="600754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Allegheny College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American University of Beirut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Arizona 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State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Baylor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Boston College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Boston 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Brandeis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Brown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California Digital Library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Carnegie Mellon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Case Western Reserve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Colby College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Columbia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Cornell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Dartmouth College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Duke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Emory </a:t>
            </a:r>
            <a:r>
              <a:rPr lang="en-US" sz="1200" b="1" dirty="0" smtClean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Getty Research Institute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Georgetown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Harvard 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University Library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Indiana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Iowa State University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Johns Hopkins </a:t>
            </a:r>
            <a:r>
              <a:rPr lang="en-US" sz="1200" b="1" dirty="0" smtClean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Kansas State University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Lafayette College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Library of Congress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Massachusetts Institute of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Technology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McGill University`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Michigan State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Montana State University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Mount Holyoke College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New 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York Public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Library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New 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York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North 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Carolina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Central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	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b="1" dirty="0" smtClean="0">
                <a:solidFill>
                  <a:srgbClr val="000000"/>
                </a:solidFill>
                <a:latin typeface="Arial" charset="0"/>
              </a:rPr>
              <a:t>North Carolina State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b="1" dirty="0" smtClean="0">
                <a:solidFill>
                  <a:srgbClr val="000000"/>
                </a:solidFill>
                <a:latin typeface="Arial" charset="0"/>
              </a:rPr>
              <a:t>	University</a:t>
            </a:r>
          </a:p>
        </p:txBody>
      </p:sp>
      <p:sp>
        <p:nvSpPr>
          <p:cNvPr id="9220" name="Rectangle 13"/>
          <p:cNvSpPr>
            <a:spLocks noGrp="1"/>
          </p:cNvSpPr>
          <p:nvPr>
            <p:ph type="body" sz="half" idx="4294967295"/>
          </p:nvPr>
        </p:nvSpPr>
        <p:spPr>
          <a:xfrm>
            <a:off x="3301997" y="864612"/>
            <a:ext cx="2592235" cy="6147095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Northeastern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Northwestern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Ohio State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The Pennsylvania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State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	University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Princeton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Purdue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Rutgers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Stanford 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200" b="1" dirty="0">
                <a:solidFill>
                  <a:srgbClr val="000000"/>
                </a:solidFill>
                <a:latin typeface="Arial" charset="0"/>
              </a:rPr>
              <a:t>State University System of </a:t>
            </a:r>
            <a:r>
              <a:rPr lang="en-US" sz="1200" b="1" dirty="0" smtClean="0">
                <a:solidFill>
                  <a:srgbClr val="000000"/>
                </a:solidFill>
                <a:latin typeface="Arial" charset="0"/>
              </a:rPr>
              <a:t>Florida</a:t>
            </a:r>
            <a:endParaRPr lang="en-US" sz="1200" dirty="0" smtClean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Syracuse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Temple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Texas 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A&amp;M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Texas Tech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Tufts University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Universidad Complutense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	de Madrid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200" b="1" dirty="0" smtClean="0">
                <a:solidFill>
                  <a:srgbClr val="000000"/>
                </a:solidFill>
                <a:latin typeface="Arial" charset="0"/>
              </a:rPr>
              <a:t>University of Alabama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University of Alberta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Arizona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British Columbia</a:t>
            </a:r>
          </a:p>
          <a:p>
            <a:pPr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Calgary</a:t>
            </a:r>
            <a:endParaRPr lang="en-US" sz="1200" dirty="0">
              <a:solidFill>
                <a:srgbClr val="000000"/>
              </a:solidFill>
              <a:latin typeface="Arial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University of California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	Berkeley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	Davis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	Irvine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	Los Angeles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	Merced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	Riverside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	San Diego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	San Francisco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	Santa Barbara</a:t>
            </a:r>
          </a:p>
          <a:p>
            <a:pPr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</a:rPr>
              <a:t>	Santa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</a:rPr>
              <a:t>Cruz</a:t>
            </a:r>
            <a:endParaRPr lang="en-US" sz="1200" dirty="0" smtClean="0">
              <a:latin typeface="Calibri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The University of Chicago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Connecticut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dirty="0">
                <a:solidFill>
                  <a:srgbClr val="000000"/>
                </a:solidFill>
                <a:latin typeface="Arial" charset="0"/>
                <a:cs typeface="Arial" charset="0"/>
              </a:rPr>
              <a:t>University of 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Delaware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Houston</a:t>
            </a:r>
          </a:p>
          <a:p>
            <a:pPr marL="0" indent="0">
              <a:lnSpc>
                <a:spcPct val="80000"/>
              </a:lnSpc>
              <a:buNone/>
            </a:pPr>
            <a:endParaRPr lang="en-US" sz="12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indent="0">
              <a:lnSpc>
                <a:spcPct val="80000"/>
              </a:lnSpc>
              <a:buNone/>
            </a:pPr>
            <a:endParaRPr lang="en-US" sz="1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0" indent="0">
              <a:lnSpc>
                <a:spcPct val="80000"/>
              </a:lnSpc>
              <a:spcBef>
                <a:spcPts val="0"/>
              </a:spcBef>
              <a:buNone/>
            </a:pPr>
            <a:endParaRPr lang="en-US" sz="1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9221" name="Rectangle 13"/>
          <p:cNvSpPr txBox="1">
            <a:spLocks/>
          </p:cNvSpPr>
          <p:nvPr/>
        </p:nvSpPr>
        <p:spPr bwMode="auto">
          <a:xfrm>
            <a:off x="6141686" y="864612"/>
            <a:ext cx="2495550" cy="594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Illinois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Illinois at 	Chicago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The University of Iowa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Kansas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Maine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Maryland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Massachusetts, 	Amherst</a:t>
            </a:r>
          </a:p>
          <a:p>
            <a:pPr>
              <a:lnSpc>
                <a:spcPct val="800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Miami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Michigan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Minnesota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Missouri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Nebraska-Lincoln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New Mexico</a:t>
            </a:r>
          </a:p>
          <a:p>
            <a:pPr>
              <a:lnSpc>
                <a:spcPct val="800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The University of North</a:t>
            </a:r>
          </a:p>
          <a:p>
            <a:pPr>
              <a:lnSpc>
                <a:spcPct val="800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	Carolina at Chapel Hill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Notre Dame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Oklahoma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Pennsylvania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Pittsburgh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Queensland</a:t>
            </a:r>
          </a:p>
          <a:p>
            <a:pPr>
              <a:lnSpc>
                <a:spcPct val="800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Tennessee, 	Knoxville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Texas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Utah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Vermont</a:t>
            </a:r>
          </a:p>
          <a:p>
            <a:pPr>
              <a:lnSpc>
                <a:spcPct val="800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Virginia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Washington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University of Wisconsin-	Madison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Utah State University</a:t>
            </a:r>
          </a:p>
          <a:p>
            <a:pPr>
              <a:lnSpc>
                <a:spcPct val="800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Vanderbilt University</a:t>
            </a:r>
          </a:p>
          <a:p>
            <a:pPr>
              <a:lnSpc>
                <a:spcPct val="800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Virginia Tech</a:t>
            </a:r>
          </a:p>
          <a:p>
            <a:pPr>
              <a:lnSpc>
                <a:spcPct val="80000"/>
              </a:lnSpc>
            </a:pPr>
            <a:r>
              <a:rPr lang="en-US" sz="12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Wake Forest University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Washington University</a:t>
            </a:r>
          </a:p>
          <a:p>
            <a:pPr>
              <a:lnSpc>
                <a:spcPct val="80000"/>
              </a:lnSpc>
            </a:pPr>
            <a:r>
              <a:rPr lang="en-US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Yale University Library</a:t>
            </a:r>
            <a:endParaRPr lang="en-US" sz="1200" dirty="0" smtClean="0">
              <a:latin typeface="Arial" charset="0"/>
              <a:cs typeface="Arial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324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3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  <a:ea typeface="+mj-ea"/>
                <a:cs typeface="+mj-cs"/>
              </a:rPr>
              <a:t>Governance</a:t>
            </a:r>
            <a:endParaRPr lang="en-US" dirty="0">
              <a:solidFill>
                <a:schemeClr val="tx1"/>
              </a:solidFill>
              <a:ea typeface="+mj-ea"/>
              <a:cs typeface="+mj-cs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977900" y="1752600"/>
            <a:ext cx="7239000" cy="4579939"/>
          </a:xfrm>
          <a:prstGeom prst="ellipse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/>
              <a:t> HathiTrust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/>
              <a:t>Members</a:t>
            </a:r>
            <a:endParaRPr lang="en-US" sz="2400" b="1" dirty="0"/>
          </a:p>
        </p:txBody>
      </p:sp>
      <p:grpSp>
        <p:nvGrpSpPr>
          <p:cNvPr id="16388" name="Group 9"/>
          <p:cNvGrpSpPr>
            <a:grpSpLocks/>
          </p:cNvGrpSpPr>
          <p:nvPr/>
        </p:nvGrpSpPr>
        <p:grpSpPr bwMode="auto">
          <a:xfrm>
            <a:off x="1595740" y="3882347"/>
            <a:ext cx="1835150" cy="809097"/>
            <a:chOff x="4664" y="439903"/>
            <a:chExt cx="1827847" cy="899006"/>
          </a:xfrm>
        </p:grpSpPr>
        <p:sp>
          <p:nvSpPr>
            <p:cNvPr id="15" name="Rounded Rectangle 14"/>
            <p:cNvSpPr/>
            <p:nvPr/>
          </p:nvSpPr>
          <p:spPr>
            <a:xfrm>
              <a:off x="4664" y="439903"/>
              <a:ext cx="1827847" cy="899006"/>
            </a:xfrm>
            <a:prstGeom prst="roundRect">
              <a:avLst>
                <a:gd name="adj" fmla="val 10000"/>
              </a:avLst>
            </a:pr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ounded Rectangle 7"/>
            <p:cNvSpPr/>
            <p:nvPr/>
          </p:nvSpPr>
          <p:spPr>
            <a:xfrm>
              <a:off x="47355" y="482238"/>
              <a:ext cx="1742463" cy="8566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12446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dirty="0" smtClean="0"/>
                <a:t>Program Steering Committee</a:t>
              </a:r>
              <a:endParaRPr lang="en-US" dirty="0"/>
            </a:p>
          </p:txBody>
        </p:sp>
      </p:grpSp>
      <p:sp>
        <p:nvSpPr>
          <p:cNvPr id="14" name="Rounded Rectangle 10"/>
          <p:cNvSpPr/>
          <p:nvPr/>
        </p:nvSpPr>
        <p:spPr>
          <a:xfrm>
            <a:off x="3679386" y="2080419"/>
            <a:ext cx="1751012" cy="87868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53340" tIns="53340" rIns="53340" bIns="53340" spcCol="1270" anchor="ctr"/>
          <a:lstStyle/>
          <a:p>
            <a:pPr algn="ctr" defTabSz="1244600" fontAlgn="auto">
              <a:lnSpc>
                <a:spcPct val="90000"/>
              </a:lnSpc>
              <a:spcBef>
                <a:spcPts val="0"/>
              </a:spcBef>
              <a:spcAft>
                <a:spcPct val="35000"/>
              </a:spcAft>
              <a:defRPr/>
            </a:pPr>
            <a:r>
              <a:rPr lang="en-US" dirty="0" smtClean="0"/>
              <a:t>Board of Governors</a:t>
            </a:r>
            <a:endParaRPr lang="en-US" dirty="0"/>
          </a:p>
        </p:txBody>
      </p:sp>
      <p:sp>
        <p:nvSpPr>
          <p:cNvPr id="9" name="Left Arrow 8"/>
          <p:cNvSpPr/>
          <p:nvPr/>
        </p:nvSpPr>
        <p:spPr>
          <a:xfrm rot="8267489">
            <a:off x="2902911" y="3129757"/>
            <a:ext cx="736568" cy="546974"/>
          </a:xfrm>
          <a:prstGeom prst="leftArrow">
            <a:avLst>
              <a:gd name="adj1" fmla="val 60000"/>
              <a:gd name="adj2" fmla="val 50000"/>
            </a:avLst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Left Arrow 9"/>
          <p:cNvSpPr/>
          <p:nvPr/>
        </p:nvSpPr>
        <p:spPr>
          <a:xfrm rot="2650423">
            <a:off x="5501671" y="3145247"/>
            <a:ext cx="736568" cy="546974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008000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5821187" y="3864505"/>
            <a:ext cx="1835150" cy="809097"/>
            <a:chOff x="4664" y="439903"/>
            <a:chExt cx="1827847" cy="899006"/>
          </a:xfrm>
          <a:solidFill>
            <a:srgbClr val="008000"/>
          </a:solidFill>
        </p:grpSpPr>
        <p:sp>
          <p:nvSpPr>
            <p:cNvPr id="18" name="Rounded Rectangle 17"/>
            <p:cNvSpPr/>
            <p:nvPr/>
          </p:nvSpPr>
          <p:spPr>
            <a:xfrm>
              <a:off x="4664" y="439903"/>
              <a:ext cx="1827847" cy="899006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ounded Rectangle 7"/>
            <p:cNvSpPr/>
            <p:nvPr/>
          </p:nvSpPr>
          <p:spPr>
            <a:xfrm>
              <a:off x="47355" y="482238"/>
              <a:ext cx="1742463" cy="85667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12446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dirty="0" smtClean="0"/>
                <a:t>Executive Director</a:t>
              </a:r>
              <a:endParaRPr lang="en-US" dirty="0"/>
            </a:p>
          </p:txBody>
        </p:sp>
      </p:grpSp>
      <p:grpSp>
        <p:nvGrpSpPr>
          <p:cNvPr id="20" name="Group 9"/>
          <p:cNvGrpSpPr>
            <a:grpSpLocks/>
          </p:cNvGrpSpPr>
          <p:nvPr/>
        </p:nvGrpSpPr>
        <p:grpSpPr bwMode="auto">
          <a:xfrm>
            <a:off x="2882900" y="5067301"/>
            <a:ext cx="1637245" cy="895546"/>
            <a:chOff x="4664" y="482238"/>
            <a:chExt cx="1827847" cy="899005"/>
          </a:xfrm>
        </p:grpSpPr>
        <p:sp>
          <p:nvSpPr>
            <p:cNvPr id="21" name="Rounded Rectangle 20"/>
            <p:cNvSpPr/>
            <p:nvPr/>
          </p:nvSpPr>
          <p:spPr>
            <a:xfrm>
              <a:off x="4664" y="482238"/>
              <a:ext cx="1827847" cy="899005"/>
            </a:xfrm>
            <a:prstGeom prst="roundRect">
              <a:avLst>
                <a:gd name="adj" fmla="val 10000"/>
              </a:avLst>
            </a:prstGeom>
            <a:solidFill>
              <a:srgbClr val="660066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ounded Rectangle 7"/>
            <p:cNvSpPr/>
            <p:nvPr/>
          </p:nvSpPr>
          <p:spPr>
            <a:xfrm>
              <a:off x="47355" y="482238"/>
              <a:ext cx="1742463" cy="8566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12446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dirty="0" smtClean="0"/>
                <a:t>Committees and Working Groups</a:t>
              </a:r>
              <a:endParaRPr lang="en-US" dirty="0"/>
            </a:p>
          </p:txBody>
        </p:sp>
      </p:grpSp>
      <p:sp>
        <p:nvSpPr>
          <p:cNvPr id="23" name="Left Arrow 22"/>
          <p:cNvSpPr/>
          <p:nvPr/>
        </p:nvSpPr>
        <p:spPr>
          <a:xfrm rot="2650423">
            <a:off x="1993921" y="4777259"/>
            <a:ext cx="736568" cy="546974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66006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4" name="Group 9"/>
          <p:cNvGrpSpPr>
            <a:grpSpLocks/>
          </p:cNvGrpSpPr>
          <p:nvPr/>
        </p:nvGrpSpPr>
        <p:grpSpPr bwMode="auto">
          <a:xfrm>
            <a:off x="4750854" y="5067301"/>
            <a:ext cx="1637246" cy="895546"/>
            <a:chOff x="4664" y="482238"/>
            <a:chExt cx="1827847" cy="899005"/>
          </a:xfrm>
        </p:grpSpPr>
        <p:sp>
          <p:nvSpPr>
            <p:cNvPr id="25" name="Rounded Rectangle 24"/>
            <p:cNvSpPr/>
            <p:nvPr/>
          </p:nvSpPr>
          <p:spPr>
            <a:xfrm>
              <a:off x="4664" y="482238"/>
              <a:ext cx="1827847" cy="899005"/>
            </a:xfrm>
            <a:prstGeom prst="roundRect">
              <a:avLst>
                <a:gd name="adj" fmla="val 10000"/>
              </a:avLst>
            </a:prstGeom>
            <a:solidFill>
              <a:srgbClr val="660066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Rounded Rectangle 7"/>
            <p:cNvSpPr/>
            <p:nvPr/>
          </p:nvSpPr>
          <p:spPr>
            <a:xfrm>
              <a:off x="47355" y="482238"/>
              <a:ext cx="1742463" cy="8566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53340" tIns="53340" rIns="53340" bIns="53340" spcCol="1270" anchor="ctr"/>
            <a:lstStyle/>
            <a:p>
              <a:pPr algn="ctr" defTabSz="12446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r>
                <a:rPr lang="en-US" dirty="0" smtClean="0"/>
                <a:t>Operations</a:t>
              </a:r>
              <a:endParaRPr lang="en-US" dirty="0"/>
            </a:p>
          </p:txBody>
        </p:sp>
      </p:grpSp>
      <p:sp>
        <p:nvSpPr>
          <p:cNvPr id="27" name="Left Arrow 26"/>
          <p:cNvSpPr/>
          <p:nvPr/>
        </p:nvSpPr>
        <p:spPr>
          <a:xfrm rot="8040224">
            <a:off x="6576212" y="4769144"/>
            <a:ext cx="736568" cy="546974"/>
          </a:xfrm>
          <a:prstGeom prst="leftArrow">
            <a:avLst>
              <a:gd name="adj1" fmla="val 60000"/>
              <a:gd name="adj2" fmla="val 50000"/>
            </a:avLst>
          </a:prstGeom>
          <a:solidFill>
            <a:srgbClr val="660066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1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08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9702" y="295717"/>
            <a:ext cx="4105559" cy="1095888"/>
          </a:xfrm>
          <a:prstGeom prst="rect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 smtClean="0"/>
              <a:t>Five-year terms (beginning Jan 2013)</a:t>
            </a:r>
          </a:p>
          <a:p>
            <a:pPr marL="0" lvl="1"/>
            <a:r>
              <a:rPr lang="en-US" dirty="0" smtClean="0"/>
              <a:t>Betsy Wilson (University </a:t>
            </a:r>
            <a:r>
              <a:rPr lang="en-US" dirty="0"/>
              <a:t>of Washington)</a:t>
            </a:r>
          </a:p>
          <a:p>
            <a:r>
              <a:rPr lang="en-US" dirty="0" smtClean="0"/>
              <a:t>Bob </a:t>
            </a:r>
            <a:r>
              <a:rPr lang="en-US" dirty="0" err="1" smtClean="0"/>
              <a:t>Wolven</a:t>
            </a:r>
            <a:r>
              <a:rPr lang="en-US" dirty="0" smtClean="0"/>
              <a:t> (University of Columbia)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69702" y="1408997"/>
            <a:ext cx="4105559" cy="1113285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/>
              <a:t>Four year </a:t>
            </a:r>
            <a:r>
              <a:rPr lang="en-US" b="1" u="sng" dirty="0" smtClean="0"/>
              <a:t>terms</a:t>
            </a:r>
            <a:endParaRPr lang="en-US" u="sng" dirty="0"/>
          </a:p>
          <a:p>
            <a:r>
              <a:rPr lang="en-US" dirty="0"/>
              <a:t>Richard Clement </a:t>
            </a:r>
            <a:r>
              <a:rPr lang="en-US" dirty="0" smtClean="0"/>
              <a:t>(University of</a:t>
            </a:r>
            <a:br>
              <a:rPr lang="en-US" dirty="0" smtClean="0"/>
            </a:br>
            <a:r>
              <a:rPr lang="en-US" dirty="0" smtClean="0"/>
              <a:t> New Mexico)</a:t>
            </a:r>
            <a:endParaRPr lang="en-US" dirty="0"/>
          </a:p>
          <a:p>
            <a:r>
              <a:rPr lang="en-US" dirty="0"/>
              <a:t>Patricia Steele (University of Maryland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69702" y="2559151"/>
            <a:ext cx="4105559" cy="135473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/>
              <a:t>Three year terms:</a:t>
            </a:r>
            <a:endParaRPr lang="en-US" u="sng" dirty="0"/>
          </a:p>
          <a:p>
            <a:r>
              <a:rPr lang="en-US" dirty="0"/>
              <a:t>Carol Mandel (New York University)</a:t>
            </a:r>
          </a:p>
          <a:p>
            <a:r>
              <a:rPr lang="en-US" dirty="0"/>
              <a:t>Sarah </a:t>
            </a:r>
            <a:r>
              <a:rPr lang="en-US" dirty="0" err="1"/>
              <a:t>Michalak</a:t>
            </a:r>
            <a:r>
              <a:rPr lang="en-US" dirty="0"/>
              <a:t> (University of North Carolina-Chapel Hill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69701" y="3966073"/>
            <a:ext cx="4105559" cy="2504887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/>
              <a:t>Members appointed by the founding institutions:</a:t>
            </a:r>
          </a:p>
          <a:p>
            <a:r>
              <a:rPr lang="en-US" dirty="0" smtClean="0"/>
              <a:t>James Hilton </a:t>
            </a:r>
            <a:r>
              <a:rPr lang="en-US" dirty="0"/>
              <a:t>(University of Michigan)</a:t>
            </a:r>
          </a:p>
          <a:p>
            <a:r>
              <a:rPr lang="en-US" dirty="0"/>
              <a:t>Carol </a:t>
            </a:r>
            <a:r>
              <a:rPr lang="en-US" dirty="0" err="1"/>
              <a:t>Diedrichs</a:t>
            </a:r>
            <a:r>
              <a:rPr lang="en-US" dirty="0"/>
              <a:t> (Ohio State University)</a:t>
            </a:r>
          </a:p>
          <a:p>
            <a:r>
              <a:rPr lang="en-US" dirty="0" err="1"/>
              <a:t>Laine</a:t>
            </a:r>
            <a:r>
              <a:rPr lang="en-US" dirty="0"/>
              <a:t> Farley (California Digital Library)</a:t>
            </a:r>
          </a:p>
          <a:p>
            <a:r>
              <a:rPr lang="en-US" dirty="0"/>
              <a:t>Wendy </a:t>
            </a:r>
            <a:r>
              <a:rPr lang="en-US" dirty="0" err="1"/>
              <a:t>Lougee</a:t>
            </a:r>
            <a:r>
              <a:rPr lang="en-US" dirty="0"/>
              <a:t> (University of Minnesota)</a:t>
            </a:r>
          </a:p>
          <a:p>
            <a:r>
              <a:rPr lang="en-US" dirty="0"/>
              <a:t>Brian </a:t>
            </a:r>
            <a:r>
              <a:rPr lang="en-US" dirty="0" err="1"/>
              <a:t>Schottlaender</a:t>
            </a:r>
            <a:r>
              <a:rPr lang="en-US" dirty="0"/>
              <a:t> </a:t>
            </a:r>
            <a:r>
              <a:rPr lang="en-US" dirty="0" smtClean="0"/>
              <a:t>(UC, </a:t>
            </a:r>
            <a:r>
              <a:rPr lang="en-US" dirty="0"/>
              <a:t>San Diego)</a:t>
            </a:r>
          </a:p>
          <a:p>
            <a:r>
              <a:rPr lang="en-US" dirty="0" smtClean="0"/>
              <a:t>Brenda Johnson (</a:t>
            </a:r>
            <a:r>
              <a:rPr lang="en-US" dirty="0"/>
              <a:t>Indiana University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4575260" y="295717"/>
            <a:ext cx="4018577" cy="111432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u="sng" dirty="0" smtClean="0"/>
              <a:t>Ex Officio (Board, PSC, Executive Committee):</a:t>
            </a:r>
          </a:p>
          <a:p>
            <a:r>
              <a:rPr lang="en-US" dirty="0" smtClean="0"/>
              <a:t>Mike Furlough, Executive Director</a:t>
            </a:r>
            <a:endParaRPr lang="en-US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4088162" y="1165469"/>
            <a:ext cx="1383017" cy="10958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3966387" y="2887579"/>
            <a:ext cx="1504792" cy="50445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4227333" y="3548591"/>
            <a:ext cx="1243846" cy="114807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4088162" y="3966073"/>
            <a:ext cx="1513489" cy="194824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758219" y="1391605"/>
            <a:ext cx="347929" cy="66308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253723" y="4557505"/>
            <a:ext cx="33401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HathiTrust</a:t>
            </a:r>
            <a:r>
              <a:rPr lang="en-US" sz="3200" dirty="0" smtClean="0"/>
              <a:t> Board of Governors</a:t>
            </a:r>
            <a:endParaRPr lang="en-US" sz="3200" dirty="0"/>
          </a:p>
        </p:txBody>
      </p:sp>
      <p:sp>
        <p:nvSpPr>
          <p:cNvPr id="8" name="Rounded Rectangle 7"/>
          <p:cNvSpPr/>
          <p:nvPr/>
        </p:nvSpPr>
        <p:spPr>
          <a:xfrm>
            <a:off x="5262427" y="2054694"/>
            <a:ext cx="3122658" cy="203314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Executive Committee</a:t>
            </a:r>
          </a:p>
          <a:p>
            <a:pPr lvl="1"/>
            <a:r>
              <a:rPr lang="en-US" dirty="0" smtClean="0"/>
              <a:t>- Chair</a:t>
            </a:r>
          </a:p>
          <a:p>
            <a:pPr lvl="1"/>
            <a:r>
              <a:rPr lang="en-US" dirty="0" smtClean="0"/>
              <a:t>- Past Chair</a:t>
            </a:r>
          </a:p>
          <a:p>
            <a:pPr lvl="1"/>
            <a:r>
              <a:rPr lang="en-US" dirty="0" smtClean="0"/>
              <a:t>- Treasurer</a:t>
            </a:r>
          </a:p>
          <a:p>
            <a:pPr lvl="1"/>
            <a:r>
              <a:rPr lang="en-US" dirty="0" smtClean="0"/>
              <a:t>- Chair of PSC</a:t>
            </a:r>
          </a:p>
          <a:p>
            <a:pPr lvl="1"/>
            <a:r>
              <a:rPr lang="en-US" dirty="0" smtClean="0"/>
              <a:t>- Executive Director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19 November 2014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0A008-E005-5B46-8DE9-7FA5072A9773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40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24844</TotalTime>
  <Words>2045</Words>
  <Application>Microsoft Macintosh PowerPoint</Application>
  <PresentationFormat>On-screen Show (4:3)</PresentationFormat>
  <Paragraphs>542</Paragraphs>
  <Slides>43</Slides>
  <Notes>43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4" baseType="lpstr">
      <vt:lpstr>Office Theme</vt:lpstr>
      <vt:lpstr>Sharing Collections through Shared Stewardship</vt:lpstr>
      <vt:lpstr>Today’s Conversation</vt:lpstr>
      <vt:lpstr>The Partnership</vt:lpstr>
      <vt:lpstr>Mission</vt:lpstr>
      <vt:lpstr>Timeline:  Highlights</vt:lpstr>
      <vt:lpstr>Collective Stewardship</vt:lpstr>
      <vt:lpstr>HathiTrust Members</vt:lpstr>
      <vt:lpstr>Governance</vt:lpstr>
      <vt:lpstr>PowerPoint Presentation</vt:lpstr>
      <vt:lpstr>Program Steering Committee</vt:lpstr>
      <vt:lpstr>Program Steering Committee Membership</vt:lpstr>
      <vt:lpstr>PSC Actions 2013-2014</vt:lpstr>
      <vt:lpstr>HathiTrust Collections and Services</vt:lpstr>
      <vt:lpstr>Preservation with Access</vt:lpstr>
      <vt:lpstr>Access: Lawful uses of  in-copyright works</vt:lpstr>
      <vt:lpstr>Growth of Collection</vt:lpstr>
      <vt:lpstr>PowerPoint Presentation</vt:lpstr>
      <vt:lpstr>Copyright Distribution</vt:lpstr>
      <vt:lpstr>US Gov’t Publications  by Source Library</vt:lpstr>
      <vt:lpstr>US Gov't Publications by Date</vt:lpstr>
      <vt:lpstr>Top Gov Docs: September 2014</vt:lpstr>
      <vt:lpstr>Collective Action:  Copyright Review</vt:lpstr>
      <vt:lpstr>Current Initiatives</vt:lpstr>
      <vt:lpstr>Current Initiatives</vt:lpstr>
      <vt:lpstr>Shared Print Monographs Archive</vt:lpstr>
      <vt:lpstr>Why A Shared Print Archive Program</vt:lpstr>
      <vt:lpstr>Print Monographs  Archive Task Force</vt:lpstr>
      <vt:lpstr>Questions: Monographs Archive</vt:lpstr>
      <vt:lpstr>Government Documents Initiative</vt:lpstr>
      <vt:lpstr>The Registry</vt:lpstr>
      <vt:lpstr>Working Group Membership</vt:lpstr>
      <vt:lpstr>Initial Recommendations</vt:lpstr>
      <vt:lpstr>Computational Access</vt:lpstr>
      <vt:lpstr>HTRC Governance</vt:lpstr>
      <vt:lpstr>Goals for HTRC </vt:lpstr>
      <vt:lpstr>Example Projects Supported by HTRC</vt:lpstr>
      <vt:lpstr>HTRC Opportunities</vt:lpstr>
      <vt:lpstr>Some Thoughts on the Present and Future</vt:lpstr>
      <vt:lpstr>How are we positioned?</vt:lpstr>
      <vt:lpstr>What needs thought? </vt:lpstr>
      <vt:lpstr>Assumptions</vt:lpstr>
      <vt:lpstr>How to find out more</vt:lpstr>
      <vt:lpstr>Thank you!  furlough@hathitrust.org @MikeFurlough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jjyork</dc:creator>
  <cp:lastModifiedBy>Jeremy York</cp:lastModifiedBy>
  <cp:revision>276</cp:revision>
  <cp:lastPrinted>2014-10-19T18:33:04Z</cp:lastPrinted>
  <dcterms:created xsi:type="dcterms:W3CDTF">2011-09-22T19:54:42Z</dcterms:created>
  <dcterms:modified xsi:type="dcterms:W3CDTF">2014-12-11T22:36:40Z</dcterms:modified>
</cp:coreProperties>
</file>