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1"/>
  </p:notesMasterIdLst>
  <p:handoutMasterIdLst>
    <p:handoutMasterId r:id="rId12"/>
  </p:handoutMasterIdLst>
  <p:sldIdLst>
    <p:sldId id="389" r:id="rId2"/>
    <p:sldId id="804" r:id="rId3"/>
    <p:sldId id="816" r:id="rId4"/>
    <p:sldId id="806" r:id="rId5"/>
    <p:sldId id="815" r:id="rId6"/>
    <p:sldId id="808" r:id="rId7"/>
    <p:sldId id="809" r:id="rId8"/>
    <p:sldId id="812" r:id="rId9"/>
    <p:sldId id="811"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FBFDAEE1-C1C1-CD41-91C6-7C4B76524AFA}">
          <p14:sldIdLst>
            <p14:sldId id="389"/>
          </p14:sldIdLst>
        </p14:section>
        <p14:section name="For the Member Meeting" id="{65DAA5E2-1EDE-BB46-AA16-902B5FEF6853}">
          <p14:sldIdLst>
            <p14:sldId id="804"/>
            <p14:sldId id="816"/>
            <p14:sldId id="806"/>
            <p14:sldId id="815"/>
            <p14:sldId id="808"/>
            <p14:sldId id="809"/>
            <p14:sldId id="812"/>
            <p14:sldId id="81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501" autoAdjust="0"/>
  </p:normalViewPr>
  <p:slideViewPr>
    <p:cSldViewPr snapToGrid="0" snapToObjects="1">
      <p:cViewPr>
        <p:scale>
          <a:sx n="100" d="100"/>
          <a:sy n="100" d="100"/>
        </p:scale>
        <p:origin x="-576" y="-80"/>
      </p:cViewPr>
      <p:guideLst>
        <p:guide orient="horz" pos="2160"/>
        <p:guide pos="2880"/>
      </p:guideLst>
    </p:cSldViewPr>
  </p:slideViewPr>
  <p:notesTextViewPr>
    <p:cViewPr>
      <p:scale>
        <a:sx n="100" d="100"/>
        <a:sy n="100" d="100"/>
      </p:scale>
      <p:origin x="0" y="0"/>
    </p:cViewPr>
  </p:notesTextViewPr>
  <p:sorterViewPr>
    <p:cViewPr>
      <p:scale>
        <a:sx n="132" d="100"/>
        <a:sy n="132" d="100"/>
      </p:scale>
      <p:origin x="0" y="568"/>
    </p:cViewPr>
  </p:sorterViewPr>
  <p:notesViewPr>
    <p:cSldViewPr snapToGrid="0" snapToObjects="1">
      <p:cViewPr>
        <p:scale>
          <a:sx n="125" d="100"/>
          <a:sy n="125" d="100"/>
        </p:scale>
        <p:origin x="-2512" y="7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5AE1A38-3592-6540-87C8-AC1A5B63239A}" type="datetimeFigureOut">
              <a:rPr lang="en-US" smtClean="0"/>
              <a:t>10/9/14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60E6375-26A3-5245-AE33-46CC0681DB4F}" type="slidenum">
              <a:rPr lang="en-US" smtClean="0"/>
              <a:t>‹#›</a:t>
            </a:fld>
            <a:endParaRPr lang="en-US"/>
          </a:p>
        </p:txBody>
      </p:sp>
    </p:spTree>
    <p:extLst>
      <p:ext uri="{BB962C8B-B14F-4D97-AF65-F5344CB8AC3E}">
        <p14:creationId xmlns:p14="http://schemas.microsoft.com/office/powerpoint/2010/main" val="24964168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1AA364-F8B5-284C-B696-2EC885AB90A1}" type="datetimeFigureOut">
              <a:rPr lang="en-US" smtClean="0"/>
              <a:t>10/9/14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1507D5-7A70-934D-A092-66E014A02EB0}" type="slidenum">
              <a:rPr lang="en-US" smtClean="0"/>
              <a:t>‹#›</a:t>
            </a:fld>
            <a:endParaRPr lang="en-US"/>
          </a:p>
        </p:txBody>
      </p:sp>
    </p:spTree>
    <p:extLst>
      <p:ext uri="{BB962C8B-B14F-4D97-AF65-F5344CB8AC3E}">
        <p14:creationId xmlns:p14="http://schemas.microsoft.com/office/powerpoint/2010/main" val="103097253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601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26C6DA01-42B8-7346-A9EA-4BF55496E376}" type="slidenum">
              <a:rPr lang="en-US"/>
              <a:pPr fontAlgn="base">
                <a:spcBef>
                  <a:spcPct val="0"/>
                </a:spcBef>
                <a:spcAft>
                  <a:spcPct val="0"/>
                </a:spcAft>
              </a:pPr>
              <a:t>1</a:t>
            </a:fld>
            <a:endParaRPr lang="en-US" dirty="0"/>
          </a:p>
        </p:txBody>
      </p:sp>
      <p:sp>
        <p:nvSpPr>
          <p:cNvPr id="2" name="Notes Placeholder 1"/>
          <p:cNvSpPr>
            <a:spLocks noGrp="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1507D5-7A70-934D-A092-66E014A02EB0}" type="slidenum">
              <a:rPr lang="en-US" smtClean="0"/>
              <a:t>2</a:t>
            </a:fld>
            <a:endParaRPr lang="en-US" dirty="0"/>
          </a:p>
        </p:txBody>
      </p:sp>
    </p:spTree>
    <p:extLst>
      <p:ext uri="{BB962C8B-B14F-4D97-AF65-F5344CB8AC3E}">
        <p14:creationId xmlns:p14="http://schemas.microsoft.com/office/powerpoint/2010/main" val="2269919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OUTLINES THE TIMELINE FOR OUR BUDGET PROCESS</a:t>
            </a:r>
          </a:p>
          <a:p>
            <a:endParaRPr lang="en-US" dirty="0"/>
          </a:p>
          <a:p>
            <a:endParaRPr lang="en-US" dirty="0" smtClean="0"/>
          </a:p>
          <a:p>
            <a:r>
              <a:rPr lang="en-US" dirty="0" err="1" smtClean="0"/>
              <a:t>HathiTrust’s</a:t>
            </a:r>
            <a:r>
              <a:rPr lang="en-US" dirty="0" smtClean="0"/>
              <a:t> Fiscal</a:t>
            </a:r>
            <a:r>
              <a:rPr lang="en-US" baseline="0" dirty="0" smtClean="0"/>
              <a:t> Year is the Calendar Year, not the Academic Year. </a:t>
            </a:r>
          </a:p>
          <a:p>
            <a:endParaRPr lang="en-US" baseline="0" dirty="0" smtClean="0"/>
          </a:p>
          <a:p>
            <a:r>
              <a:rPr lang="en-US" baseline="0" dirty="0" smtClean="0"/>
              <a:t>The annual budget process begins in July and is concluded in December when the budget is set and presented to the membership for approval by weighted vote. </a:t>
            </a:r>
          </a:p>
          <a:p>
            <a:endParaRPr lang="en-US" baseline="0" dirty="0" smtClean="0"/>
          </a:p>
          <a:p>
            <a:r>
              <a:rPr lang="en-US" baseline="0" dirty="0" smtClean="0"/>
              <a:t>Because we base the fees on collection holdings, we spend significant time on getting that information, analyzing, and resolving issues with the data.  </a:t>
            </a:r>
          </a:p>
          <a:p>
            <a:endParaRPr lang="en-US" baseline="0" dirty="0" smtClean="0"/>
          </a:p>
          <a:p>
            <a:r>
              <a:rPr lang="en-US" baseline="0" dirty="0" smtClean="0"/>
              <a:t>The Board approves the budget before presentation to the membership, and monitors the budget throughout the year.  </a:t>
            </a:r>
          </a:p>
          <a:p>
            <a:endParaRPr lang="en-US" baseline="0" dirty="0" smtClean="0"/>
          </a:p>
          <a:p>
            <a:r>
              <a:rPr lang="en-US" baseline="0" dirty="0" smtClean="0"/>
              <a:t>Executive Committee receives monthly budget reports; the Board receives budget reports at each quarterly meeting. </a:t>
            </a:r>
          </a:p>
        </p:txBody>
      </p:sp>
      <p:sp>
        <p:nvSpPr>
          <p:cNvPr id="4" name="Slide Number Placeholder 3"/>
          <p:cNvSpPr>
            <a:spLocks noGrp="1"/>
          </p:cNvSpPr>
          <p:nvPr>
            <p:ph type="sldNum" sz="quarter" idx="10"/>
          </p:nvPr>
        </p:nvSpPr>
        <p:spPr/>
        <p:txBody>
          <a:bodyPr/>
          <a:lstStyle/>
          <a:p>
            <a:fld id="{501507D5-7A70-934D-A092-66E014A02EB0}" type="slidenum">
              <a:rPr lang="en-US" smtClean="0"/>
              <a:t>3</a:t>
            </a:fld>
            <a:endParaRPr lang="en-US" dirty="0"/>
          </a:p>
        </p:txBody>
      </p:sp>
    </p:spTree>
    <p:extLst>
      <p:ext uri="{BB962C8B-B14F-4D97-AF65-F5344CB8AC3E}">
        <p14:creationId xmlns:p14="http://schemas.microsoft.com/office/powerpoint/2010/main" val="3252218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FEE</a:t>
            </a:r>
            <a:r>
              <a:rPr lang="en-US" baseline="0" dirty="0" smtClean="0"/>
              <a:t> PROCESS TRIES TO ENSURE THAT WE ARE FUNDING HATHITRUST EQUITABLY AND IN A WAY THAT ENSURES LONG-TERM DEVELOPMENT</a:t>
            </a:r>
          </a:p>
          <a:p>
            <a:endParaRPr lang="en-US" baseline="0" dirty="0" smtClean="0"/>
          </a:p>
          <a:p>
            <a:r>
              <a:rPr lang="en-US" baseline="0" dirty="0" smtClean="0"/>
              <a:t>This is a value-based model:  costs are shared based on the benefit derived from collections overlap.</a:t>
            </a:r>
          </a:p>
          <a:p>
            <a:endParaRPr lang="en-US" baseline="0" dirty="0" smtClean="0"/>
          </a:p>
          <a:p>
            <a:r>
              <a:rPr lang="en-US" baseline="0" dirty="0" smtClean="0"/>
              <a:t>The cost per volume is determine each year through the holdings analysis. </a:t>
            </a:r>
          </a:p>
          <a:p>
            <a:endParaRPr lang="en-US" baseline="0" dirty="0" smtClean="0"/>
          </a:p>
          <a:p>
            <a:r>
              <a:rPr lang="en-US" baseline="0" dirty="0" smtClean="0"/>
              <a:t>The multiplier is set at 1.5 but is reviewed by the board and can be adjusted as needed.  </a:t>
            </a:r>
            <a:endParaRPr lang="en-US" baseline="0" dirty="0" smtClean="0"/>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0BAB311B-BDAF-BB42-8768-5A1974F75D17}" type="slidenum">
              <a:rPr lang="en-US" smtClean="0"/>
              <a:t>4</a:t>
            </a:fld>
            <a:endParaRPr lang="en-US"/>
          </a:p>
        </p:txBody>
      </p:sp>
    </p:spTree>
    <p:extLst>
      <p:ext uri="{BB962C8B-B14F-4D97-AF65-F5344CB8AC3E}">
        <p14:creationId xmlns:p14="http://schemas.microsoft.com/office/powerpoint/2010/main" val="285251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THREE MAJOR AREAS OF BUDGET</a:t>
            </a:r>
            <a:endParaRPr lang="en-US" baseline="0" dirty="0" smtClean="0"/>
          </a:p>
          <a:p>
            <a:endParaRPr lang="en-US" baseline="0" dirty="0" smtClean="0"/>
          </a:p>
          <a:p>
            <a:r>
              <a:rPr lang="en-US" b="1" baseline="0" dirty="0" smtClean="0"/>
              <a:t>Operations:  </a:t>
            </a:r>
            <a:r>
              <a:rPr lang="en-US" baseline="0" dirty="0" smtClean="0"/>
              <a:t>this portion of the budget is the basis for setting annual fees.  We determine costs and divide by the number of volumes to determine cost per volume.  (~$.155 per volume in 2014 TBD in 2015).  </a:t>
            </a:r>
          </a:p>
          <a:p>
            <a:endParaRPr lang="en-US" baseline="0" dirty="0" smtClean="0"/>
          </a:p>
          <a:p>
            <a:r>
              <a:rPr lang="en-US" baseline="0" dirty="0" smtClean="0"/>
              <a:t>The expenses in operations are only those essential to running the preservation and access repository and administration of HathiTrust. </a:t>
            </a:r>
          </a:p>
          <a:p>
            <a:endParaRPr lang="en-US" baseline="0" dirty="0" smtClean="0"/>
          </a:p>
          <a:p>
            <a:r>
              <a:rPr lang="en-US" baseline="0" dirty="0" smtClean="0"/>
              <a:t>Operations now includes 7 FTE: 4 in Executive Director office, and 3 FTE operating various functions of the repository.  </a:t>
            </a:r>
          </a:p>
          <a:p>
            <a:endParaRPr lang="en-US" baseline="0" dirty="0" smtClean="0"/>
          </a:p>
          <a:p>
            <a:r>
              <a:rPr lang="en-US" b="1" baseline="0" dirty="0" smtClean="0"/>
              <a:t>Programmatic Activities:  </a:t>
            </a:r>
            <a:r>
              <a:rPr lang="en-US" baseline="0" dirty="0" smtClean="0"/>
              <a:t>This portion of the budget is devoted to planning, implementing and supporting innovative programs. </a:t>
            </a:r>
            <a:r>
              <a:rPr lang="en-US" baseline="0" dirty="0" smtClean="0"/>
              <a:t>  Right now 2 FTE are allocated to developing the Government Documents Registry. </a:t>
            </a:r>
            <a:endParaRPr lang="en-US" baseline="0" dirty="0" smtClean="0"/>
          </a:p>
          <a:p>
            <a:endParaRPr lang="en-US" baseline="0" dirty="0" smtClean="0"/>
          </a:p>
          <a:p>
            <a:r>
              <a:rPr lang="en-US" baseline="0" dirty="0" smtClean="0"/>
              <a:t>In the future some activities in programs could become operational costs, but that is to be determined and would be carefully planned.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01507D5-7A70-934D-A092-66E014A02EB0}" type="slidenum">
              <a:rPr lang="en-US" smtClean="0"/>
              <a:t>5</a:t>
            </a:fld>
            <a:endParaRPr lang="en-US"/>
          </a:p>
        </p:txBody>
      </p:sp>
    </p:spTree>
    <p:extLst>
      <p:ext uri="{BB962C8B-B14F-4D97-AF65-F5344CB8AC3E}">
        <p14:creationId xmlns:p14="http://schemas.microsoft.com/office/powerpoint/2010/main" val="4208264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5640" y="4343400"/>
            <a:ext cx="5486400" cy="4114800"/>
          </a:xfrm>
        </p:spPr>
        <p:txBody>
          <a:bodyPr/>
          <a:lstStyle/>
          <a:p>
            <a:r>
              <a:rPr lang="en-US" b="1" dirty="0" smtClean="0"/>
              <a:t>[TALKING </a:t>
            </a:r>
            <a:r>
              <a:rPr lang="en-US" b="1" dirty="0" smtClean="0"/>
              <a:t>POINTS ON ANOTHER SHEET OF PAPER]</a:t>
            </a:r>
          </a:p>
          <a:p>
            <a:endParaRPr lang="en-US" dirty="0"/>
          </a:p>
          <a:p>
            <a:r>
              <a:rPr lang="en-US" dirty="0" smtClean="0"/>
              <a:t>EXPLANATIONS OF</a:t>
            </a:r>
            <a:r>
              <a:rPr lang="en-US" baseline="0" dirty="0" smtClean="0"/>
              <a:t> 2014 BUDGET</a:t>
            </a:r>
            <a:endParaRPr lang="en-US" dirty="0" smtClean="0"/>
          </a:p>
          <a:p>
            <a:endParaRPr lang="en-US" dirty="0" smtClean="0"/>
          </a:p>
          <a:p>
            <a:r>
              <a:rPr lang="en-US" dirty="0" smtClean="0"/>
              <a:t>REVENUE</a:t>
            </a:r>
          </a:p>
          <a:p>
            <a:endParaRPr lang="en-US" baseline="0" dirty="0" smtClean="0"/>
          </a:p>
          <a:p>
            <a:pPr marL="0" indent="0">
              <a:buFont typeface="Arial"/>
              <a:buNone/>
            </a:pPr>
            <a:r>
              <a:rPr lang="en-US" baseline="0" dirty="0" smtClean="0"/>
              <a:t>Additional revenue from fees due to addition of new members throughout year.</a:t>
            </a:r>
          </a:p>
          <a:p>
            <a:pPr marL="0" indent="0">
              <a:buFont typeface="Arial"/>
              <a:buNone/>
            </a:pPr>
            <a:r>
              <a:rPr lang="en-US" baseline="0" dirty="0" smtClean="0"/>
              <a:t>Decrease in total revenue due to decrease in interest from investment account.</a:t>
            </a:r>
          </a:p>
          <a:p>
            <a:endParaRPr lang="en-US" baseline="0" dirty="0" smtClean="0"/>
          </a:p>
          <a:p>
            <a:r>
              <a:rPr lang="en-US" baseline="0" dirty="0" smtClean="0"/>
              <a:t>OPERATIONS</a:t>
            </a:r>
          </a:p>
          <a:p>
            <a:endParaRPr lang="en-US" baseline="0" dirty="0" smtClean="0"/>
          </a:p>
          <a:p>
            <a:pPr marL="0" indent="0">
              <a:buFont typeface="Arial"/>
              <a:buNone/>
            </a:pPr>
            <a:r>
              <a:rPr lang="en-US" baseline="0" dirty="0" smtClean="0"/>
              <a:t>Variance in spending:  it is lower because the Exec Director was budgeted from January 1, but did not start until May.  In addition, we still have several months of salaries to spend and recently made an unplanned storage purchase to accommodate growth.  We are on target for spending. </a:t>
            </a:r>
          </a:p>
          <a:p>
            <a:endParaRPr lang="en-US" baseline="0" dirty="0" smtClean="0"/>
          </a:p>
          <a:p>
            <a:r>
              <a:rPr lang="en-US" baseline="0" dirty="0" smtClean="0"/>
              <a:t>PROGRAMMATIC </a:t>
            </a:r>
          </a:p>
          <a:p>
            <a:endParaRPr lang="en-US" dirty="0" smtClean="0"/>
          </a:p>
          <a:p>
            <a:r>
              <a:rPr lang="en-US" dirty="0" smtClean="0"/>
              <a:t>Variance</a:t>
            </a:r>
            <a:r>
              <a:rPr lang="en-US" baseline="0" dirty="0" smtClean="0"/>
              <a:t> in spending:  it is lower  than forecast in part because of a delay in hiring a developer on the </a:t>
            </a:r>
            <a:r>
              <a:rPr lang="en-US" baseline="0" dirty="0" err="1" smtClean="0"/>
              <a:t>GovDocs</a:t>
            </a:r>
            <a:r>
              <a:rPr lang="en-US" baseline="0" dirty="0" smtClean="0"/>
              <a:t> project; in addition, the CRMS funding was contingent on a the award of a 3</a:t>
            </a:r>
            <a:r>
              <a:rPr lang="en-US" baseline="30000" dirty="0" smtClean="0"/>
              <a:t>rd</a:t>
            </a:r>
            <a:r>
              <a:rPr lang="en-US" baseline="0" dirty="0" smtClean="0"/>
              <a:t> grant.</a:t>
            </a:r>
          </a:p>
          <a:p>
            <a:endParaRPr lang="en-US" baseline="0" dirty="0" smtClean="0"/>
          </a:p>
          <a:p>
            <a:r>
              <a:rPr lang="en-US" baseline="0" dirty="0" smtClean="0"/>
              <a:t>CARRYFORWARDS</a:t>
            </a:r>
          </a:p>
          <a:p>
            <a:endParaRPr lang="en-US" baseline="0" dirty="0" smtClean="0"/>
          </a:p>
          <a:p>
            <a:r>
              <a:rPr lang="en-US" baseline="0" dirty="0" smtClean="0"/>
              <a:t>Ongoing </a:t>
            </a:r>
            <a:r>
              <a:rPr lang="en-US" baseline="0" dirty="0" err="1" smtClean="0"/>
              <a:t>carryforward</a:t>
            </a:r>
            <a:r>
              <a:rPr lang="en-US" baseline="0" dirty="0" smtClean="0"/>
              <a:t> balances appear high.   We can attribute this in part to the transitional nature of the organization.  We have preliminary plans for spending, and will make use of the funds to expand programs and cushion operations increases. </a:t>
            </a:r>
          </a:p>
          <a:p>
            <a:endParaRPr lang="en-US" baseline="0" dirty="0" smtClean="0"/>
          </a:p>
          <a:p>
            <a:r>
              <a:rPr lang="en-US" baseline="0" dirty="0" smtClean="0"/>
              <a:t>Factors: </a:t>
            </a:r>
          </a:p>
          <a:p>
            <a:endParaRPr lang="en-US" baseline="0" dirty="0" smtClean="0"/>
          </a:p>
          <a:p>
            <a:r>
              <a:rPr lang="en-US" baseline="0" dirty="0" smtClean="0"/>
              <a:t>Operations:  We accumulated balances over several years to give us cushions as we transitioned to new fee model, new governance model, and new leadership.  Carrying some balances and reserves are important to mitigating risk and unplanned needs.   This gives us some leeway to experiment and hold costs down.  </a:t>
            </a:r>
          </a:p>
          <a:p>
            <a:endParaRPr lang="en-US" baseline="0" dirty="0" smtClean="0"/>
          </a:p>
          <a:p>
            <a:r>
              <a:rPr lang="en-US" baseline="0" dirty="0" smtClean="0"/>
              <a:t>Programmatic:  Implementation of programmatic activities has been delayed due to transitions in leadership.  Program Steering Committee got started in summer 2013, and </a:t>
            </a:r>
            <a:r>
              <a:rPr lang="en-US" baseline="0" dirty="0" err="1" smtClean="0"/>
              <a:t>Gov</a:t>
            </a:r>
            <a:r>
              <a:rPr lang="en-US" baseline="0" dirty="0" smtClean="0"/>
              <a:t> Docs and Print Monographs working groups have gotten underway in 2014.   </a:t>
            </a:r>
          </a:p>
          <a:p>
            <a:endParaRPr lang="en-US" baseline="0" dirty="0" smtClean="0"/>
          </a:p>
          <a:p>
            <a:r>
              <a:rPr lang="en-US" baseline="0" dirty="0" smtClean="0"/>
              <a:t>RESERVE:</a:t>
            </a:r>
          </a:p>
          <a:p>
            <a:endParaRPr lang="en-US" baseline="0" dirty="0" smtClean="0"/>
          </a:p>
          <a:p>
            <a:r>
              <a:rPr lang="en-US" baseline="0" dirty="0" smtClean="0"/>
              <a:t>In addition to </a:t>
            </a:r>
            <a:r>
              <a:rPr lang="en-US" baseline="0" dirty="0" err="1" smtClean="0"/>
              <a:t>carryforward</a:t>
            </a:r>
            <a:r>
              <a:rPr lang="en-US" baseline="0" dirty="0" smtClean="0"/>
              <a:t>, we hold cash in a “Reserve” fund to handle unexpected costs related to things that you wouldn’t anticipate.  Mitigates risk.  Board will review the Reserve amount and set targets for this reserve.   </a:t>
            </a:r>
          </a:p>
          <a:p>
            <a:endParaRPr lang="en-US" baseline="0" dirty="0" smtClean="0"/>
          </a:p>
        </p:txBody>
      </p:sp>
      <p:sp>
        <p:nvSpPr>
          <p:cNvPr id="4" name="Slide Number Placeholder 3"/>
          <p:cNvSpPr>
            <a:spLocks noGrp="1"/>
          </p:cNvSpPr>
          <p:nvPr>
            <p:ph type="sldNum" sz="quarter" idx="10"/>
          </p:nvPr>
        </p:nvSpPr>
        <p:spPr/>
        <p:txBody>
          <a:bodyPr/>
          <a:lstStyle/>
          <a:p>
            <a:fld id="{501507D5-7A70-934D-A092-66E014A02EB0}" type="slidenum">
              <a:rPr lang="en-US" smtClean="0"/>
              <a:t>6</a:t>
            </a:fld>
            <a:endParaRPr lang="en-US"/>
          </a:p>
        </p:txBody>
      </p:sp>
    </p:spTree>
    <p:extLst>
      <p:ext uri="{BB962C8B-B14F-4D97-AF65-F5344CB8AC3E}">
        <p14:creationId xmlns:p14="http://schemas.microsoft.com/office/powerpoint/2010/main" val="3465005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SPENDING IS ON TARGET FOR THE YEAR.</a:t>
            </a:r>
          </a:p>
          <a:p>
            <a:endParaRPr lang="en-US" dirty="0" smtClean="0"/>
          </a:p>
          <a:p>
            <a:r>
              <a:rPr lang="en-US" dirty="0" smtClean="0"/>
              <a:t>Throughout</a:t>
            </a:r>
            <a:r>
              <a:rPr lang="en-US" baseline="0" dirty="0" smtClean="0"/>
              <a:t> the year, unexpected costs can arise. </a:t>
            </a:r>
          </a:p>
          <a:p>
            <a:endParaRPr lang="en-US" baseline="0" dirty="0" smtClean="0"/>
          </a:p>
          <a:p>
            <a:r>
              <a:rPr lang="en-US" baseline="0" dirty="0" smtClean="0"/>
              <a:t>Good example:  the additional storage purchase.</a:t>
            </a:r>
          </a:p>
          <a:p>
            <a:endParaRPr lang="en-US" baseline="0" dirty="0" smtClean="0"/>
          </a:p>
          <a:p>
            <a:r>
              <a:rPr lang="en-US" baseline="0" dirty="0" smtClean="0"/>
              <a:t>We project growth each year in order to budget for new and replacement storage.  We try to buy only what we anticipate needing to keep costs low. </a:t>
            </a:r>
          </a:p>
          <a:p>
            <a:endParaRPr lang="en-US" baseline="0" dirty="0" smtClean="0"/>
          </a:p>
          <a:p>
            <a:r>
              <a:rPr lang="en-US" baseline="0" dirty="0" smtClean="0"/>
              <a:t>In August  of this year, we got word that several CIC schools were concluding amendments to their contract with Google that allowed the “escrowed” In-copyright volumes to be released to HathiTrust.  </a:t>
            </a:r>
          </a:p>
          <a:p>
            <a:endParaRPr lang="en-US" baseline="0" dirty="0" smtClean="0"/>
          </a:p>
          <a:p>
            <a:r>
              <a:rPr lang="en-US" baseline="0" dirty="0" smtClean="0"/>
              <a:t>This was unanticipated.  Our storage capacity was sufficient for the end of the year under projections, but not for 750,000+ new volumes. </a:t>
            </a:r>
          </a:p>
          <a:p>
            <a:endParaRPr lang="en-US" baseline="0" dirty="0" smtClean="0"/>
          </a:p>
          <a:p>
            <a:r>
              <a:rPr lang="en-US" baseline="0" dirty="0" smtClean="0"/>
              <a:t>Rather than delay ingest, we decided to buy storage NOW out of carryover funds. </a:t>
            </a:r>
          </a:p>
          <a:p>
            <a:endParaRPr lang="en-US" baseline="0" dirty="0" smtClean="0"/>
          </a:p>
          <a:p>
            <a:r>
              <a:rPr lang="en-US" baseline="0" dirty="0" smtClean="0"/>
              <a:t>The new storage will be scheduled for future replacement and those costs will be reflected in the annual budget.  </a:t>
            </a:r>
          </a:p>
        </p:txBody>
      </p:sp>
      <p:sp>
        <p:nvSpPr>
          <p:cNvPr id="4" name="Slide Number Placeholder 3"/>
          <p:cNvSpPr>
            <a:spLocks noGrp="1"/>
          </p:cNvSpPr>
          <p:nvPr>
            <p:ph type="sldNum" sz="quarter" idx="10"/>
          </p:nvPr>
        </p:nvSpPr>
        <p:spPr/>
        <p:txBody>
          <a:bodyPr/>
          <a:lstStyle/>
          <a:p>
            <a:fld id="{501507D5-7A70-934D-A092-66E014A02EB0}" type="slidenum">
              <a:rPr lang="en-US" smtClean="0"/>
              <a:t>7</a:t>
            </a:fld>
            <a:endParaRPr lang="en-US"/>
          </a:p>
        </p:txBody>
      </p:sp>
    </p:spTree>
    <p:extLst>
      <p:ext uri="{BB962C8B-B14F-4D97-AF65-F5344CB8AC3E}">
        <p14:creationId xmlns:p14="http://schemas.microsoft.com/office/powerpoint/2010/main" val="2710868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some issues we are examining for the coming budget year. </a:t>
            </a:r>
          </a:p>
          <a:p>
            <a:endParaRPr lang="en-US" dirty="0"/>
          </a:p>
          <a:p>
            <a:r>
              <a:rPr lang="en-US" dirty="0" smtClean="0"/>
              <a:t>We are still in</a:t>
            </a:r>
            <a:r>
              <a:rPr lang="en-US" baseline="0" dirty="0" smtClean="0"/>
              <a:t> the process of analyzing holdings data and potential expenditures for 2015.  </a:t>
            </a:r>
          </a:p>
          <a:p>
            <a:endParaRPr lang="en-US" baseline="0" dirty="0" smtClean="0"/>
          </a:p>
          <a:p>
            <a:r>
              <a:rPr lang="en-US" baseline="0" dirty="0" smtClean="0"/>
              <a:t>These are some areas that could affect our budget in 2015.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501507D5-7A70-934D-A092-66E014A02EB0}" type="slidenum">
              <a:rPr lang="en-US" smtClean="0"/>
              <a:t>8</a:t>
            </a:fld>
            <a:endParaRPr lang="en-US"/>
          </a:p>
        </p:txBody>
      </p:sp>
    </p:spTree>
    <p:extLst>
      <p:ext uri="{BB962C8B-B14F-4D97-AF65-F5344CB8AC3E}">
        <p14:creationId xmlns:p14="http://schemas.microsoft.com/office/powerpoint/2010/main" val="1922538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The</a:t>
            </a:r>
            <a:r>
              <a:rPr lang="en-US" b="1" baseline="0" dirty="0" smtClean="0"/>
              <a:t> Board Has directed Mike Furlough to begin developing multi-year projections for spending/revenue, with a special focus on the programs budget. </a:t>
            </a:r>
          </a:p>
          <a:p>
            <a:endParaRPr lang="en-US" baseline="0" dirty="0" smtClean="0"/>
          </a:p>
          <a:p>
            <a:r>
              <a:rPr lang="en-US" baseline="0" dirty="0" smtClean="0"/>
              <a:t>Need to ensure we’re making good use of our member funds. </a:t>
            </a:r>
          </a:p>
          <a:p>
            <a:endParaRPr lang="en-US" baseline="0" dirty="0" smtClean="0"/>
          </a:p>
          <a:p>
            <a:r>
              <a:rPr lang="en-US" baseline="0" dirty="0" smtClean="0"/>
              <a:t>That work is still in the early stages.  Much depends on paths we choose to take and how certain programs are implemented.  </a:t>
            </a:r>
          </a:p>
          <a:p>
            <a:endParaRPr lang="en-US" baseline="0" dirty="0" smtClean="0"/>
          </a:p>
          <a:p>
            <a:r>
              <a:rPr lang="en-US" baseline="0" dirty="0" smtClean="0"/>
              <a:t>You just heard preliminary reports from the Gov’t Docs and Print Monographs working groups.  We will need to implement those activities, but planning is still in progress. </a:t>
            </a:r>
          </a:p>
          <a:p>
            <a:endParaRPr lang="en-US" baseline="0" dirty="0" smtClean="0"/>
          </a:p>
          <a:p>
            <a:r>
              <a:rPr lang="en-US" baseline="0" dirty="0" smtClean="0"/>
              <a:t>DPN:  DPN is still developing its own business models and moving towards implementation.  HathiTrust is a node on DPN, so we will plan for that start up.</a:t>
            </a:r>
          </a:p>
          <a:p>
            <a:endParaRPr lang="en-US" baseline="0" dirty="0" smtClean="0"/>
          </a:p>
          <a:p>
            <a:r>
              <a:rPr lang="en-US" baseline="0" dirty="0" smtClean="0"/>
              <a:t>Collections:  we know we want the collections to grow, and </a:t>
            </a:r>
            <a:r>
              <a:rPr lang="en-US" baseline="0" dirty="0" smtClean="0"/>
              <a:t>possibly </a:t>
            </a:r>
            <a:r>
              <a:rPr lang="en-US" baseline="0" dirty="0" smtClean="0"/>
              <a:t>include formats other than texts.  We will need to study the potential impacts of that. </a:t>
            </a:r>
          </a:p>
          <a:p>
            <a:endParaRPr lang="en-US" baseline="0" dirty="0" smtClean="0"/>
          </a:p>
          <a:p>
            <a:r>
              <a:rPr lang="en-US" baseline="0" dirty="0" smtClean="0"/>
              <a:t>All things being equal:  the size of the membership and growth of the collection will also affect costs and fees.  </a:t>
            </a:r>
            <a:endParaRPr lang="en-US" baseline="0" dirty="0" smtClean="0"/>
          </a:p>
          <a:p>
            <a:endParaRPr lang="en-US" baseline="0" dirty="0" smtClean="0"/>
          </a:p>
          <a:p>
            <a:r>
              <a:rPr lang="en-US" baseline="0" dirty="0" smtClean="0"/>
              <a:t>As a part of all this planning, we expect to review the financial model to ensure that it continues to be effective in sharing costs and funding the development of services.  </a:t>
            </a:r>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01507D5-7A70-934D-A092-66E014A02EB0}" type="slidenum">
              <a:rPr lang="en-US" smtClean="0"/>
              <a:t>9</a:t>
            </a:fld>
            <a:endParaRPr lang="en-US"/>
          </a:p>
        </p:txBody>
      </p:sp>
    </p:spTree>
    <p:extLst>
      <p:ext uri="{BB962C8B-B14F-4D97-AF65-F5344CB8AC3E}">
        <p14:creationId xmlns:p14="http://schemas.microsoft.com/office/powerpoint/2010/main" val="2275007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387023952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25828235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8458058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HathiTrust">
    <p:spTree>
      <p:nvGrpSpPr>
        <p:cNvPr id="1" name=""/>
        <p:cNvGrpSpPr/>
        <p:nvPr/>
      </p:nvGrpSpPr>
      <p:grpSpPr>
        <a:xfrm>
          <a:off x="0" y="0"/>
          <a:ext cx="0" cy="0"/>
          <a:chOff x="0" y="0"/>
          <a:chExt cx="0" cy="0"/>
        </a:xfrm>
      </p:grpSpPr>
      <p:sp>
        <p:nvSpPr>
          <p:cNvPr id="4" name="Rectangle 3"/>
          <p:cNvSpPr/>
          <p:nvPr/>
        </p:nvSpPr>
        <p:spPr>
          <a:xfrm>
            <a:off x="177800" y="196850"/>
            <a:ext cx="8788400" cy="6407150"/>
          </a:xfrm>
          <a:prstGeom prst="rect">
            <a:avLst/>
          </a:prstGeom>
          <a:solidFill>
            <a:schemeClr val="bg1"/>
          </a:solidFill>
          <a:ln w="12700" cap="flat" cmpd="sng" algn="ctr">
            <a:solidFill>
              <a:srgbClr val="FF66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ln w="34925" cap="flat" cmpd="sng" algn="ctr">
                <a:solidFill>
                  <a:srgbClr val="FF6600"/>
                </a:solidFill>
                <a:prstDash val="solid"/>
                <a:round/>
                <a:headEnd type="none" w="med" len="med"/>
                <a:tailEnd type="none" w="med" len="med"/>
              </a:ln>
              <a:solidFill>
                <a:srgbClr val="FF6600"/>
              </a:solidFill>
              <a:ea typeface="Arial" pitchFamily="-65" charset="0"/>
              <a:cs typeface="Arial" pitchFamily="-65" charset="0"/>
            </a:endParaRPr>
          </a:p>
        </p:txBody>
      </p:sp>
      <p:pic>
        <p:nvPicPr>
          <p:cNvPr id="7" name="Picture 5"/>
          <p:cNvPicPr>
            <a:picLocks noChangeAspect="1" noChangeArrowheads="1"/>
          </p:cNvPicPr>
          <p:nvPr/>
        </p:nvPicPr>
        <p:blipFill>
          <a:blip r:embed="rId2"/>
          <a:srcRect/>
          <a:stretch>
            <a:fillRect/>
          </a:stretch>
        </p:blipFill>
        <p:spPr bwMode="auto">
          <a:xfrm>
            <a:off x="8212138" y="5930900"/>
            <a:ext cx="949325" cy="927100"/>
          </a:xfrm>
          <a:prstGeom prst="rect">
            <a:avLst/>
          </a:prstGeom>
          <a:noFill/>
          <a:ln w="9525">
            <a:noFill/>
            <a:miter lim="800000"/>
            <a:headEnd/>
            <a:tailEnd/>
          </a:ln>
        </p:spPr>
      </p:pic>
      <p:cxnSp>
        <p:nvCxnSpPr>
          <p:cNvPr id="8" name="Straight Connector 7"/>
          <p:cNvCxnSpPr>
            <a:cxnSpLocks noChangeShapeType="1"/>
          </p:cNvCxnSpPr>
          <p:nvPr/>
        </p:nvCxnSpPr>
        <p:spPr bwMode="auto">
          <a:xfrm>
            <a:off x="571500" y="1524000"/>
            <a:ext cx="8001000" cy="1588"/>
          </a:xfrm>
          <a:prstGeom prst="line">
            <a:avLst/>
          </a:prstGeom>
          <a:noFill/>
          <a:ln w="12700">
            <a:solidFill>
              <a:srgbClr val="D57007"/>
            </a:solidFill>
            <a:round/>
            <a:headEnd/>
            <a:tailEnd/>
          </a:ln>
          <a:effectLst>
            <a:outerShdw blurRad="63500" dist="23000" dir="5400000" rotWithShape="0">
              <a:srgbClr val="000000">
                <a:alpha val="34999"/>
              </a:srgbClr>
            </a:outerShdw>
          </a:effectLst>
        </p:spPr>
      </p:cxnSp>
      <p:sp>
        <p:nvSpPr>
          <p:cNvPr id="5" name="Title 1"/>
          <p:cNvSpPr>
            <a:spLocks noGrp="1"/>
          </p:cNvSpPr>
          <p:nvPr>
            <p:ph type="title"/>
          </p:nvPr>
        </p:nvSpPr>
        <p:spPr>
          <a:xfrm>
            <a:off x="457200" y="274638"/>
            <a:ext cx="8229600" cy="1143000"/>
          </a:xfrm>
        </p:spPr>
        <p:txBody>
          <a:bodyPr/>
          <a:lstStyle>
            <a:lvl1pPr>
              <a:defRPr>
                <a:solidFill>
                  <a:schemeClr val="tx1">
                    <a:lumMod val="75000"/>
                    <a:lumOff val="25000"/>
                  </a:schemeClr>
                </a:solidFill>
              </a:defRPr>
            </a:lvl1pPr>
          </a:lstStyle>
          <a:p>
            <a:r>
              <a:rPr lang="en-US" smtClean="0"/>
              <a:t>Click to edit Master title style</a:t>
            </a:r>
            <a:endParaRPr lang="en-US" dirty="0"/>
          </a:p>
        </p:txBody>
      </p:sp>
      <p:sp>
        <p:nvSpPr>
          <p:cNvPr id="6" name="Content Placeholder 2"/>
          <p:cNvSpPr>
            <a:spLocks noGrp="1"/>
          </p:cNvSpPr>
          <p:nvPr>
            <p:ph idx="1"/>
          </p:nvPr>
        </p:nvSpPr>
        <p:spPr>
          <a:xfrm>
            <a:off x="457200" y="1600201"/>
            <a:ext cx="8229600" cy="4895849"/>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35035968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3" name="TextBox 6"/>
          <p:cNvSpPr txBox="1">
            <a:spLocks noChangeArrowheads="1"/>
          </p:cNvSpPr>
          <p:nvPr/>
        </p:nvSpPr>
        <p:spPr bwMode="auto">
          <a:xfrm>
            <a:off x="6265863" y="12192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endParaRPr lang="en-US"/>
          </a:p>
        </p:txBody>
      </p:sp>
      <p:sp>
        <p:nvSpPr>
          <p:cNvPr id="4" name="Rectangle 3"/>
          <p:cNvSpPr/>
          <p:nvPr/>
        </p:nvSpPr>
        <p:spPr>
          <a:xfrm>
            <a:off x="647700" y="1752600"/>
            <a:ext cx="7848600" cy="4699000"/>
          </a:xfrm>
          <a:prstGeom prst="rect">
            <a:avLst/>
          </a:prstGeom>
          <a:ln w="38100">
            <a:solidFill>
              <a:srgbClr val="FF6600"/>
            </a:solidFill>
            <a:prstDash val="solid"/>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dirty="0">
              <a:solidFill>
                <a:srgbClr val="000000"/>
              </a:solidFill>
              <a:ea typeface="Arial" pitchFamily="-65" charset="0"/>
              <a:cs typeface="Arial" pitchFamily="-65" charset="0"/>
            </a:endParaRPr>
          </a:p>
        </p:txBody>
      </p:sp>
      <p:sp>
        <p:nvSpPr>
          <p:cNvPr id="5" name="TextBox 8"/>
          <p:cNvSpPr txBox="1">
            <a:spLocks noChangeArrowheads="1"/>
          </p:cNvSpPr>
          <p:nvPr/>
        </p:nvSpPr>
        <p:spPr bwMode="auto">
          <a:xfrm>
            <a:off x="3535363" y="557213"/>
            <a:ext cx="2921000"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spcAft>
                <a:spcPts val="600"/>
              </a:spcAft>
            </a:pPr>
            <a:r>
              <a:rPr lang="en-US" sz="2800">
                <a:solidFill>
                  <a:srgbClr val="404040"/>
                </a:solidFill>
                <a:latin typeface="Hoefler Text" charset="0"/>
                <a:cs typeface="Hoefler Text" charset="0"/>
              </a:rPr>
              <a:t>HATHITRUST</a:t>
            </a:r>
          </a:p>
          <a:p>
            <a:pPr>
              <a:spcAft>
                <a:spcPts val="600"/>
              </a:spcAft>
            </a:pPr>
            <a:r>
              <a:rPr lang="en-US" sz="1600" b="1">
                <a:solidFill>
                  <a:srgbClr val="404040"/>
                </a:solidFill>
                <a:latin typeface="Hoefler Text" charset="0"/>
                <a:cs typeface="Hoefler Text" charset="0"/>
              </a:rPr>
              <a:t> </a:t>
            </a:r>
            <a:r>
              <a:rPr lang="en-US" sz="1600">
                <a:solidFill>
                  <a:srgbClr val="404040"/>
                </a:solidFill>
                <a:latin typeface="Hoefler Text" charset="0"/>
                <a:cs typeface="Hoefler Text" charset="0"/>
              </a:rPr>
              <a:t>A Shared Digital Repository</a:t>
            </a:r>
          </a:p>
        </p:txBody>
      </p:sp>
      <p:cxnSp>
        <p:nvCxnSpPr>
          <p:cNvPr id="6" name="Straight Connector 5"/>
          <p:cNvCxnSpPr>
            <a:cxnSpLocks noChangeShapeType="1"/>
          </p:cNvCxnSpPr>
          <p:nvPr/>
        </p:nvCxnSpPr>
        <p:spPr bwMode="auto">
          <a:xfrm>
            <a:off x="1638300" y="3311525"/>
            <a:ext cx="5884863" cy="1588"/>
          </a:xfrm>
          <a:prstGeom prst="line">
            <a:avLst/>
          </a:prstGeom>
          <a:noFill/>
          <a:ln w="12700">
            <a:solidFill>
              <a:srgbClr val="D57007"/>
            </a:solidFill>
            <a:round/>
            <a:headEnd/>
            <a:tailEnd/>
          </a:ln>
          <a:effectLst>
            <a:outerShdw blurRad="63500" dist="23000" dir="5400000" rotWithShape="0">
              <a:srgbClr val="000000">
                <a:alpha val="34999"/>
              </a:srgbClr>
            </a:outerShdw>
          </a:effectLst>
        </p:spPr>
      </p:cxnSp>
      <p:pic>
        <p:nvPicPr>
          <p:cNvPr id="7" name="Picture 10" descr="HathiTrustLogo_vertical.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73338" y="584200"/>
            <a:ext cx="8794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p:cNvSpPr>
            <a:spLocks noGrp="1"/>
          </p:cNvSpPr>
          <p:nvPr>
            <p:ph type="ctrTitle"/>
          </p:nvPr>
        </p:nvSpPr>
        <p:spPr>
          <a:xfrm>
            <a:off x="647700" y="1689100"/>
            <a:ext cx="7848600" cy="1622426"/>
          </a:xfrm>
        </p:spPr>
        <p:txBody>
          <a:bodyPr/>
          <a:lstStyle>
            <a:lvl1pPr>
              <a:defRPr/>
            </a:lvl1pPr>
          </a:lstStyle>
          <a:p>
            <a:r>
              <a:rPr lang="en-US" smtClean="0"/>
              <a:t>Click to edit Master title style</a:t>
            </a:r>
            <a:endParaRPr lang="en-US" dirty="0"/>
          </a:p>
        </p:txBody>
      </p:sp>
    </p:spTree>
    <p:extLst>
      <p:ext uri="{BB962C8B-B14F-4D97-AF65-F5344CB8AC3E}">
        <p14:creationId xmlns:p14="http://schemas.microsoft.com/office/powerpoint/2010/main" val="188485838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4_HathiTrust">
    <p:spTree>
      <p:nvGrpSpPr>
        <p:cNvPr id="1" name=""/>
        <p:cNvGrpSpPr/>
        <p:nvPr/>
      </p:nvGrpSpPr>
      <p:grpSpPr>
        <a:xfrm>
          <a:off x="0" y="0"/>
          <a:ext cx="0" cy="0"/>
          <a:chOff x="0" y="0"/>
          <a:chExt cx="0" cy="0"/>
        </a:xfrm>
      </p:grpSpPr>
      <p:sp>
        <p:nvSpPr>
          <p:cNvPr id="2" name="Rectangle 1"/>
          <p:cNvSpPr/>
          <p:nvPr/>
        </p:nvSpPr>
        <p:spPr>
          <a:xfrm>
            <a:off x="177800" y="196850"/>
            <a:ext cx="8788400" cy="6407150"/>
          </a:xfrm>
          <a:prstGeom prst="rect">
            <a:avLst/>
          </a:prstGeom>
          <a:solidFill>
            <a:schemeClr val="bg1"/>
          </a:solidFill>
          <a:ln w="12700" cap="flat" cmpd="sng" algn="ctr">
            <a:solidFill>
              <a:srgbClr val="FF66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ln w="34925" cap="flat" cmpd="sng" algn="ctr">
                <a:solidFill>
                  <a:srgbClr val="FF6600"/>
                </a:solidFill>
                <a:prstDash val="solid"/>
                <a:round/>
                <a:headEnd type="none" w="med" len="med"/>
                <a:tailEnd type="none" w="med" len="med"/>
              </a:ln>
              <a:solidFill>
                <a:srgbClr val="FF6600"/>
              </a:solidFill>
              <a:ea typeface="Arial" pitchFamily="-65" charset="0"/>
              <a:cs typeface="Arial" pitchFamily="-65" charset="0"/>
            </a:endParaRPr>
          </a:p>
        </p:txBody>
      </p:sp>
      <p:pic>
        <p:nvPicPr>
          <p:cNvPr id="5" name="Picture 5"/>
          <p:cNvPicPr>
            <a:picLocks noChangeAspect="1" noChangeArrowheads="1"/>
          </p:cNvPicPr>
          <p:nvPr userDrawn="1"/>
        </p:nvPicPr>
        <p:blipFill>
          <a:blip r:embed="rId2"/>
          <a:srcRect/>
          <a:stretch>
            <a:fillRect/>
          </a:stretch>
        </p:blipFill>
        <p:spPr bwMode="auto">
          <a:xfrm>
            <a:off x="8212138" y="5930900"/>
            <a:ext cx="949325" cy="927100"/>
          </a:xfrm>
          <a:prstGeom prst="rect">
            <a:avLst/>
          </a:prstGeom>
          <a:noFill/>
          <a:ln w="9525">
            <a:noFill/>
            <a:miter lim="800000"/>
            <a:headEnd/>
            <a:tailEnd/>
          </a:ln>
        </p:spPr>
      </p:pic>
    </p:spTree>
    <p:extLst>
      <p:ext uri="{BB962C8B-B14F-4D97-AF65-F5344CB8AC3E}">
        <p14:creationId xmlns:p14="http://schemas.microsoft.com/office/powerpoint/2010/main" val="623405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260871844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76420136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9 September 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311291903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9 September 2014</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39789371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CA7A4D-5C45-DB40-9767-60483872CB93}" type="datetime3">
              <a:rPr lang="en-US" smtClean="0"/>
              <a:t>9 October 2014</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90994416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 September 2014</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202199642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9 September 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324701055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9 September 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0A008-E005-5B46-8DE9-7FA5072A9773}" type="slidenum">
              <a:rPr lang="en-US" smtClean="0"/>
              <a:t>‹#›</a:t>
            </a:fld>
            <a:endParaRPr lang="en-US"/>
          </a:p>
        </p:txBody>
      </p:sp>
    </p:spTree>
    <p:extLst>
      <p:ext uri="{BB962C8B-B14F-4D97-AF65-F5344CB8AC3E}">
        <p14:creationId xmlns:p14="http://schemas.microsoft.com/office/powerpoint/2010/main" val="90900535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9 September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297974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 id="2147483667" r:id="rId14"/>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3"/>
          <p:cNvSpPr>
            <a:spLocks noGrp="1"/>
          </p:cNvSpPr>
          <p:nvPr>
            <p:ph type="ctrTitle"/>
          </p:nvPr>
        </p:nvSpPr>
        <p:spPr>
          <a:xfrm>
            <a:off x="1620306" y="2000250"/>
            <a:ext cx="6040438" cy="1039813"/>
          </a:xfrm>
        </p:spPr>
        <p:txBody>
          <a:bodyPr>
            <a:noAutofit/>
          </a:bodyPr>
          <a:lstStyle/>
          <a:p>
            <a:r>
              <a:rPr lang="en-US" sz="3600" b="1" dirty="0" smtClean="0"/>
              <a:t>HathiTrust Budget</a:t>
            </a:r>
            <a:endParaRPr lang="en-US" sz="3600" dirty="0">
              <a:latin typeface="Calibri" charset="0"/>
            </a:endParaRPr>
          </a:p>
        </p:txBody>
      </p:sp>
      <p:sp>
        <p:nvSpPr>
          <p:cNvPr id="5" name="Title 3"/>
          <p:cNvSpPr txBox="1">
            <a:spLocks/>
          </p:cNvSpPr>
          <p:nvPr/>
        </p:nvSpPr>
        <p:spPr>
          <a:xfrm>
            <a:off x="1476375" y="3367660"/>
            <a:ext cx="6040438" cy="1158480"/>
          </a:xfrm>
          <a:prstGeom prst="rect">
            <a:avLst/>
          </a:prstGeom>
        </p:spPr>
        <p:txBody>
          <a:bodyPr anchor="ctr">
            <a:noAutofit/>
          </a:bodyPr>
          <a:lstStyle/>
          <a:p>
            <a:pPr algn="ctr" fontAlgn="auto">
              <a:spcAft>
                <a:spcPts val="0"/>
              </a:spcAft>
              <a:defRPr/>
            </a:pPr>
            <a:endParaRPr lang="en-US" sz="2800" dirty="0">
              <a:latin typeface="+mj-lt"/>
              <a:ea typeface="+mj-ea"/>
              <a:cs typeface="+mj-cs"/>
            </a:endParaRPr>
          </a:p>
        </p:txBody>
      </p:sp>
      <p:sp>
        <p:nvSpPr>
          <p:cNvPr id="4" name="Title 3"/>
          <p:cNvSpPr txBox="1">
            <a:spLocks/>
          </p:cNvSpPr>
          <p:nvPr/>
        </p:nvSpPr>
        <p:spPr>
          <a:xfrm>
            <a:off x="3610536" y="5469085"/>
            <a:ext cx="2988921" cy="1158480"/>
          </a:xfrm>
          <a:prstGeom prst="rect">
            <a:avLst/>
          </a:prstGeom>
        </p:spPr>
        <p:txBody>
          <a:bodyPr anchor="ctr">
            <a:noAutofit/>
          </a:bodyPr>
          <a:lstStyle/>
          <a:p>
            <a:pPr algn="ctr" fontAlgn="auto">
              <a:spcAft>
                <a:spcPts val="0"/>
              </a:spcAft>
              <a:defRPr/>
            </a:pPr>
            <a:endParaRPr lang="en-US" sz="3000" dirty="0">
              <a:latin typeface="+mj-lt"/>
              <a:ea typeface="+mj-ea"/>
              <a:cs typeface="+mj-cs"/>
            </a:endParaRPr>
          </a:p>
        </p:txBody>
      </p:sp>
      <p:sp>
        <p:nvSpPr>
          <p:cNvPr id="2" name="TextBox 1"/>
          <p:cNvSpPr txBox="1"/>
          <p:nvPr/>
        </p:nvSpPr>
        <p:spPr>
          <a:xfrm>
            <a:off x="1093095" y="4953361"/>
            <a:ext cx="7007118" cy="1077218"/>
          </a:xfrm>
          <a:prstGeom prst="rect">
            <a:avLst/>
          </a:prstGeom>
          <a:noFill/>
        </p:spPr>
        <p:txBody>
          <a:bodyPr wrap="square" rtlCol="0">
            <a:spAutoFit/>
          </a:bodyPr>
          <a:lstStyle/>
          <a:p>
            <a:pPr algn="r"/>
            <a:r>
              <a:rPr lang="en-US" sz="1600" dirty="0" smtClean="0"/>
              <a:t>October 10, 2014</a:t>
            </a:r>
          </a:p>
          <a:p>
            <a:pPr algn="r"/>
            <a:r>
              <a:rPr lang="en-US" sz="1600" dirty="0" smtClean="0"/>
              <a:t>Richard Clement</a:t>
            </a:r>
          </a:p>
          <a:p>
            <a:pPr algn="r"/>
            <a:r>
              <a:rPr lang="en-US" sz="1600" dirty="0" smtClean="0"/>
              <a:t>University of New Mexico Library</a:t>
            </a:r>
          </a:p>
          <a:p>
            <a:pPr algn="r"/>
            <a:r>
              <a:rPr lang="en-US" sz="1600" dirty="0" smtClean="0"/>
              <a:t>Treasurer/Chair Elect, Board of Governors</a:t>
            </a:r>
          </a:p>
        </p:txBody>
      </p:sp>
      <p:sp>
        <p:nvSpPr>
          <p:cNvPr id="3" name="TextBox 2"/>
          <p:cNvSpPr txBox="1"/>
          <p:nvPr/>
        </p:nvSpPr>
        <p:spPr>
          <a:xfrm>
            <a:off x="2031999" y="3594100"/>
            <a:ext cx="5484813" cy="369332"/>
          </a:xfrm>
          <a:prstGeom prst="rect">
            <a:avLst/>
          </a:prstGeom>
          <a:noFill/>
        </p:spPr>
        <p:txBody>
          <a:bodyPr wrap="square" rtlCol="0">
            <a:spAutoFit/>
          </a:bodyPr>
          <a:lstStyle/>
          <a:p>
            <a:pPr algn="ctr"/>
            <a:r>
              <a:rPr lang="en-US" dirty="0" smtClean="0"/>
              <a:t>HathiTrust 2014 Member Meeting</a:t>
            </a:r>
            <a:endParaRPr lang="en-US" dirty="0"/>
          </a:p>
        </p:txBody>
      </p:sp>
    </p:spTree>
    <p:extLst>
      <p:ext uri="{BB962C8B-B14F-4D97-AF65-F5344CB8AC3E}">
        <p14:creationId xmlns:p14="http://schemas.microsoft.com/office/powerpoint/2010/main" val="240500244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Budget process</a:t>
            </a:r>
          </a:p>
          <a:p>
            <a:r>
              <a:rPr lang="en-US" dirty="0" smtClean="0"/>
              <a:t>Budget categories</a:t>
            </a:r>
          </a:p>
          <a:p>
            <a:r>
              <a:rPr lang="en-US" dirty="0" smtClean="0"/>
              <a:t>2014 planned and actuals</a:t>
            </a:r>
          </a:p>
          <a:p>
            <a:r>
              <a:rPr lang="en-US" dirty="0" smtClean="0"/>
              <a:t>Future </a:t>
            </a:r>
            <a:r>
              <a:rPr lang="en-US" dirty="0" smtClean="0"/>
              <a:t>planning</a:t>
            </a:r>
            <a:endParaRPr lang="en-US" dirty="0"/>
          </a:p>
        </p:txBody>
      </p:sp>
    </p:spTree>
    <p:extLst>
      <p:ext uri="{BB962C8B-B14F-4D97-AF65-F5344CB8AC3E}">
        <p14:creationId xmlns:p14="http://schemas.microsoft.com/office/powerpoint/2010/main" val="374472917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Process: Timeline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47053607"/>
              </p:ext>
            </p:extLst>
          </p:nvPr>
        </p:nvGraphicFramePr>
        <p:xfrm>
          <a:off x="457200" y="1600200"/>
          <a:ext cx="8229600" cy="4373879"/>
        </p:xfrm>
        <a:graphic>
          <a:graphicData uri="http://schemas.openxmlformats.org/drawingml/2006/table">
            <a:tbl>
              <a:tblPr firstRow="1" bandRow="1">
                <a:tableStyleId>{2D5ABB26-0587-4C30-8999-92F81FD0307C}</a:tableStyleId>
              </a:tblPr>
              <a:tblGrid>
                <a:gridCol w="1473200"/>
                <a:gridCol w="6756400"/>
              </a:tblGrid>
              <a:tr h="533400">
                <a:tc>
                  <a:txBody>
                    <a:bodyPr/>
                    <a:lstStyle/>
                    <a:p>
                      <a:pPr algn="l" fontAlgn="t"/>
                      <a:r>
                        <a:rPr lang="en-US" sz="2800" b="0" i="0" u="none" strike="noStrike">
                          <a:solidFill>
                            <a:srgbClr val="000000"/>
                          </a:solidFill>
                          <a:effectLst/>
                          <a:latin typeface="Calibri"/>
                        </a:rPr>
                        <a:t>July</a:t>
                      </a:r>
                    </a:p>
                  </a:txBody>
                  <a:tcPr marL="0" marR="0" marT="0" marB="0"/>
                </a:tc>
                <a:tc>
                  <a:txBody>
                    <a:bodyPr/>
                    <a:lstStyle/>
                    <a:p>
                      <a:pPr algn="l" fontAlgn="t"/>
                      <a:r>
                        <a:rPr lang="en-US" sz="2800" b="0" i="0" u="none" strike="noStrike">
                          <a:solidFill>
                            <a:srgbClr val="000000"/>
                          </a:solidFill>
                          <a:effectLst/>
                          <a:latin typeface="Calibri"/>
                        </a:rPr>
                        <a:t>Call for member holdings data</a:t>
                      </a:r>
                    </a:p>
                  </a:txBody>
                  <a:tcPr marL="0" marR="0" marT="0" marB="0"/>
                </a:tc>
              </a:tr>
              <a:tr h="370840">
                <a:tc>
                  <a:txBody>
                    <a:bodyPr/>
                    <a:lstStyle/>
                    <a:p>
                      <a:pPr algn="l" fontAlgn="t"/>
                      <a:r>
                        <a:rPr lang="en-US" sz="2800" b="0" i="0" u="none" strike="noStrike">
                          <a:solidFill>
                            <a:srgbClr val="000000"/>
                          </a:solidFill>
                          <a:effectLst/>
                          <a:latin typeface="Calibri"/>
                        </a:rPr>
                        <a:t>Aug-Sept</a:t>
                      </a:r>
                    </a:p>
                  </a:txBody>
                  <a:tcPr marL="0" marR="0" marT="0" marB="0"/>
                </a:tc>
                <a:tc>
                  <a:txBody>
                    <a:bodyPr/>
                    <a:lstStyle/>
                    <a:p>
                      <a:pPr algn="l" fontAlgn="t"/>
                      <a:r>
                        <a:rPr lang="en-US" sz="2800" b="0" i="0" u="none" strike="noStrike">
                          <a:solidFill>
                            <a:srgbClr val="000000"/>
                          </a:solidFill>
                          <a:effectLst/>
                          <a:latin typeface="Calibri"/>
                        </a:rPr>
                        <a:t>Review and estimate operations costs.</a:t>
                      </a:r>
                    </a:p>
                  </a:txBody>
                  <a:tcPr marL="0" marR="0" marT="0" marB="0"/>
                </a:tc>
              </a:tr>
              <a:tr h="370840">
                <a:tc>
                  <a:txBody>
                    <a:bodyPr/>
                    <a:lstStyle/>
                    <a:p>
                      <a:pPr algn="l" fontAlgn="t"/>
                      <a:r>
                        <a:rPr lang="en-US" sz="2800" b="0" i="0" u="none" strike="noStrike">
                          <a:solidFill>
                            <a:srgbClr val="000000"/>
                          </a:solidFill>
                          <a:effectLst/>
                          <a:latin typeface="Calibri"/>
                        </a:rPr>
                        <a:t>Sept</a:t>
                      </a:r>
                    </a:p>
                  </a:txBody>
                  <a:tcPr marL="0" marR="0" marT="0" marB="0"/>
                </a:tc>
                <a:tc>
                  <a:txBody>
                    <a:bodyPr/>
                    <a:lstStyle/>
                    <a:p>
                      <a:pPr algn="l" fontAlgn="t"/>
                      <a:r>
                        <a:rPr lang="en-US" sz="2800" b="0" i="0" u="none" strike="noStrike">
                          <a:solidFill>
                            <a:srgbClr val="000000"/>
                          </a:solidFill>
                          <a:effectLst/>
                          <a:latin typeface="Calibri"/>
                        </a:rPr>
                        <a:t>Receive holdings data</a:t>
                      </a:r>
                    </a:p>
                  </a:txBody>
                  <a:tcPr marL="0" marR="0" marT="0" marB="0"/>
                </a:tc>
              </a:tr>
              <a:tr h="370840">
                <a:tc>
                  <a:txBody>
                    <a:bodyPr/>
                    <a:lstStyle/>
                    <a:p>
                      <a:pPr algn="l" fontAlgn="t"/>
                      <a:r>
                        <a:rPr lang="en-US" sz="2800" b="0" i="0" u="none" strike="noStrike">
                          <a:solidFill>
                            <a:srgbClr val="000000"/>
                          </a:solidFill>
                          <a:effectLst/>
                          <a:latin typeface="Calibri"/>
                        </a:rPr>
                        <a:t>Sept-Oct</a:t>
                      </a:r>
                    </a:p>
                  </a:txBody>
                  <a:tcPr marL="0" marR="0" marT="0" marB="0"/>
                </a:tc>
                <a:tc>
                  <a:txBody>
                    <a:bodyPr/>
                    <a:lstStyle/>
                    <a:p>
                      <a:pPr algn="l" fontAlgn="t"/>
                      <a:r>
                        <a:rPr lang="en-US" sz="2800" b="0" i="0" u="none" strike="noStrike">
                          <a:solidFill>
                            <a:srgbClr val="000000"/>
                          </a:solidFill>
                          <a:effectLst/>
                          <a:latin typeface="Calibri"/>
                        </a:rPr>
                        <a:t>Analyze holdings data, consult with members; develop preliminary budget.</a:t>
                      </a:r>
                    </a:p>
                  </a:txBody>
                  <a:tcPr marL="0" marR="0" marT="0" marB="0"/>
                </a:tc>
              </a:tr>
              <a:tr h="370840">
                <a:tc>
                  <a:txBody>
                    <a:bodyPr/>
                    <a:lstStyle/>
                    <a:p>
                      <a:pPr algn="l" fontAlgn="t"/>
                      <a:r>
                        <a:rPr lang="en-US" sz="2800" b="0" i="0" u="none" strike="noStrike">
                          <a:solidFill>
                            <a:srgbClr val="000000"/>
                          </a:solidFill>
                          <a:effectLst/>
                          <a:latin typeface="Calibri"/>
                        </a:rPr>
                        <a:t>Oct-Nov</a:t>
                      </a:r>
                    </a:p>
                  </a:txBody>
                  <a:tcPr marL="0" marR="0" marT="0" marB="0"/>
                </a:tc>
                <a:tc>
                  <a:txBody>
                    <a:bodyPr/>
                    <a:lstStyle/>
                    <a:p>
                      <a:pPr algn="l" fontAlgn="t"/>
                      <a:r>
                        <a:rPr lang="en-US" sz="2800" b="0" i="0" u="none" strike="noStrike">
                          <a:solidFill>
                            <a:srgbClr val="000000"/>
                          </a:solidFill>
                          <a:effectLst/>
                          <a:latin typeface="Calibri"/>
                        </a:rPr>
                        <a:t>Board reviews budget.</a:t>
                      </a:r>
                    </a:p>
                  </a:txBody>
                  <a:tcPr marL="0" marR="0" marT="0" marB="0"/>
                </a:tc>
              </a:tr>
              <a:tr h="370840">
                <a:tc>
                  <a:txBody>
                    <a:bodyPr/>
                    <a:lstStyle/>
                    <a:p>
                      <a:pPr algn="l" fontAlgn="t"/>
                      <a:r>
                        <a:rPr lang="en-US" sz="2800" b="0" i="0" u="none" strike="noStrike">
                          <a:solidFill>
                            <a:srgbClr val="000000"/>
                          </a:solidFill>
                          <a:effectLst/>
                          <a:latin typeface="Calibri"/>
                        </a:rPr>
                        <a:t>Nov</a:t>
                      </a:r>
                    </a:p>
                  </a:txBody>
                  <a:tcPr marL="0" marR="0" marT="0" marB="0"/>
                </a:tc>
                <a:tc>
                  <a:txBody>
                    <a:bodyPr/>
                    <a:lstStyle/>
                    <a:p>
                      <a:pPr algn="l" fontAlgn="t"/>
                      <a:r>
                        <a:rPr lang="en-US" sz="2800" b="0" i="0" u="none" strike="noStrike">
                          <a:solidFill>
                            <a:srgbClr val="000000"/>
                          </a:solidFill>
                          <a:effectLst/>
                          <a:latin typeface="Calibri"/>
                        </a:rPr>
                        <a:t>Fee estimates to members</a:t>
                      </a:r>
                    </a:p>
                  </a:txBody>
                  <a:tcPr marL="0" marR="0" marT="0" marB="0"/>
                </a:tc>
              </a:tr>
              <a:tr h="370840">
                <a:tc>
                  <a:txBody>
                    <a:bodyPr/>
                    <a:lstStyle/>
                    <a:p>
                      <a:pPr algn="l" fontAlgn="t"/>
                      <a:r>
                        <a:rPr lang="en-US" sz="2800" b="0" i="0" u="none" strike="noStrike">
                          <a:solidFill>
                            <a:srgbClr val="000000"/>
                          </a:solidFill>
                          <a:effectLst/>
                          <a:latin typeface="Calibri"/>
                        </a:rPr>
                        <a:t>Dec</a:t>
                      </a:r>
                    </a:p>
                  </a:txBody>
                  <a:tcPr marL="0" marR="0" marT="0" marB="0"/>
                </a:tc>
                <a:tc>
                  <a:txBody>
                    <a:bodyPr/>
                    <a:lstStyle/>
                    <a:p>
                      <a:pPr algn="l" fontAlgn="t"/>
                      <a:r>
                        <a:rPr lang="en-US" sz="2800" b="0" i="0" u="none" strike="noStrike">
                          <a:solidFill>
                            <a:srgbClr val="000000"/>
                          </a:solidFill>
                          <a:effectLst/>
                          <a:latin typeface="Calibri"/>
                        </a:rPr>
                        <a:t>Budget presented to membership for approval. </a:t>
                      </a:r>
                    </a:p>
                  </a:txBody>
                  <a:tcPr marL="0" marR="0" marT="0" marB="0"/>
                </a:tc>
              </a:tr>
              <a:tr h="370840">
                <a:tc>
                  <a:txBody>
                    <a:bodyPr/>
                    <a:lstStyle/>
                    <a:p>
                      <a:pPr algn="l" fontAlgn="t"/>
                      <a:r>
                        <a:rPr lang="en-US" sz="2800" b="0" i="0" u="none" strike="noStrike">
                          <a:solidFill>
                            <a:srgbClr val="000000"/>
                          </a:solidFill>
                          <a:effectLst/>
                          <a:latin typeface="Calibri"/>
                        </a:rPr>
                        <a:t>January</a:t>
                      </a:r>
                    </a:p>
                  </a:txBody>
                  <a:tcPr marL="0" marR="0" marT="0" marB="0"/>
                </a:tc>
                <a:tc>
                  <a:txBody>
                    <a:bodyPr/>
                    <a:lstStyle/>
                    <a:p>
                      <a:pPr algn="l" fontAlgn="t"/>
                      <a:r>
                        <a:rPr lang="en-US" sz="2800" b="0" i="0" u="none" strike="noStrike" dirty="0">
                          <a:solidFill>
                            <a:srgbClr val="000000"/>
                          </a:solidFill>
                          <a:effectLst/>
                          <a:latin typeface="Calibri"/>
                        </a:rPr>
                        <a:t>Invoicing.</a:t>
                      </a:r>
                    </a:p>
                  </a:txBody>
                  <a:tcPr marL="0" marR="0" marT="0" marB="0"/>
                </a:tc>
              </a:tr>
            </a:tbl>
          </a:graphicData>
        </a:graphic>
      </p:graphicFrame>
    </p:spTree>
    <p:extLst>
      <p:ext uri="{BB962C8B-B14F-4D97-AF65-F5344CB8AC3E}">
        <p14:creationId xmlns:p14="http://schemas.microsoft.com/office/powerpoint/2010/main" val="334790657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Model</a:t>
            </a:r>
            <a:endParaRPr lang="en-US" dirty="0"/>
          </a:p>
        </p:txBody>
      </p:sp>
      <p:sp>
        <p:nvSpPr>
          <p:cNvPr id="3" name="Content Placeholder 2"/>
          <p:cNvSpPr>
            <a:spLocks noGrp="1"/>
          </p:cNvSpPr>
          <p:nvPr>
            <p:ph idx="1"/>
          </p:nvPr>
        </p:nvSpPr>
        <p:spPr/>
        <p:txBody>
          <a:bodyPr>
            <a:normAutofit fontScale="92500" lnSpcReduction="10000"/>
          </a:bodyPr>
          <a:lstStyle/>
          <a:p>
            <a:pPr>
              <a:lnSpc>
                <a:spcPct val="80000"/>
              </a:lnSpc>
            </a:pPr>
            <a:r>
              <a:rPr lang="en-US" sz="3100" dirty="0" smtClean="0">
                <a:solidFill>
                  <a:srgbClr val="000000"/>
                </a:solidFill>
                <a:latin typeface="Calibri" charset="0"/>
                <a:cs typeface="Calibri" charset="0"/>
              </a:rPr>
              <a:t>All partners share </a:t>
            </a:r>
            <a:r>
              <a:rPr lang="en-US" sz="3100" dirty="0">
                <a:solidFill>
                  <a:srgbClr val="000000"/>
                </a:solidFill>
                <a:latin typeface="Calibri" charset="0"/>
                <a:cs typeface="Calibri" charset="0"/>
              </a:rPr>
              <a:t>in </a:t>
            </a:r>
            <a:r>
              <a:rPr lang="en-US" sz="3100" dirty="0" smtClean="0">
                <a:solidFill>
                  <a:srgbClr val="000000"/>
                </a:solidFill>
                <a:latin typeface="Calibri" charset="0"/>
                <a:cs typeface="Calibri" charset="0"/>
              </a:rPr>
              <a:t>operations and infrastructure costs </a:t>
            </a:r>
            <a:r>
              <a:rPr lang="en-US" sz="3100" dirty="0">
                <a:solidFill>
                  <a:srgbClr val="000000"/>
                </a:solidFill>
                <a:latin typeface="Calibri" charset="0"/>
                <a:cs typeface="Calibri" charset="0"/>
              </a:rPr>
              <a:t>for public domain volumes: </a:t>
            </a:r>
          </a:p>
          <a:p>
            <a:pPr marL="457200" lvl="1" indent="0">
              <a:buNone/>
            </a:pPr>
            <a:r>
              <a:rPr lang="en-US" sz="2700" i="1" dirty="0" smtClean="0">
                <a:solidFill>
                  <a:srgbClr val="000000"/>
                </a:solidFill>
                <a:latin typeface="Calibri" charset="0"/>
                <a:cs typeface="Cambria" charset="0"/>
              </a:rPr>
              <a:t>(Public Domain*Cost per volume*</a:t>
            </a:r>
            <a:r>
              <a:rPr lang="en-US" sz="2700" i="1" dirty="0">
                <a:solidFill>
                  <a:srgbClr val="000000"/>
                </a:solidFill>
                <a:latin typeface="Calibri" charset="0"/>
                <a:cs typeface="Cambria" charset="0"/>
              </a:rPr>
              <a:t>X)</a:t>
            </a:r>
            <a:r>
              <a:rPr lang="en-US" sz="2700" i="1" dirty="0" smtClean="0">
                <a:solidFill>
                  <a:srgbClr val="000000"/>
                </a:solidFill>
                <a:latin typeface="Calibri" charset="0"/>
                <a:cs typeface="Cambria" charset="0"/>
              </a:rPr>
              <a:t>/Total Members </a:t>
            </a:r>
          </a:p>
          <a:p>
            <a:pPr marL="457200" lvl="1" indent="0">
              <a:buNone/>
            </a:pPr>
            <a:endParaRPr lang="en-US" sz="2700" i="1" dirty="0">
              <a:solidFill>
                <a:srgbClr val="000000"/>
              </a:solidFill>
              <a:latin typeface="Calibri" charset="0"/>
              <a:cs typeface="Calibri" charset="0"/>
            </a:endParaRPr>
          </a:p>
          <a:p>
            <a:r>
              <a:rPr lang="en-US" sz="3100" dirty="0">
                <a:solidFill>
                  <a:srgbClr val="000000"/>
                </a:solidFill>
                <a:latin typeface="Calibri" charset="0"/>
                <a:cs typeface="Calibri" charset="0"/>
              </a:rPr>
              <a:t>Share in </a:t>
            </a:r>
            <a:r>
              <a:rPr lang="en-US" sz="3100" dirty="0" smtClean="0">
                <a:solidFill>
                  <a:srgbClr val="000000"/>
                </a:solidFill>
                <a:latin typeface="Calibri" charset="0"/>
                <a:cs typeface="Calibri" charset="0"/>
              </a:rPr>
              <a:t>operations and infrastructure </a:t>
            </a:r>
            <a:r>
              <a:rPr lang="en-US" sz="3100" dirty="0">
                <a:solidFill>
                  <a:srgbClr val="000000"/>
                </a:solidFill>
                <a:latin typeface="Calibri" charset="0"/>
                <a:cs typeface="Calibri" charset="0"/>
              </a:rPr>
              <a:t>costs for in copyright volumes based on holdings</a:t>
            </a:r>
          </a:p>
          <a:p>
            <a:pPr lvl="2">
              <a:lnSpc>
                <a:spcPct val="80000"/>
              </a:lnSpc>
            </a:pPr>
            <a:r>
              <a:rPr lang="en-US" sz="2700" dirty="0">
                <a:solidFill>
                  <a:srgbClr val="000000"/>
                </a:solidFill>
                <a:latin typeface="Calibri" charset="0"/>
                <a:cs typeface="Calibri" charset="0"/>
              </a:rPr>
              <a:t>For a given </a:t>
            </a:r>
            <a:r>
              <a:rPr lang="en-US" sz="2700" dirty="0" err="1">
                <a:solidFill>
                  <a:srgbClr val="000000"/>
                </a:solidFill>
                <a:latin typeface="Calibri" charset="0"/>
                <a:cs typeface="Calibri" charset="0"/>
              </a:rPr>
              <a:t>in­copyright</a:t>
            </a:r>
            <a:r>
              <a:rPr lang="en-US" sz="2700" dirty="0">
                <a:solidFill>
                  <a:srgbClr val="000000"/>
                </a:solidFill>
                <a:latin typeface="Calibri" charset="0"/>
                <a:cs typeface="Calibri" charset="0"/>
              </a:rPr>
              <a:t> </a:t>
            </a:r>
            <a:r>
              <a:rPr lang="en-US" sz="2700" dirty="0" smtClean="0">
                <a:solidFill>
                  <a:srgbClr val="000000"/>
                </a:solidFill>
                <a:latin typeface="Calibri" charset="0"/>
                <a:cs typeface="Calibri" charset="0"/>
              </a:rPr>
              <a:t>volume</a:t>
            </a:r>
            <a:r>
              <a:rPr lang="en-US" sz="2700" i="1" dirty="0" smtClean="0">
                <a:solidFill>
                  <a:srgbClr val="000000"/>
                </a:solidFill>
                <a:latin typeface="Calibri" charset="0"/>
                <a:cs typeface="Calibri" charset="0"/>
              </a:rPr>
              <a:t>:</a:t>
            </a:r>
          </a:p>
          <a:p>
            <a:pPr marL="914400" lvl="2" indent="0">
              <a:lnSpc>
                <a:spcPct val="80000"/>
              </a:lnSpc>
              <a:buNone/>
            </a:pPr>
            <a:r>
              <a:rPr lang="en-US" sz="2700" i="1" dirty="0" smtClean="0">
                <a:solidFill>
                  <a:srgbClr val="000000"/>
                </a:solidFill>
                <a:latin typeface="Calibri" charset="0"/>
                <a:cs typeface="Cambria" charset="0"/>
              </a:rPr>
              <a:t>(</a:t>
            </a:r>
            <a:r>
              <a:rPr lang="en-US" sz="2700" i="1" dirty="0">
                <a:solidFill>
                  <a:srgbClr val="000000"/>
                </a:solidFill>
                <a:latin typeface="Calibri" charset="0"/>
                <a:cs typeface="Cambria" charset="0"/>
              </a:rPr>
              <a:t>Cost per volume*X)/Holding </a:t>
            </a:r>
            <a:r>
              <a:rPr lang="en-US" sz="2700" i="1" dirty="0" smtClean="0">
                <a:solidFill>
                  <a:srgbClr val="000000"/>
                </a:solidFill>
                <a:latin typeface="Calibri" charset="0"/>
                <a:cs typeface="Cambria" charset="0"/>
              </a:rPr>
              <a:t>Members</a:t>
            </a:r>
          </a:p>
          <a:p>
            <a:pPr marL="914400" lvl="2" indent="0">
              <a:lnSpc>
                <a:spcPct val="80000"/>
              </a:lnSpc>
              <a:buNone/>
            </a:pPr>
            <a:endParaRPr lang="en-US" sz="2700" dirty="0">
              <a:solidFill>
                <a:srgbClr val="000000"/>
              </a:solidFill>
              <a:latin typeface="Calibri" charset="0"/>
              <a:cs typeface="Cambria" charset="0"/>
            </a:endParaRPr>
          </a:p>
          <a:p>
            <a:r>
              <a:rPr lang="en-US" dirty="0" smtClean="0"/>
              <a:t>C = </a:t>
            </a:r>
            <a:r>
              <a:rPr lang="en-US" dirty="0" smtClean="0">
                <a:solidFill>
                  <a:srgbClr val="000000"/>
                </a:solidFill>
                <a:latin typeface="Calibri" charset="0"/>
                <a:cs typeface="Calibri" charset="0"/>
              </a:rPr>
              <a:t>~</a:t>
            </a:r>
            <a:r>
              <a:rPr lang="en-US" dirty="0">
                <a:solidFill>
                  <a:srgbClr val="000000"/>
                </a:solidFill>
                <a:latin typeface="Calibri" charset="0"/>
                <a:cs typeface="Calibri" charset="0"/>
              </a:rPr>
              <a:t>$0.155 per </a:t>
            </a:r>
            <a:r>
              <a:rPr lang="en-US" dirty="0" err="1">
                <a:solidFill>
                  <a:srgbClr val="000000"/>
                </a:solidFill>
                <a:latin typeface="Calibri" charset="0"/>
                <a:cs typeface="Calibri" charset="0"/>
              </a:rPr>
              <a:t>vol</a:t>
            </a:r>
            <a:r>
              <a:rPr lang="en-US" dirty="0">
                <a:solidFill>
                  <a:srgbClr val="000000"/>
                </a:solidFill>
                <a:latin typeface="Calibri" charset="0"/>
                <a:cs typeface="Calibri" charset="0"/>
              </a:rPr>
              <a:t> per </a:t>
            </a:r>
            <a:r>
              <a:rPr lang="en-US" dirty="0" smtClean="0">
                <a:solidFill>
                  <a:srgbClr val="000000"/>
                </a:solidFill>
                <a:latin typeface="Calibri" charset="0"/>
                <a:cs typeface="Calibri" charset="0"/>
              </a:rPr>
              <a:t>year</a:t>
            </a:r>
          </a:p>
          <a:p>
            <a:r>
              <a:rPr lang="en-US" dirty="0" smtClean="0">
                <a:solidFill>
                  <a:srgbClr val="000000"/>
                </a:solidFill>
                <a:latin typeface="Calibri" charset="0"/>
                <a:cs typeface="Calibri" charset="0"/>
              </a:rPr>
              <a:t>X = 1.5 (multiplier for programmatic funds)</a:t>
            </a:r>
            <a:endParaRPr lang="en-US" dirty="0">
              <a:solidFill>
                <a:srgbClr val="000000"/>
              </a:solidFill>
              <a:latin typeface="Calibri" charset="0"/>
              <a:cs typeface="Calibri" charset="0"/>
            </a:endParaRPr>
          </a:p>
          <a:p>
            <a:endParaRPr lang="en-US" dirty="0"/>
          </a:p>
        </p:txBody>
      </p:sp>
    </p:spTree>
    <p:extLst>
      <p:ext uri="{BB962C8B-B14F-4D97-AF65-F5344CB8AC3E}">
        <p14:creationId xmlns:p14="http://schemas.microsoft.com/office/powerpoint/2010/main" val="113475147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50662382"/>
              </p:ext>
            </p:extLst>
          </p:nvPr>
        </p:nvGraphicFramePr>
        <p:xfrm>
          <a:off x="825500" y="1587502"/>
          <a:ext cx="7442200" cy="4925694"/>
        </p:xfrm>
        <a:graphic>
          <a:graphicData uri="http://schemas.openxmlformats.org/drawingml/2006/table">
            <a:tbl>
              <a:tblPr/>
              <a:tblGrid>
                <a:gridCol w="3721100"/>
                <a:gridCol w="3721100"/>
              </a:tblGrid>
              <a:tr h="496887">
                <a:tc gridSpan="2">
                  <a:txBody>
                    <a:bodyPr/>
                    <a:lstStyle/>
                    <a:p>
                      <a:pPr algn="ctr" fontAlgn="b"/>
                      <a:r>
                        <a:rPr lang="en-US" sz="2400" b="0" i="0" u="none" strike="noStrike" dirty="0">
                          <a:effectLst/>
                          <a:latin typeface="Arial"/>
                        </a:rPr>
                        <a:t>Revenue</a:t>
                      </a:r>
                    </a:p>
                  </a:txBody>
                  <a:tcPr marL="0" marR="0" marT="0" marB="0" anchor="b">
                    <a:lnL>
                      <a:noFill/>
                    </a:lnL>
                    <a:lnR>
                      <a:noFill/>
                    </a:lnR>
                    <a:lnT>
                      <a:noFill/>
                    </a:lnT>
                    <a:lnB>
                      <a:noFill/>
                    </a:lnB>
                  </a:tcPr>
                </a:tc>
                <a:tc hMerge="1">
                  <a:txBody>
                    <a:bodyPr/>
                    <a:lstStyle/>
                    <a:p>
                      <a:endParaRPr lang="en-US"/>
                    </a:p>
                  </a:txBody>
                  <a:tcPr/>
                </a:tc>
              </a:tr>
              <a:tr h="496887">
                <a:tc gridSpan="2">
                  <a:txBody>
                    <a:bodyPr/>
                    <a:lstStyle/>
                    <a:p>
                      <a:pPr marL="342900" indent="-342900" algn="l" fontAlgn="b">
                        <a:buFont typeface="Arial"/>
                        <a:buChar char="•"/>
                      </a:pPr>
                      <a:r>
                        <a:rPr lang="en-US" sz="1800" b="0" i="0" u="none" strike="noStrike" dirty="0" smtClean="0">
                          <a:effectLst/>
                          <a:latin typeface="Arial"/>
                        </a:rPr>
                        <a:t>Partner fees</a:t>
                      </a:r>
                    </a:p>
                    <a:p>
                      <a:pPr marL="342900" indent="-342900" algn="l" fontAlgn="b">
                        <a:buFont typeface="Arial"/>
                        <a:buChar char="•"/>
                      </a:pPr>
                      <a:r>
                        <a:rPr lang="en-US" sz="1800" b="0" i="0" u="none" strike="noStrike" dirty="0" smtClean="0">
                          <a:effectLst/>
                          <a:latin typeface="Arial"/>
                        </a:rPr>
                        <a:t>Interest</a:t>
                      </a:r>
                      <a:r>
                        <a:rPr lang="en-US" sz="1800" b="0" i="0" u="none" strike="noStrike" dirty="0">
                          <a:effectLst/>
                          <a:latin typeface="Arial"/>
                        </a:rPr>
                        <a:t>/investment income</a:t>
                      </a:r>
                    </a:p>
                  </a:txBody>
                  <a:tcPr marL="0" marR="0" marT="0" marB="0" anchor="b">
                    <a:lnL>
                      <a:noFill/>
                    </a:lnL>
                    <a:lnR>
                      <a:noFill/>
                    </a:lnR>
                    <a:lnT>
                      <a:noFill/>
                    </a:lnT>
                    <a:lnB>
                      <a:noFill/>
                    </a:lnB>
                  </a:tcPr>
                </a:tc>
                <a:tc hMerge="1">
                  <a:txBody>
                    <a:bodyPr/>
                    <a:lstStyle/>
                    <a:p>
                      <a:endParaRPr lang="en-US"/>
                    </a:p>
                  </a:txBody>
                  <a:tcPr/>
                </a:tc>
              </a:tr>
              <a:tr h="496887">
                <a:tc gridSpan="2">
                  <a:txBody>
                    <a:bodyPr/>
                    <a:lstStyle/>
                    <a:p>
                      <a:pPr algn="ctr" fontAlgn="b"/>
                      <a:r>
                        <a:rPr lang="en-US" sz="2400" b="0" i="0" u="none" strike="noStrike" dirty="0" smtClean="0">
                          <a:effectLst/>
                          <a:latin typeface="Arial"/>
                        </a:rPr>
                        <a:t>Expenses</a:t>
                      </a:r>
                      <a:endParaRPr lang="en-US" sz="1800" b="0" i="0" u="none" strike="noStrike" dirty="0" smtClean="0">
                        <a:effectLst/>
                        <a:latin typeface="Arial"/>
                      </a:endParaRPr>
                    </a:p>
                    <a:p>
                      <a:pPr algn="ctr" fontAlgn="b"/>
                      <a:endParaRPr lang="en-US" sz="1800" b="0" i="0" u="none" strike="noStrike" dirty="0">
                        <a:effectLst/>
                        <a:latin typeface="Arial"/>
                      </a:endParaRPr>
                    </a:p>
                  </a:txBody>
                  <a:tcPr marL="0" marR="0" marT="0" marB="0" anchor="b">
                    <a:lnL>
                      <a:noFill/>
                    </a:lnL>
                    <a:lnR>
                      <a:noFill/>
                    </a:lnR>
                    <a:lnT>
                      <a:noFill/>
                    </a:lnT>
                    <a:lnB>
                      <a:noFill/>
                    </a:lnB>
                  </a:tcPr>
                </a:tc>
                <a:tc hMerge="1">
                  <a:txBody>
                    <a:bodyPr/>
                    <a:lstStyle/>
                    <a:p>
                      <a:endParaRPr lang="en-US"/>
                    </a:p>
                  </a:txBody>
                  <a:tcPr/>
                </a:tc>
              </a:tr>
              <a:tr h="993775">
                <a:tc>
                  <a:txBody>
                    <a:bodyPr/>
                    <a:lstStyle/>
                    <a:p>
                      <a:pPr algn="l" fontAlgn="b"/>
                      <a:r>
                        <a:rPr lang="en-US" sz="1800" b="0" i="0" u="none" strike="noStrike" dirty="0" smtClean="0">
                          <a:effectLst/>
                          <a:latin typeface="Arial"/>
                        </a:rPr>
                        <a:t>Operations</a:t>
                      </a:r>
                    </a:p>
                    <a:p>
                      <a:pPr algn="l" fontAlgn="b"/>
                      <a:endParaRPr lang="en-US" sz="1800" b="0" i="0" u="none" strike="noStrike" dirty="0" smtClean="0">
                        <a:effectLst/>
                        <a:latin typeface="Arial"/>
                      </a:endParaRPr>
                    </a:p>
                    <a:p>
                      <a:pPr marL="342900" indent="-342900" algn="l" fontAlgn="b">
                        <a:buFont typeface="Arial"/>
                        <a:buChar char="•"/>
                      </a:pPr>
                      <a:r>
                        <a:rPr lang="en-US" sz="1800" b="0" i="0" u="none" strike="noStrike" dirty="0" smtClean="0">
                          <a:effectLst/>
                          <a:latin typeface="Arial"/>
                        </a:rPr>
                        <a:t>Personnel</a:t>
                      </a:r>
                    </a:p>
                    <a:p>
                      <a:pPr marL="342900" indent="-342900" algn="l" fontAlgn="b">
                        <a:buFont typeface="Arial"/>
                        <a:buChar char="•"/>
                      </a:pPr>
                      <a:r>
                        <a:rPr lang="en-US" sz="1800" b="0" i="0" u="none" strike="noStrike" dirty="0" err="1" smtClean="0">
                          <a:effectLst/>
                          <a:latin typeface="Arial"/>
                        </a:rPr>
                        <a:t>Zephir</a:t>
                      </a:r>
                      <a:r>
                        <a:rPr lang="en-US" sz="1800" b="0" i="0" u="none" strike="noStrike" dirty="0" smtClean="0">
                          <a:effectLst/>
                          <a:latin typeface="Arial"/>
                        </a:rPr>
                        <a:t> </a:t>
                      </a:r>
                    </a:p>
                    <a:p>
                      <a:pPr marL="342900" indent="-342900" algn="l" fontAlgn="b">
                        <a:buFont typeface="Arial"/>
                        <a:buChar char="•"/>
                      </a:pPr>
                      <a:r>
                        <a:rPr lang="en-US" sz="1800" b="0" i="0" u="none" strike="noStrike" dirty="0" smtClean="0">
                          <a:effectLst/>
                          <a:latin typeface="Arial"/>
                        </a:rPr>
                        <a:t>Infrastructure</a:t>
                      </a:r>
                    </a:p>
                    <a:p>
                      <a:pPr marL="800100" lvl="1" indent="-342900" algn="l" fontAlgn="b">
                        <a:buFont typeface="Arial"/>
                        <a:buChar char="•"/>
                      </a:pPr>
                      <a:r>
                        <a:rPr lang="en-US" sz="1800" b="0" i="0" u="none" strike="noStrike" dirty="0" smtClean="0">
                          <a:effectLst/>
                          <a:latin typeface="Arial"/>
                        </a:rPr>
                        <a:t>Storage</a:t>
                      </a:r>
                    </a:p>
                    <a:p>
                      <a:pPr marL="800100" lvl="1" indent="-342900" algn="l" fontAlgn="b">
                        <a:buFont typeface="Arial"/>
                        <a:buChar char="•"/>
                      </a:pPr>
                      <a:r>
                        <a:rPr lang="en-US" sz="1800" b="0" i="0" u="none" strike="noStrike" dirty="0" smtClean="0">
                          <a:effectLst/>
                          <a:latin typeface="Arial"/>
                        </a:rPr>
                        <a:t>Servers</a:t>
                      </a:r>
                    </a:p>
                    <a:p>
                      <a:pPr marL="342900" indent="-342900" algn="l" fontAlgn="b">
                        <a:buFont typeface="Arial"/>
                        <a:buChar char="•"/>
                      </a:pPr>
                      <a:r>
                        <a:rPr lang="en-US" sz="1800" b="0" i="0" u="none" strike="noStrike" dirty="0" smtClean="0">
                          <a:effectLst/>
                          <a:latin typeface="Arial"/>
                        </a:rPr>
                        <a:t>Contracted Services</a:t>
                      </a:r>
                    </a:p>
                    <a:p>
                      <a:pPr marL="342900" indent="-342900" algn="l" fontAlgn="b">
                        <a:buFont typeface="Arial"/>
                        <a:buChar char="•"/>
                      </a:pPr>
                      <a:r>
                        <a:rPr lang="en-US" sz="1800" b="0" i="0" u="none" strike="noStrike" dirty="0" smtClean="0">
                          <a:effectLst/>
                          <a:latin typeface="Arial"/>
                        </a:rPr>
                        <a:t>Travel and Hosting</a:t>
                      </a:r>
                    </a:p>
                    <a:p>
                      <a:pPr marL="342900" indent="-342900" algn="l" fontAlgn="b">
                        <a:buFont typeface="Arial"/>
                        <a:buChar char="•"/>
                      </a:pPr>
                      <a:r>
                        <a:rPr lang="en-US" sz="1800" b="0" i="0" u="none" strike="noStrike" dirty="0" smtClean="0">
                          <a:effectLst/>
                          <a:latin typeface="Arial"/>
                        </a:rPr>
                        <a:t>Other</a:t>
                      </a:r>
                      <a:endParaRPr lang="en-US" sz="1800" b="0" i="0" u="none" strike="noStrike" dirty="0">
                        <a:effectLst/>
                        <a:latin typeface="Arial"/>
                      </a:endParaRPr>
                    </a:p>
                  </a:txBody>
                  <a:tcPr marL="0" marR="0" marT="0" marB="0">
                    <a:lnL>
                      <a:noFill/>
                    </a:lnL>
                    <a:lnR>
                      <a:noFill/>
                    </a:lnR>
                    <a:lnT>
                      <a:noFill/>
                    </a:lnT>
                    <a:lnB>
                      <a:noFill/>
                    </a:lnB>
                  </a:tcPr>
                </a:tc>
                <a:tc>
                  <a:txBody>
                    <a:bodyPr/>
                    <a:lstStyle/>
                    <a:p>
                      <a:pPr marL="0" indent="0" algn="l" fontAlgn="b">
                        <a:buFont typeface="Arial"/>
                        <a:buNone/>
                      </a:pPr>
                      <a:r>
                        <a:rPr lang="en-US" sz="1800" b="0" i="0" u="none" strike="noStrike" dirty="0">
                          <a:effectLst/>
                          <a:latin typeface="Arial"/>
                        </a:rPr>
                        <a:t>Programmatic </a:t>
                      </a:r>
                      <a:r>
                        <a:rPr lang="en-US" sz="1800" b="0" i="0" u="none" strike="noStrike" dirty="0" smtClean="0">
                          <a:effectLst/>
                          <a:latin typeface="Arial"/>
                        </a:rPr>
                        <a:t>Activities</a:t>
                      </a:r>
                    </a:p>
                    <a:p>
                      <a:pPr marL="0" indent="0" algn="l" fontAlgn="b">
                        <a:buFont typeface="Arial"/>
                        <a:buNone/>
                      </a:pPr>
                      <a:endParaRPr lang="en-US" sz="1800" b="0" i="0" u="none" strike="noStrike" dirty="0" smtClean="0">
                        <a:effectLst/>
                        <a:latin typeface="Arial"/>
                      </a:endParaRPr>
                    </a:p>
                    <a:p>
                      <a:pPr marL="342900" indent="-342900" algn="l" fontAlgn="b">
                        <a:buFont typeface="Arial"/>
                        <a:buChar char="•"/>
                      </a:pPr>
                      <a:r>
                        <a:rPr lang="en-US" sz="1800" b="0" i="0" u="none" strike="noStrike" dirty="0" smtClean="0">
                          <a:effectLst/>
                          <a:latin typeface="Arial"/>
                        </a:rPr>
                        <a:t>Government</a:t>
                      </a:r>
                      <a:r>
                        <a:rPr lang="en-US" sz="1800" b="0" i="0" u="none" strike="noStrike" baseline="0" dirty="0" smtClean="0">
                          <a:effectLst/>
                          <a:latin typeface="Arial"/>
                        </a:rPr>
                        <a:t> Documents</a:t>
                      </a:r>
                    </a:p>
                    <a:p>
                      <a:pPr marL="342900" indent="-342900" algn="l" fontAlgn="b">
                        <a:buFont typeface="Arial"/>
                        <a:buChar char="•"/>
                      </a:pPr>
                      <a:r>
                        <a:rPr lang="en-US" sz="1800" b="0" i="0" u="none" strike="noStrike" baseline="0" dirty="0" smtClean="0">
                          <a:effectLst/>
                          <a:latin typeface="Arial"/>
                        </a:rPr>
                        <a:t>Print Monographs Archive</a:t>
                      </a:r>
                    </a:p>
                    <a:p>
                      <a:pPr marL="342900" indent="-342900" algn="l" fontAlgn="b">
                        <a:buFont typeface="Arial"/>
                        <a:buChar char="•"/>
                      </a:pPr>
                      <a:r>
                        <a:rPr lang="en-US" sz="1800" b="0" i="0" u="none" strike="noStrike" baseline="0" dirty="0" smtClean="0">
                          <a:effectLst/>
                          <a:latin typeface="Arial"/>
                        </a:rPr>
                        <a:t>Copyright Review (sustainability)</a:t>
                      </a:r>
                    </a:p>
                    <a:p>
                      <a:pPr marL="342900" indent="-342900" algn="l" fontAlgn="b">
                        <a:buFont typeface="Arial"/>
                        <a:buChar char="•"/>
                      </a:pPr>
                      <a:r>
                        <a:rPr lang="en-US" sz="1800" b="0" i="0" u="none" strike="noStrike" baseline="0" dirty="0" smtClean="0">
                          <a:effectLst/>
                          <a:latin typeface="Arial"/>
                        </a:rPr>
                        <a:t>HathiTrust Research Center</a:t>
                      </a:r>
                    </a:p>
                    <a:p>
                      <a:pPr marL="342900" indent="-342900" algn="l" fontAlgn="b">
                        <a:buFont typeface="Arial"/>
                        <a:buChar char="•"/>
                      </a:pPr>
                      <a:r>
                        <a:rPr lang="en-US" sz="1800" b="0" i="0" u="none" strike="noStrike" baseline="0" dirty="0" smtClean="0">
                          <a:effectLst/>
                          <a:latin typeface="Arial"/>
                        </a:rPr>
                        <a:t>Other TBD</a:t>
                      </a:r>
                    </a:p>
                    <a:p>
                      <a:pPr algn="l" fontAlgn="b"/>
                      <a:endParaRPr lang="en-US" sz="2400" b="0" i="0" u="none" strike="noStrike" dirty="0">
                        <a:effectLst/>
                        <a:latin typeface="Arial"/>
                      </a:endParaRPr>
                    </a:p>
                  </a:txBody>
                  <a:tcPr marL="0" marR="0" marT="0" marB="0">
                    <a:lnL>
                      <a:noFill/>
                    </a:lnL>
                    <a:lnR>
                      <a:noFill/>
                    </a:lnR>
                    <a:lnT>
                      <a:noFill/>
                    </a:lnT>
                    <a:lnB>
                      <a:noFill/>
                    </a:lnB>
                  </a:tcPr>
                </a:tc>
              </a:tr>
              <a:tr h="496887">
                <a:tc gridSpan="2">
                  <a:txBody>
                    <a:bodyPr/>
                    <a:lstStyle/>
                    <a:p>
                      <a:pPr algn="ctr" fontAlgn="b"/>
                      <a:r>
                        <a:rPr lang="en-US" sz="2400" b="0" i="0" u="none" strike="noStrike" dirty="0">
                          <a:effectLst/>
                          <a:latin typeface="Arial"/>
                        </a:rPr>
                        <a:t>Reserve</a:t>
                      </a:r>
                      <a:endParaRPr lang="en-US" sz="1800" b="0" i="0" u="none" strike="noStrike" dirty="0">
                        <a:effectLst/>
                        <a:latin typeface="Arial"/>
                      </a:endParaRPr>
                    </a:p>
                  </a:txBody>
                  <a:tcPr marL="0" marR="0" marT="0" marB="0" anchor="b">
                    <a:lnL>
                      <a:noFill/>
                    </a:lnL>
                    <a:lnR>
                      <a:noFill/>
                    </a:lnR>
                    <a:lnT>
                      <a:noFill/>
                    </a:lnT>
                    <a:lnB>
                      <a:noFill/>
                    </a:lnB>
                  </a:tcPr>
                </a:tc>
                <a:tc hMerge="1">
                  <a:txBody>
                    <a:bodyPr/>
                    <a:lstStyle/>
                    <a:p>
                      <a:endParaRPr lang="en-US"/>
                    </a:p>
                  </a:txBody>
                  <a:tcPr/>
                </a:tc>
              </a:tr>
            </a:tbl>
          </a:graphicData>
        </a:graphic>
      </p:graphicFrame>
      <p:sp>
        <p:nvSpPr>
          <p:cNvPr id="5" name="Title 4"/>
          <p:cNvSpPr>
            <a:spLocks noGrp="1"/>
          </p:cNvSpPr>
          <p:nvPr>
            <p:ph type="title"/>
          </p:nvPr>
        </p:nvSpPr>
        <p:spPr/>
        <p:txBody>
          <a:bodyPr/>
          <a:lstStyle/>
          <a:p>
            <a:r>
              <a:rPr lang="en-US" dirty="0" smtClean="0"/>
              <a:t>Budget Categories</a:t>
            </a:r>
            <a:endParaRPr lang="en-US" dirty="0"/>
          </a:p>
        </p:txBody>
      </p:sp>
    </p:spTree>
    <p:extLst>
      <p:ext uri="{BB962C8B-B14F-4D97-AF65-F5344CB8AC3E}">
        <p14:creationId xmlns:p14="http://schemas.microsoft.com/office/powerpoint/2010/main" val="103354776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152024130"/>
              </p:ext>
            </p:extLst>
          </p:nvPr>
        </p:nvGraphicFramePr>
        <p:xfrm>
          <a:off x="279400" y="299555"/>
          <a:ext cx="8610600" cy="5481429"/>
        </p:xfrm>
        <a:graphic>
          <a:graphicData uri="http://schemas.openxmlformats.org/drawingml/2006/table">
            <a:tbl>
              <a:tblPr/>
              <a:tblGrid>
                <a:gridCol w="3070314"/>
                <a:gridCol w="1698106"/>
                <a:gridCol w="1286444"/>
                <a:gridCol w="1149224"/>
                <a:gridCol w="1406512"/>
              </a:tblGrid>
              <a:tr h="260297">
                <a:tc gridSpan="5">
                  <a:txBody>
                    <a:bodyPr/>
                    <a:lstStyle/>
                    <a:p>
                      <a:pPr algn="ctr" fontAlgn="b"/>
                      <a:r>
                        <a:rPr lang="en-US" sz="2000" b="1" i="0" u="none" strike="noStrike" dirty="0">
                          <a:effectLst/>
                          <a:latin typeface="Arial"/>
                        </a:rPr>
                        <a:t>HathiTrust Budget Report August 31 2014</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54825">
                <a:tc>
                  <a:txBody>
                    <a:bodyPr/>
                    <a:lstStyle/>
                    <a:p>
                      <a:pPr algn="l" fontAlgn="b"/>
                      <a:r>
                        <a:rPr lang="en-US" sz="1400" b="1" i="0" u="none" strike="noStrike" dirty="0">
                          <a:solidFill>
                            <a:srgbClr val="222222"/>
                          </a:solidFill>
                          <a:effectLst/>
                          <a:latin typeface="Arial"/>
                        </a:rPr>
                        <a:t>Budget</a:t>
                      </a:r>
                      <a:r>
                        <a:rPr lang="en-US" sz="1400" b="1" i="0" u="none" strike="noStrike" dirty="0">
                          <a:solidFill>
                            <a:srgbClr val="000000"/>
                          </a:solidFill>
                          <a:effectLst/>
                          <a:latin typeface="Arial"/>
                        </a:rPr>
                        <a:t> Category</a:t>
                      </a:r>
                      <a:endParaRPr lang="en-US" sz="1400" b="1" i="0" u="none" strike="noStrike" dirty="0">
                        <a:solidFill>
                          <a:srgbClr val="222222"/>
                        </a:solidFill>
                        <a:effectLst/>
                        <a:latin typeface="Arial"/>
                      </a:endParaRPr>
                    </a:p>
                  </a:txBody>
                  <a:tcPr marL="0" marR="0" marT="0" marB="0" anchor="b">
                    <a:lnL>
                      <a:noFill/>
                    </a:lnL>
                    <a:lnR>
                      <a:noFill/>
                    </a:lnR>
                    <a:lnT>
                      <a:noFill/>
                    </a:lnT>
                    <a:lnB>
                      <a:noFill/>
                    </a:lnB>
                  </a:tcPr>
                </a:tc>
                <a:tc>
                  <a:txBody>
                    <a:bodyPr/>
                    <a:lstStyle/>
                    <a:p>
                      <a:pPr algn="ctr" fontAlgn="b"/>
                      <a:r>
                        <a:rPr lang="en-US" sz="1400" b="1" i="0" u="none" strike="noStrike" dirty="0">
                          <a:solidFill>
                            <a:srgbClr val="000000"/>
                          </a:solidFill>
                          <a:effectLst/>
                          <a:latin typeface="Arial"/>
                        </a:rPr>
                        <a:t>Planned 2014</a:t>
                      </a:r>
                    </a:p>
                  </a:txBody>
                  <a:tcPr marL="0" marR="0" marT="0" marB="0" anchor="b">
                    <a:lnL>
                      <a:noFill/>
                    </a:lnL>
                    <a:lnR>
                      <a:noFill/>
                    </a:lnR>
                    <a:lnT>
                      <a:noFill/>
                    </a:lnT>
                    <a:lnB>
                      <a:noFill/>
                    </a:lnB>
                  </a:tcPr>
                </a:tc>
                <a:tc>
                  <a:txBody>
                    <a:bodyPr/>
                    <a:lstStyle/>
                    <a:p>
                      <a:pPr algn="ctr" fontAlgn="b"/>
                      <a:r>
                        <a:rPr lang="en-US" sz="1400" b="1" i="0" u="none" strike="noStrike" dirty="0">
                          <a:solidFill>
                            <a:srgbClr val="000000"/>
                          </a:solidFill>
                          <a:effectLst/>
                          <a:latin typeface="Arial"/>
                        </a:rPr>
                        <a:t>YTD </a:t>
                      </a:r>
                      <a:r>
                        <a:rPr lang="en-US" sz="1400" b="1" i="0" u="none" strike="noStrike" dirty="0" smtClean="0">
                          <a:solidFill>
                            <a:srgbClr val="000000"/>
                          </a:solidFill>
                          <a:effectLst/>
                          <a:latin typeface="Arial"/>
                        </a:rPr>
                        <a:t>2014</a:t>
                      </a:r>
                      <a:endParaRPr lang="en-US" sz="1400" b="1" i="0" u="none" strike="noStrike" dirty="0">
                        <a:solidFill>
                          <a:srgbClr val="000000"/>
                        </a:solidFill>
                        <a:effectLst/>
                        <a:latin typeface="Arial"/>
                      </a:endParaRPr>
                    </a:p>
                  </a:txBody>
                  <a:tcPr marL="0" marR="0" marT="0" marB="0" anchor="b">
                    <a:lnL>
                      <a:noFill/>
                    </a:lnL>
                    <a:lnR>
                      <a:noFill/>
                    </a:lnR>
                    <a:lnT>
                      <a:noFill/>
                    </a:lnT>
                    <a:lnB>
                      <a:noFill/>
                    </a:lnB>
                  </a:tcPr>
                </a:tc>
                <a:tc>
                  <a:txBody>
                    <a:bodyPr/>
                    <a:lstStyle/>
                    <a:p>
                      <a:pPr algn="ctr" fontAlgn="b"/>
                      <a:r>
                        <a:rPr lang="en-US" sz="1400" b="1" i="0" u="none" strike="noStrike" dirty="0">
                          <a:solidFill>
                            <a:srgbClr val="000000"/>
                          </a:solidFill>
                          <a:effectLst/>
                          <a:latin typeface="Arial"/>
                        </a:rPr>
                        <a:t>Variance</a:t>
                      </a:r>
                    </a:p>
                  </a:txBody>
                  <a:tcPr marL="0" marR="0" marT="0" marB="0" anchor="b">
                    <a:lnL>
                      <a:noFill/>
                    </a:lnL>
                    <a:lnR>
                      <a:noFill/>
                    </a:lnR>
                    <a:lnT>
                      <a:noFill/>
                    </a:lnT>
                    <a:lnB>
                      <a:noFill/>
                    </a:lnB>
                  </a:tcPr>
                </a:tc>
                <a:tc>
                  <a:txBody>
                    <a:bodyPr/>
                    <a:lstStyle/>
                    <a:p>
                      <a:pPr algn="ctr" fontAlgn="b"/>
                      <a:r>
                        <a:rPr lang="en-US" sz="1400" b="1" i="0" u="none" strike="noStrike" dirty="0">
                          <a:solidFill>
                            <a:srgbClr val="000000"/>
                          </a:solidFill>
                          <a:effectLst/>
                          <a:latin typeface="Arial"/>
                        </a:rPr>
                        <a:t>Projected End </a:t>
                      </a:r>
                      <a:r>
                        <a:rPr lang="en-US" sz="1400" b="1" i="0" u="none" strike="noStrike" kern="1200" dirty="0">
                          <a:solidFill>
                            <a:srgbClr val="000000"/>
                          </a:solidFill>
                          <a:effectLst/>
                          <a:latin typeface="Arial"/>
                          <a:ea typeface="+mn-ea"/>
                          <a:cs typeface="+mn-cs"/>
                        </a:rPr>
                        <a:t>2014</a:t>
                      </a:r>
                    </a:p>
                  </a:txBody>
                  <a:tcPr marL="0" marR="0" marT="0" marB="0" anchor="b">
                    <a:lnL>
                      <a:noFill/>
                    </a:lnL>
                    <a:lnR>
                      <a:noFill/>
                    </a:lnR>
                    <a:lnT>
                      <a:noFill/>
                    </a:lnT>
                    <a:lnB>
                      <a:noFill/>
                    </a:lnB>
                  </a:tcPr>
                </a:tc>
              </a:tr>
              <a:tr h="236634">
                <a:tc>
                  <a:txBody>
                    <a:bodyPr/>
                    <a:lstStyle/>
                    <a:p>
                      <a:pPr algn="l" fontAlgn="b"/>
                      <a:r>
                        <a:rPr lang="en-US" sz="1400" b="1" i="0" u="none" strike="noStrike">
                          <a:solidFill>
                            <a:srgbClr val="000000"/>
                          </a:solidFill>
                          <a:effectLst/>
                          <a:latin typeface="Arial"/>
                        </a:rPr>
                        <a:t>Revenue</a:t>
                      </a:r>
                    </a:p>
                  </a:txBody>
                  <a:tcPr marL="0" marR="0" marT="0" marB="0" anchor="b">
                    <a:lnL>
                      <a:noFill/>
                    </a:lnL>
                    <a:lnR>
                      <a:noFill/>
                    </a:lnR>
                    <a:lnT>
                      <a:noFill/>
                    </a:lnT>
                    <a:lnB>
                      <a:noFill/>
                    </a:lnB>
                  </a:tcPr>
                </a:tc>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r>
              <a:tr h="236634">
                <a:tc>
                  <a:txBody>
                    <a:bodyPr/>
                    <a:lstStyle/>
                    <a:p>
                      <a:pPr algn="l" fontAlgn="b"/>
                      <a:r>
                        <a:rPr lang="en-US" sz="1400" b="0" i="0" u="none" strike="noStrike">
                          <a:effectLst/>
                          <a:latin typeface="Arial"/>
                        </a:rPr>
                        <a:t>Total</a:t>
                      </a:r>
                      <a:r>
                        <a:rPr lang="en-US" sz="1400" b="0" i="0" u="none" strike="noStrike">
                          <a:solidFill>
                            <a:srgbClr val="000000"/>
                          </a:solidFill>
                          <a:effectLst/>
                          <a:latin typeface="Arial"/>
                        </a:rPr>
                        <a:t> revenue from fees</a:t>
                      </a:r>
                      <a:endParaRPr lang="en-US" sz="1400" b="0" i="0" u="none" strike="noStrike">
                        <a:effectLst/>
                        <a:latin typeface="Arial"/>
                      </a:endParaRPr>
                    </a:p>
                  </a:txBody>
                  <a:tcPr marL="15240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$2,532,561 </a:t>
                      </a:r>
                    </a:p>
                  </a:txBody>
                  <a:tcPr marL="0" marR="0" marT="0" marB="0" anchor="b">
                    <a:lnL>
                      <a:noFill/>
                    </a:lnL>
                    <a:lnR>
                      <a:noFill/>
                    </a:lnR>
                    <a:lnT>
                      <a:noFill/>
                    </a:lnT>
                    <a:lnB>
                      <a:noFill/>
                    </a:lnB>
                  </a:tcPr>
                </a:tc>
                <a:tc>
                  <a:txBody>
                    <a:bodyPr/>
                    <a:lstStyle/>
                    <a:p>
                      <a:pPr algn="r" fontAlgn="b"/>
                      <a:r>
                        <a:rPr lang="en-US" sz="1400" b="0" i="0" u="none" strike="noStrike">
                          <a:effectLst/>
                          <a:latin typeface="Arial"/>
                        </a:rPr>
                        <a:t>$2,606,669 </a:t>
                      </a:r>
                    </a:p>
                  </a:txBody>
                  <a:tcPr marL="0" marR="0" marT="0" marB="0" anchor="b">
                    <a:lnL>
                      <a:noFill/>
                    </a:lnL>
                    <a:lnR>
                      <a:noFill/>
                    </a:lnR>
                    <a:lnT>
                      <a:noFill/>
                    </a:lnT>
                    <a:lnB>
                      <a:noFill/>
                    </a:lnB>
                  </a:tcPr>
                </a:tc>
                <a:tc>
                  <a:txBody>
                    <a:bodyPr/>
                    <a:lstStyle/>
                    <a:p>
                      <a:pPr algn="r" fontAlgn="b"/>
                      <a:r>
                        <a:rPr lang="en-US" sz="1400" b="0" i="0" u="none" strike="noStrike">
                          <a:effectLst/>
                          <a:latin typeface="Arial"/>
                        </a:rPr>
                        <a:t>$74,108 </a:t>
                      </a:r>
                    </a:p>
                  </a:txBody>
                  <a:tcPr marL="0" marR="0" marT="0" marB="0" anchor="b">
                    <a:lnL>
                      <a:noFill/>
                    </a:lnL>
                    <a:lnR>
                      <a:noFill/>
                    </a:lnR>
                    <a:lnT>
                      <a:noFill/>
                    </a:lnT>
                    <a:lnB>
                      <a:noFill/>
                    </a:lnB>
                  </a:tcPr>
                </a:tc>
                <a:tc>
                  <a:txBody>
                    <a:bodyPr/>
                    <a:lstStyle/>
                    <a:p>
                      <a:pPr algn="r" fontAlgn="b"/>
                      <a:r>
                        <a:rPr lang="en-US" sz="1400" b="0" i="0" u="none" strike="noStrike">
                          <a:effectLst/>
                          <a:latin typeface="Arial"/>
                        </a:rPr>
                        <a:t>$2,606,669 </a:t>
                      </a:r>
                    </a:p>
                  </a:txBody>
                  <a:tcPr marL="0" marR="0" marT="0" marB="0" anchor="b">
                    <a:lnL>
                      <a:noFill/>
                    </a:lnL>
                    <a:lnR>
                      <a:noFill/>
                    </a:lnR>
                    <a:lnT>
                      <a:noFill/>
                    </a:lnT>
                    <a:lnB>
                      <a:noFill/>
                    </a:lnB>
                  </a:tcPr>
                </a:tc>
              </a:tr>
              <a:tr h="236634">
                <a:tc>
                  <a:txBody>
                    <a:bodyPr/>
                    <a:lstStyle/>
                    <a:p>
                      <a:pPr algn="l" fontAlgn="b"/>
                      <a:r>
                        <a:rPr lang="en-US" sz="1400" b="0" i="0" u="none" strike="noStrike">
                          <a:effectLst/>
                          <a:latin typeface="Arial"/>
                        </a:rPr>
                        <a:t>Total</a:t>
                      </a:r>
                      <a:r>
                        <a:rPr lang="en-US" sz="1400" b="0" i="0" u="none" strike="noStrike">
                          <a:solidFill>
                            <a:srgbClr val="000000"/>
                          </a:solidFill>
                          <a:effectLst/>
                          <a:latin typeface="Arial"/>
                        </a:rPr>
                        <a:t> revenue</a:t>
                      </a:r>
                      <a:endParaRPr lang="en-US" sz="1400" b="0" i="0" u="none" strike="noStrike">
                        <a:effectLst/>
                        <a:latin typeface="Arial"/>
                      </a:endParaRPr>
                    </a:p>
                  </a:txBody>
                  <a:tcPr marL="152400" marR="0" marT="0" marB="0" anchor="b">
                    <a:lnL>
                      <a:noFill/>
                    </a:lnL>
                    <a:lnR>
                      <a:noFill/>
                    </a:lnR>
                    <a:lnT>
                      <a:noFill/>
                    </a:lnT>
                    <a:lnB>
                      <a:noFill/>
                    </a:lnB>
                  </a:tcPr>
                </a:tc>
                <a:tc>
                  <a:txBody>
                    <a:bodyPr/>
                    <a:lstStyle/>
                    <a:p>
                      <a:pPr algn="r" fontAlgn="b"/>
                      <a:r>
                        <a:rPr lang="en-US" sz="1400" b="0" i="0" u="none" strike="noStrike">
                          <a:effectLst/>
                          <a:latin typeface="Arial"/>
                        </a:rPr>
                        <a:t>$2,535,061 </a:t>
                      </a:r>
                    </a:p>
                  </a:txBody>
                  <a:tcPr marL="0" marR="0" marT="0" marB="0" anchor="b">
                    <a:lnL>
                      <a:noFill/>
                    </a:lnL>
                    <a:lnR>
                      <a:noFill/>
                    </a:lnR>
                    <a:lnT>
                      <a:noFill/>
                    </a:lnT>
                    <a:lnB>
                      <a:noFill/>
                    </a:lnB>
                  </a:tcPr>
                </a:tc>
                <a:tc>
                  <a:txBody>
                    <a:bodyPr/>
                    <a:lstStyle/>
                    <a:p>
                      <a:pPr algn="r" fontAlgn="b"/>
                      <a:r>
                        <a:rPr lang="en-US" sz="1400" b="0" i="0" u="none" strike="noStrike">
                          <a:effectLst/>
                          <a:latin typeface="Arial"/>
                        </a:rPr>
                        <a:t>$2,608,870 </a:t>
                      </a:r>
                    </a:p>
                  </a:txBody>
                  <a:tcPr marL="0" marR="0" marT="0" marB="0" anchor="b">
                    <a:lnL>
                      <a:noFill/>
                    </a:lnL>
                    <a:lnR>
                      <a:noFill/>
                    </a:lnR>
                    <a:lnT>
                      <a:noFill/>
                    </a:lnT>
                    <a:lnB>
                      <a:noFill/>
                    </a:lnB>
                  </a:tcPr>
                </a:tc>
                <a:tc>
                  <a:txBody>
                    <a:bodyPr/>
                    <a:lstStyle/>
                    <a:p>
                      <a:pPr algn="r" fontAlgn="b"/>
                      <a:r>
                        <a:rPr lang="en-US" sz="1400" b="0" i="0" u="none" strike="noStrike">
                          <a:effectLst/>
                          <a:latin typeface="Arial"/>
                        </a:rPr>
                        <a:t>$73,809 </a:t>
                      </a:r>
                    </a:p>
                  </a:txBody>
                  <a:tcPr marL="0" marR="0" marT="0" marB="0" anchor="b">
                    <a:lnL>
                      <a:noFill/>
                    </a:lnL>
                    <a:lnR>
                      <a:noFill/>
                    </a:lnR>
                    <a:lnT>
                      <a:noFill/>
                    </a:lnT>
                    <a:lnB>
                      <a:noFill/>
                    </a:lnB>
                  </a:tcPr>
                </a:tc>
                <a:tc>
                  <a:txBody>
                    <a:bodyPr/>
                    <a:lstStyle/>
                    <a:p>
                      <a:pPr algn="r" fontAlgn="b"/>
                      <a:r>
                        <a:rPr lang="en-US" sz="1400" b="0" i="0" u="none" strike="noStrike">
                          <a:effectLst/>
                          <a:latin typeface="Arial"/>
                        </a:rPr>
                        <a:t>$2,608,870 </a:t>
                      </a:r>
                    </a:p>
                  </a:txBody>
                  <a:tcPr marL="0" marR="0" marT="0" marB="0" anchor="b">
                    <a:lnL>
                      <a:noFill/>
                    </a:lnL>
                    <a:lnR>
                      <a:noFill/>
                    </a:lnR>
                    <a:lnT>
                      <a:noFill/>
                    </a:lnT>
                    <a:lnB>
                      <a:noFill/>
                    </a:lnB>
                  </a:tcPr>
                </a:tc>
              </a:tr>
              <a:tr h="236634">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a:effectLst/>
                          <a:latin typeface="Arial"/>
                        </a:rPr>
                        <a:t> </a:t>
                      </a:r>
                    </a:p>
                  </a:txBody>
                  <a:tcPr marL="0" marR="0" marT="0" marB="0" anchor="b">
                    <a:lnL>
                      <a:noFill/>
                    </a:lnL>
                    <a:lnR>
                      <a:noFill/>
                    </a:lnR>
                    <a:lnT>
                      <a:noFill/>
                    </a:lnT>
                    <a:lnB>
                      <a:noFill/>
                    </a:lnB>
                  </a:tcPr>
                </a:tc>
                <a:tc>
                  <a:txBody>
                    <a:bodyPr/>
                    <a:lstStyle/>
                    <a:p>
                      <a:pPr algn="l" fontAlgn="b"/>
                      <a:r>
                        <a:rPr lang="en-US" sz="1400" b="0" i="0" u="none" strike="noStrike">
                          <a:effectLst/>
                          <a:latin typeface="Arial"/>
                        </a:rPr>
                        <a:t> </a:t>
                      </a:r>
                    </a:p>
                  </a:txBody>
                  <a:tcPr marL="0" marR="0" marT="0" marB="0" anchor="b">
                    <a:lnL>
                      <a:noFill/>
                    </a:lnL>
                    <a:lnR>
                      <a:noFill/>
                    </a:lnR>
                    <a:lnT>
                      <a:noFill/>
                    </a:lnT>
                    <a:lnB>
                      <a:noFill/>
                    </a:lnB>
                  </a:tcPr>
                </a:tc>
                <a:tc>
                  <a:txBody>
                    <a:bodyPr/>
                    <a:lstStyle/>
                    <a:p>
                      <a:pPr algn="l" fontAlgn="b"/>
                      <a:r>
                        <a:rPr lang="en-US" sz="1400" b="0" i="0" u="none" strike="noStrike">
                          <a:effectLst/>
                          <a:latin typeface="Arial"/>
                        </a:rPr>
                        <a:t> </a:t>
                      </a:r>
                    </a:p>
                  </a:txBody>
                  <a:tcPr marL="0" marR="0" marT="0" marB="0" anchor="b">
                    <a:lnL>
                      <a:noFill/>
                    </a:lnL>
                    <a:lnR>
                      <a:noFill/>
                    </a:lnR>
                    <a:lnT>
                      <a:noFill/>
                    </a:lnT>
                    <a:lnB>
                      <a:noFill/>
                    </a:lnB>
                  </a:tcPr>
                </a:tc>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r>
              <a:tr h="236634">
                <a:tc>
                  <a:txBody>
                    <a:bodyPr/>
                    <a:lstStyle/>
                    <a:p>
                      <a:pPr algn="l" fontAlgn="b"/>
                      <a:r>
                        <a:rPr lang="en-US" sz="1400" b="1" i="0" u="none" strike="noStrike" dirty="0">
                          <a:solidFill>
                            <a:srgbClr val="000000"/>
                          </a:solidFill>
                          <a:effectLst/>
                          <a:latin typeface="Arial"/>
                        </a:rPr>
                        <a:t>Expenses (Operations)</a:t>
                      </a:r>
                    </a:p>
                  </a:txBody>
                  <a:tcPr marL="0" marR="0" marT="0" marB="0" anchor="b">
                    <a:lnL>
                      <a:noFill/>
                    </a:lnL>
                    <a:lnR>
                      <a:noFill/>
                    </a:lnR>
                    <a:lnT>
                      <a:noFill/>
                    </a:lnT>
                    <a:lnB>
                      <a:noFill/>
                    </a:lnB>
                  </a:tcPr>
                </a:tc>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r>
              <a:tr h="236634">
                <a:tc>
                  <a:txBody>
                    <a:bodyPr/>
                    <a:lstStyle/>
                    <a:p>
                      <a:pPr algn="l" fontAlgn="b"/>
                      <a:r>
                        <a:rPr lang="en-US" sz="1400" b="0" i="0" u="none" strike="noStrike" dirty="0" err="1" smtClean="0">
                          <a:solidFill>
                            <a:srgbClr val="000000"/>
                          </a:solidFill>
                          <a:effectLst/>
                          <a:latin typeface="Arial"/>
                        </a:rPr>
                        <a:t>Carryforward</a:t>
                      </a:r>
                      <a:r>
                        <a:rPr lang="en-US" sz="1400" b="0" i="0" u="none" strike="noStrike" dirty="0" smtClean="0">
                          <a:solidFill>
                            <a:srgbClr val="000000"/>
                          </a:solidFill>
                          <a:effectLst/>
                          <a:latin typeface="Arial"/>
                        </a:rPr>
                        <a:t> Jan 1</a:t>
                      </a:r>
                    </a:p>
                  </a:txBody>
                  <a:tcPr marL="15240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$2,144,578 </a:t>
                      </a:r>
                    </a:p>
                  </a:txBody>
                  <a:tcPr marL="0" marR="0" marT="0" marB="0" anchor="b">
                    <a:lnL>
                      <a:noFill/>
                    </a:lnL>
                    <a:lnR>
                      <a:noFill/>
                    </a:lnR>
                    <a:lnT>
                      <a:noFill/>
                    </a:lnT>
                    <a:lnB>
                      <a:noFill/>
                    </a:lnB>
                  </a:tcPr>
                </a:tc>
                <a:tc>
                  <a:txBody>
                    <a:bodyPr/>
                    <a:lstStyle/>
                    <a:p>
                      <a:pPr algn="r" fontAlgn="b"/>
                      <a:r>
                        <a:rPr lang="en-US" sz="1400" b="0" i="0" u="none" strike="noStrike">
                          <a:effectLst/>
                          <a:latin typeface="Arial"/>
                        </a:rPr>
                        <a:t>$2,090,226 </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($54,532)</a:t>
                      </a:r>
                    </a:p>
                  </a:txBody>
                  <a:tcPr marL="0" marR="0" marT="0" marB="0" anchor="b">
                    <a:lnL>
                      <a:noFill/>
                    </a:lnL>
                    <a:lnR>
                      <a:noFill/>
                    </a:lnR>
                    <a:lnT>
                      <a:noFill/>
                    </a:lnT>
                    <a:lnB>
                      <a:noFill/>
                    </a:lnB>
                  </a:tcPr>
                </a:tc>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r>
              <a:tr h="236634">
                <a:tc>
                  <a:txBody>
                    <a:bodyPr/>
                    <a:lstStyle/>
                    <a:p>
                      <a:pPr algn="l" fontAlgn="b"/>
                      <a:r>
                        <a:rPr lang="en-US" sz="1400" b="0" i="0" u="none" strike="noStrike" dirty="0">
                          <a:solidFill>
                            <a:srgbClr val="000000"/>
                          </a:solidFill>
                          <a:effectLst/>
                          <a:latin typeface="Arial"/>
                        </a:rPr>
                        <a:t>Revenue allocated to operations</a:t>
                      </a:r>
                    </a:p>
                  </a:txBody>
                  <a:tcPr marL="15240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$1,688,374 </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$1,688,680 </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($306)</a:t>
                      </a:r>
                    </a:p>
                  </a:txBody>
                  <a:tcPr marL="0" marR="0" marT="0" marB="0" anchor="b">
                    <a:lnL>
                      <a:noFill/>
                    </a:lnL>
                    <a:lnR>
                      <a:noFill/>
                    </a:lnR>
                    <a:lnT>
                      <a:noFill/>
                    </a:lnT>
                    <a:lnB>
                      <a:noFill/>
                    </a:lnB>
                  </a:tcPr>
                </a:tc>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r>
              <a:tr h="236634">
                <a:tc>
                  <a:txBody>
                    <a:bodyPr/>
                    <a:lstStyle/>
                    <a:p>
                      <a:pPr algn="l" fontAlgn="b"/>
                      <a:r>
                        <a:rPr lang="en-US" sz="1400" b="0" i="0" u="none" strike="noStrike" dirty="0">
                          <a:solidFill>
                            <a:srgbClr val="000000"/>
                          </a:solidFill>
                          <a:effectLst/>
                          <a:latin typeface="Arial"/>
                        </a:rPr>
                        <a:t>Expenses</a:t>
                      </a:r>
                    </a:p>
                  </a:txBody>
                  <a:tcPr marL="15240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($1,688,374)</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($1,296,443)</a:t>
                      </a:r>
                    </a:p>
                  </a:txBody>
                  <a:tcPr marL="0" marR="0" marT="0" marB="0" anchor="b">
                    <a:lnL>
                      <a:noFill/>
                    </a:lnL>
                    <a:lnR>
                      <a:noFill/>
                    </a:lnR>
                    <a:lnT>
                      <a:noFill/>
                    </a:lnT>
                    <a:lnB>
                      <a:noFill/>
                    </a:lnB>
                  </a:tcPr>
                </a:tc>
                <a:tc>
                  <a:txBody>
                    <a:bodyPr/>
                    <a:lstStyle/>
                    <a:p>
                      <a:pPr algn="r" fontAlgn="b"/>
                      <a:r>
                        <a:rPr lang="en-US" sz="1400" b="0" i="0" u="none" strike="noStrike">
                          <a:effectLst/>
                          <a:latin typeface="Arial"/>
                        </a:rPr>
                        <a:t>($391,931)</a:t>
                      </a:r>
                    </a:p>
                  </a:txBody>
                  <a:tcPr marL="0" marR="0" marT="0" marB="0" anchor="b">
                    <a:lnL>
                      <a:noFill/>
                    </a:lnL>
                    <a:lnR>
                      <a:noFill/>
                    </a:lnR>
                    <a:lnT>
                      <a:noFill/>
                    </a:lnT>
                    <a:lnB>
                      <a:noFill/>
                    </a:lnB>
                  </a:tcPr>
                </a:tc>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r>
              <a:tr h="236634">
                <a:tc>
                  <a:txBody>
                    <a:bodyPr/>
                    <a:lstStyle/>
                    <a:p>
                      <a:pPr algn="l" fontAlgn="b"/>
                      <a:r>
                        <a:rPr lang="en-US" sz="1400" b="0" i="0" u="none" strike="noStrike" dirty="0" err="1">
                          <a:solidFill>
                            <a:srgbClr val="000000"/>
                          </a:solidFill>
                          <a:effectLst/>
                          <a:latin typeface="Arial"/>
                        </a:rPr>
                        <a:t>Carryforward</a:t>
                      </a:r>
                      <a:r>
                        <a:rPr lang="en-US" sz="1400" b="0" i="0" u="none" strike="noStrike" dirty="0">
                          <a:solidFill>
                            <a:srgbClr val="000000"/>
                          </a:solidFill>
                          <a:effectLst/>
                          <a:latin typeface="Arial"/>
                        </a:rPr>
                        <a:t> </a:t>
                      </a:r>
                      <a:r>
                        <a:rPr lang="en-US" sz="1400" b="0" i="0" u="none" strike="noStrike" dirty="0" smtClean="0">
                          <a:solidFill>
                            <a:srgbClr val="000000"/>
                          </a:solidFill>
                          <a:effectLst/>
                          <a:latin typeface="Arial"/>
                        </a:rPr>
                        <a:t>Dec 31</a:t>
                      </a:r>
                      <a:endParaRPr lang="en-US" sz="1400" b="0" i="0" u="none" strike="noStrike" dirty="0">
                        <a:solidFill>
                          <a:srgbClr val="000000"/>
                        </a:solidFill>
                        <a:effectLst/>
                        <a:latin typeface="Arial"/>
                      </a:endParaRPr>
                    </a:p>
                  </a:txBody>
                  <a:tcPr marL="15240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$2,144,578 </a:t>
                      </a:r>
                    </a:p>
                  </a:txBody>
                  <a:tcPr marL="0" marR="0" marT="0" marB="0" anchor="b">
                    <a:lnL>
                      <a:noFill/>
                    </a:lnL>
                    <a:lnR>
                      <a:noFill/>
                    </a:lnR>
                    <a:lnT>
                      <a:noFill/>
                    </a:lnT>
                    <a:lnB>
                      <a:noFill/>
                    </a:lnB>
                  </a:tcPr>
                </a:tc>
                <a:tc>
                  <a:txBody>
                    <a:bodyPr/>
                    <a:lstStyle/>
                    <a:p>
                      <a:pPr algn="r" fontAlgn="b"/>
                      <a:r>
                        <a:rPr lang="en-US" sz="1400" b="0" i="0" u="none" strike="noStrike">
                          <a:effectLst/>
                          <a:latin typeface="Arial"/>
                        </a:rPr>
                        <a:t>$2,482,463 </a:t>
                      </a:r>
                    </a:p>
                  </a:txBody>
                  <a:tcPr marL="0" marR="0" marT="0" marB="0" anchor="b">
                    <a:lnL>
                      <a:noFill/>
                    </a:lnL>
                    <a:lnR>
                      <a:noFill/>
                    </a:lnR>
                    <a:lnT>
                      <a:noFill/>
                    </a:lnT>
                    <a:lnB>
                      <a:noFill/>
                    </a:lnB>
                  </a:tcPr>
                </a:tc>
                <a:tc>
                  <a:txBody>
                    <a:bodyPr/>
                    <a:lstStyle/>
                    <a:p>
                      <a:pPr algn="r" fontAlgn="b"/>
                      <a:r>
                        <a:rPr lang="en-US" sz="1400" b="0" i="0" u="none" strike="noStrike">
                          <a:effectLst/>
                          <a:latin typeface="Arial"/>
                        </a:rPr>
                        <a:t>$337,885 </a:t>
                      </a:r>
                    </a:p>
                  </a:txBody>
                  <a:tcPr marL="0" marR="0" marT="0" marB="0" anchor="b">
                    <a:lnL>
                      <a:noFill/>
                    </a:lnL>
                    <a:lnR>
                      <a:noFill/>
                    </a:lnR>
                    <a:lnT>
                      <a:noFill/>
                    </a:lnT>
                    <a:lnB>
                      <a:noFill/>
                    </a:lnB>
                  </a:tcPr>
                </a:tc>
                <a:tc>
                  <a:txBody>
                    <a:bodyPr/>
                    <a:lstStyle/>
                    <a:p>
                      <a:pPr algn="r" fontAlgn="b"/>
                      <a:r>
                        <a:rPr lang="en-US" sz="1400" b="0" i="0" u="none" strike="noStrike">
                          <a:effectLst/>
                          <a:latin typeface="Arial"/>
                        </a:rPr>
                        <a:t>$2,159,958 </a:t>
                      </a:r>
                    </a:p>
                  </a:txBody>
                  <a:tcPr marL="0" marR="0" marT="0" marB="0" anchor="b">
                    <a:lnL>
                      <a:noFill/>
                    </a:lnL>
                    <a:lnR>
                      <a:noFill/>
                    </a:lnR>
                    <a:lnT>
                      <a:noFill/>
                    </a:lnT>
                    <a:lnB>
                      <a:noFill/>
                    </a:lnB>
                  </a:tcPr>
                </a:tc>
              </a:tr>
              <a:tr h="236634">
                <a:tc>
                  <a:txBody>
                    <a:bodyPr/>
                    <a:lstStyle/>
                    <a:p>
                      <a:pPr algn="l" fontAlgn="b"/>
                      <a:endParaRPr lang="en-US" sz="1400" b="0" i="0" u="none" strike="noStrike" dirty="0">
                        <a:solidFill>
                          <a:srgbClr val="000000"/>
                        </a:solidFill>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a:endParaRPr>
                    </a:p>
                  </a:txBody>
                  <a:tcPr marL="0" marR="0" marT="0" marB="0" anchor="b">
                    <a:lnL>
                      <a:noFill/>
                    </a:lnL>
                    <a:lnR>
                      <a:noFill/>
                    </a:lnR>
                    <a:lnT>
                      <a:noFill/>
                    </a:lnT>
                    <a:lnB>
                      <a:noFill/>
                    </a:lnB>
                  </a:tcPr>
                </a:tc>
                <a:tc>
                  <a:txBody>
                    <a:bodyPr/>
                    <a:lstStyle/>
                    <a:p>
                      <a:pPr algn="l" fontAlgn="b"/>
                      <a:r>
                        <a:rPr lang="en-US" sz="1400" b="0" i="0" u="none" strike="noStrike">
                          <a:effectLst/>
                          <a:latin typeface="Arial"/>
                        </a:rPr>
                        <a:t> </a:t>
                      </a:r>
                    </a:p>
                  </a:txBody>
                  <a:tcPr marL="0" marR="0" marT="0" marB="0" anchor="b">
                    <a:lnL>
                      <a:noFill/>
                    </a:lnL>
                    <a:lnR>
                      <a:noFill/>
                    </a:lnR>
                    <a:lnT>
                      <a:noFill/>
                    </a:lnT>
                    <a:lnB>
                      <a:noFill/>
                    </a:lnB>
                  </a:tcPr>
                </a:tc>
                <a:tc>
                  <a:txBody>
                    <a:bodyPr/>
                    <a:lstStyle/>
                    <a:p>
                      <a:pPr algn="l" fontAlgn="b"/>
                      <a:r>
                        <a:rPr lang="en-US" sz="1400" b="0" i="0" u="none" strike="noStrike">
                          <a:effectLst/>
                          <a:latin typeface="Arial"/>
                        </a:rPr>
                        <a:t> </a:t>
                      </a:r>
                    </a:p>
                  </a:txBody>
                  <a:tcPr marL="0" marR="0" marT="0" marB="0" anchor="b">
                    <a:lnL>
                      <a:noFill/>
                    </a:lnL>
                    <a:lnR>
                      <a:noFill/>
                    </a:lnR>
                    <a:lnT>
                      <a:noFill/>
                    </a:lnT>
                    <a:lnB>
                      <a:noFill/>
                    </a:lnB>
                  </a:tcPr>
                </a:tc>
                <a:tc>
                  <a:txBody>
                    <a:bodyPr/>
                    <a:lstStyle/>
                    <a:p>
                      <a:pPr algn="l" fontAlgn="b"/>
                      <a:r>
                        <a:rPr lang="en-US" sz="1400" b="0" i="0" u="none" strike="noStrike">
                          <a:effectLst/>
                          <a:latin typeface="Arial"/>
                        </a:rPr>
                        <a:t> </a:t>
                      </a:r>
                    </a:p>
                  </a:txBody>
                  <a:tcPr marL="0" marR="0" marT="0" marB="0" anchor="b">
                    <a:lnL>
                      <a:noFill/>
                    </a:lnL>
                    <a:lnR>
                      <a:noFill/>
                    </a:lnR>
                    <a:lnT>
                      <a:noFill/>
                    </a:lnT>
                    <a:lnB>
                      <a:noFill/>
                    </a:lnB>
                  </a:tcPr>
                </a:tc>
              </a:tr>
              <a:tr h="236634">
                <a:tc gridSpan="2">
                  <a:txBody>
                    <a:bodyPr/>
                    <a:lstStyle/>
                    <a:p>
                      <a:pPr algn="l" fontAlgn="b"/>
                      <a:r>
                        <a:rPr lang="en-US" sz="1400" b="1" i="0" u="none" strike="noStrike" dirty="0">
                          <a:solidFill>
                            <a:srgbClr val="000000"/>
                          </a:solidFill>
                          <a:effectLst/>
                          <a:latin typeface="Arial"/>
                        </a:rPr>
                        <a:t>Expenses (Programmatic Activities)</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r>
              <a:tr h="236634">
                <a:tc>
                  <a:txBody>
                    <a:bodyPr/>
                    <a:lstStyle/>
                    <a:p>
                      <a:pPr algn="l" fontAlgn="b"/>
                      <a:r>
                        <a:rPr lang="en-US" sz="1400" b="0" i="0" u="none" strike="noStrike">
                          <a:solidFill>
                            <a:srgbClr val="000000"/>
                          </a:solidFill>
                          <a:effectLst/>
                          <a:latin typeface="Arial"/>
                        </a:rPr>
                        <a:t>Carryforward at beginning of year</a:t>
                      </a:r>
                    </a:p>
                  </a:txBody>
                  <a:tcPr marL="15240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$1,794,735 </a:t>
                      </a:r>
                    </a:p>
                  </a:txBody>
                  <a:tcPr marL="0" marR="0" marT="0" marB="0" anchor="b">
                    <a:lnL>
                      <a:noFill/>
                    </a:lnL>
                    <a:lnR>
                      <a:noFill/>
                    </a:lnR>
                    <a:lnT>
                      <a:noFill/>
                    </a:lnT>
                    <a:lnB>
                      <a:noFill/>
                    </a:lnB>
                  </a:tcPr>
                </a:tc>
                <a:tc>
                  <a:txBody>
                    <a:bodyPr/>
                    <a:lstStyle/>
                    <a:p>
                      <a:pPr algn="r" fontAlgn="b"/>
                      <a:r>
                        <a:rPr lang="en-US" sz="1400" b="0" i="0" u="none" strike="noStrike">
                          <a:effectLst/>
                          <a:latin typeface="Arial"/>
                        </a:rPr>
                        <a:t>$1,817,362 </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$22,627 </a:t>
                      </a:r>
                    </a:p>
                  </a:txBody>
                  <a:tcPr marL="0" marR="0" marT="0" marB="0" anchor="b">
                    <a:lnL>
                      <a:noFill/>
                    </a:lnL>
                    <a:lnR>
                      <a:noFill/>
                    </a:lnR>
                    <a:lnT>
                      <a:noFill/>
                    </a:lnT>
                    <a:lnB>
                      <a:noFill/>
                    </a:lnB>
                  </a:tcPr>
                </a:tc>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r>
              <a:tr h="236634">
                <a:tc>
                  <a:txBody>
                    <a:bodyPr/>
                    <a:lstStyle/>
                    <a:p>
                      <a:pPr algn="l" fontAlgn="b"/>
                      <a:r>
                        <a:rPr lang="en-US" sz="1400" b="0" i="0" u="none" strike="noStrike">
                          <a:solidFill>
                            <a:srgbClr val="000000"/>
                          </a:solidFill>
                          <a:effectLst/>
                          <a:latin typeface="Arial"/>
                        </a:rPr>
                        <a:t>Revenue allocated to programs</a:t>
                      </a:r>
                    </a:p>
                  </a:txBody>
                  <a:tcPr marL="15240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$910,271 </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$920,190 </a:t>
                      </a:r>
                    </a:p>
                  </a:txBody>
                  <a:tcPr marL="0" marR="0" marT="0" marB="0" anchor="b">
                    <a:lnL>
                      <a:noFill/>
                    </a:lnL>
                    <a:lnR>
                      <a:noFill/>
                    </a:lnR>
                    <a:lnT>
                      <a:noFill/>
                    </a:lnT>
                    <a:lnB>
                      <a:noFill/>
                    </a:lnB>
                  </a:tcPr>
                </a:tc>
                <a:tc>
                  <a:txBody>
                    <a:bodyPr/>
                    <a:lstStyle/>
                    <a:p>
                      <a:pPr algn="r" fontAlgn="b"/>
                      <a:r>
                        <a:rPr lang="en-US" sz="1400" b="0" i="0" u="none" strike="noStrike">
                          <a:effectLst/>
                          <a:latin typeface="Arial"/>
                        </a:rPr>
                        <a:t>$9,919 </a:t>
                      </a:r>
                    </a:p>
                  </a:txBody>
                  <a:tcPr marL="0" marR="0" marT="0" marB="0" anchor="b">
                    <a:lnL>
                      <a:noFill/>
                    </a:lnL>
                    <a:lnR>
                      <a:noFill/>
                    </a:lnR>
                    <a:lnT>
                      <a:noFill/>
                    </a:lnT>
                    <a:lnB>
                      <a:noFill/>
                    </a:lnB>
                  </a:tcPr>
                </a:tc>
                <a:tc>
                  <a:txBody>
                    <a:bodyPr/>
                    <a:lstStyle/>
                    <a:p>
                      <a:pPr algn="l" fontAlgn="b"/>
                      <a:endParaRPr lang="en-US" sz="1400" b="0" i="0" u="none" strike="noStrike" dirty="0">
                        <a:effectLst/>
                        <a:latin typeface="Arial"/>
                      </a:endParaRPr>
                    </a:p>
                  </a:txBody>
                  <a:tcPr marL="0" marR="0" marT="0" marB="0" anchor="b">
                    <a:lnL>
                      <a:noFill/>
                    </a:lnL>
                    <a:lnR>
                      <a:noFill/>
                    </a:lnR>
                    <a:lnT>
                      <a:noFill/>
                    </a:lnT>
                    <a:lnB>
                      <a:noFill/>
                    </a:lnB>
                  </a:tcPr>
                </a:tc>
              </a:tr>
              <a:tr h="225758">
                <a:tc>
                  <a:txBody>
                    <a:bodyPr/>
                    <a:lstStyle/>
                    <a:p>
                      <a:pPr algn="l" fontAlgn="b"/>
                      <a:r>
                        <a:rPr lang="en-US" sz="1400" b="0" i="0" u="none" strike="noStrike">
                          <a:solidFill>
                            <a:srgbClr val="000000"/>
                          </a:solidFill>
                          <a:effectLst/>
                          <a:latin typeface="Arial"/>
                        </a:rPr>
                        <a:t>Expenses</a:t>
                      </a:r>
                    </a:p>
                  </a:txBody>
                  <a:tcPr marL="152400" marR="0" marT="0" marB="0" anchor="b">
                    <a:lnL>
                      <a:noFill/>
                    </a:lnL>
                    <a:lnR>
                      <a:noFill/>
                    </a:lnR>
                    <a:lnT>
                      <a:noFill/>
                    </a:lnT>
                    <a:lnB>
                      <a:noFill/>
                    </a:lnB>
                  </a:tcPr>
                </a:tc>
                <a:tc>
                  <a:txBody>
                    <a:bodyPr/>
                    <a:lstStyle/>
                    <a:p>
                      <a:pPr algn="r" fontAlgn="b"/>
                      <a:r>
                        <a:rPr lang="en-US" sz="1400" b="0" i="0" u="none" strike="noStrike" dirty="0">
                          <a:solidFill>
                            <a:srgbClr val="000000"/>
                          </a:solidFill>
                          <a:effectLst/>
                          <a:latin typeface="Arial"/>
                        </a:rPr>
                        <a:t>($137,635)</a:t>
                      </a:r>
                    </a:p>
                  </a:txBody>
                  <a:tcPr marL="0" marR="0" marT="0" marB="0" anchor="b">
                    <a:lnL>
                      <a:noFill/>
                    </a:lnL>
                    <a:lnR>
                      <a:noFill/>
                    </a:lnR>
                    <a:lnT>
                      <a:noFill/>
                    </a:lnT>
                    <a:lnB>
                      <a:noFill/>
                    </a:lnB>
                  </a:tcPr>
                </a:tc>
                <a:tc>
                  <a:txBody>
                    <a:bodyPr/>
                    <a:lstStyle/>
                    <a:p>
                      <a:pPr algn="r" fontAlgn="b"/>
                      <a:r>
                        <a:rPr lang="en-US" sz="1400" b="0" i="0" u="none" strike="noStrike" dirty="0">
                          <a:solidFill>
                            <a:schemeClr val="tx1"/>
                          </a:solidFill>
                          <a:effectLst/>
                          <a:latin typeface="Arial"/>
                        </a:rPr>
                        <a:t>($53,130)</a:t>
                      </a:r>
                    </a:p>
                  </a:txBody>
                  <a:tcPr marL="0" marR="0" marT="0" marB="0" anchor="b">
                    <a:lnL>
                      <a:noFill/>
                    </a:lnL>
                    <a:lnR>
                      <a:noFill/>
                    </a:lnR>
                    <a:lnT>
                      <a:noFill/>
                    </a:lnT>
                    <a:lnB>
                      <a:noFill/>
                    </a:lnB>
                  </a:tcPr>
                </a:tc>
                <a:tc>
                  <a:txBody>
                    <a:bodyPr/>
                    <a:lstStyle/>
                    <a:p>
                      <a:pPr algn="r" fontAlgn="b"/>
                      <a:r>
                        <a:rPr lang="en-US" sz="1400" b="0" i="0" u="none" strike="noStrike">
                          <a:effectLst/>
                          <a:latin typeface="Arial"/>
                        </a:rPr>
                        <a:t>($84,505)</a:t>
                      </a:r>
                    </a:p>
                  </a:txBody>
                  <a:tcPr marL="0" marR="0" marT="0" marB="0" anchor="b">
                    <a:lnL>
                      <a:noFill/>
                    </a:lnL>
                    <a:lnR>
                      <a:noFill/>
                    </a:lnR>
                    <a:lnT>
                      <a:noFill/>
                    </a:lnT>
                    <a:lnB>
                      <a:noFill/>
                    </a:lnB>
                  </a:tcPr>
                </a:tc>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r>
              <a:tr h="236634">
                <a:tc>
                  <a:txBody>
                    <a:bodyPr/>
                    <a:lstStyle/>
                    <a:p>
                      <a:pPr algn="l" fontAlgn="b"/>
                      <a:r>
                        <a:rPr lang="en-US" sz="1400" b="0" i="0" u="none" strike="noStrike">
                          <a:solidFill>
                            <a:srgbClr val="000000"/>
                          </a:solidFill>
                          <a:effectLst/>
                          <a:latin typeface="Arial"/>
                        </a:rPr>
                        <a:t>Carryforward at end of year</a:t>
                      </a:r>
                    </a:p>
                  </a:txBody>
                  <a:tcPr marL="15240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$2,567,371 </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$2,684,422 </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$117,051 </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$2,403,246 </a:t>
                      </a:r>
                    </a:p>
                  </a:txBody>
                  <a:tcPr marL="0" marR="0" marT="0" marB="0" anchor="b">
                    <a:lnL>
                      <a:noFill/>
                    </a:lnL>
                    <a:lnR>
                      <a:noFill/>
                    </a:lnR>
                    <a:lnT>
                      <a:noFill/>
                    </a:lnT>
                    <a:lnB>
                      <a:noFill/>
                    </a:lnB>
                  </a:tcPr>
                </a:tc>
              </a:tr>
              <a:tr h="236634">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r>
              <a:tr h="236634">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r>
              <a:tr h="236634">
                <a:tc>
                  <a:txBody>
                    <a:bodyPr/>
                    <a:lstStyle/>
                    <a:p>
                      <a:pPr algn="l" fontAlgn="b"/>
                      <a:r>
                        <a:rPr lang="en-US" sz="1400" b="1" i="0" u="none" strike="noStrike">
                          <a:solidFill>
                            <a:srgbClr val="000000"/>
                          </a:solidFill>
                          <a:effectLst/>
                          <a:latin typeface="Arial"/>
                        </a:rPr>
                        <a:t>Reserve</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$1,129,384 </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$1,129,384 </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$1,129,384 </a:t>
                      </a: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$1,129,384 </a:t>
                      </a:r>
                    </a:p>
                  </a:txBody>
                  <a:tcPr marL="0" marR="0" marT="0" marB="0" anchor="b">
                    <a:lnL>
                      <a:noFill/>
                    </a:lnL>
                    <a:lnR>
                      <a:noFill/>
                    </a:lnR>
                    <a:lnT>
                      <a:noFill/>
                    </a:lnT>
                    <a:lnB>
                      <a:noFill/>
                    </a:lnB>
                  </a:tcPr>
                </a:tc>
              </a:tr>
              <a:tr h="236634">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400" b="0" i="0" u="none" strike="noStrike">
                        <a:effectLst/>
                        <a:latin typeface="Arial"/>
                      </a:endParaRPr>
                    </a:p>
                  </a:txBody>
                  <a:tcPr marL="0" marR="0" marT="0" marB="0" anchor="b">
                    <a:lnL>
                      <a:noFill/>
                    </a:lnL>
                    <a:lnR>
                      <a:noFill/>
                    </a:lnR>
                    <a:lnT>
                      <a:noFill/>
                    </a:lnT>
                    <a:lnB>
                      <a:noFill/>
                    </a:lnB>
                  </a:tcPr>
                </a:tc>
              </a:tr>
              <a:tr h="236634">
                <a:tc>
                  <a:txBody>
                    <a:bodyPr/>
                    <a:lstStyle/>
                    <a:p>
                      <a:pPr algn="l" fontAlgn="b"/>
                      <a:r>
                        <a:rPr lang="en-US" sz="1400" b="0" i="0" u="none" strike="noStrike">
                          <a:effectLst/>
                          <a:latin typeface="Arial"/>
                        </a:rPr>
                        <a:t>Balance</a:t>
                      </a:r>
                    </a:p>
                  </a:txBody>
                  <a:tcPr marL="0" marR="0" marT="0" marB="0" anchor="b">
                    <a:lnL>
                      <a:noFill/>
                    </a:lnL>
                    <a:lnR>
                      <a:noFill/>
                    </a:lnR>
                    <a:lnT>
                      <a:noFill/>
                    </a:lnT>
                    <a:lnB>
                      <a:noFill/>
                    </a:lnB>
                  </a:tcPr>
                </a:tc>
                <a:tc>
                  <a:txBody>
                    <a:bodyPr/>
                    <a:lstStyle/>
                    <a:p>
                      <a:pPr algn="r" fontAlgn="b"/>
                      <a:r>
                        <a:rPr lang="en-US" sz="1400" b="0" i="0" u="none" strike="noStrike">
                          <a:effectLst/>
                          <a:latin typeface="Arial"/>
                        </a:rPr>
                        <a:t>$5,841,333 </a:t>
                      </a:r>
                    </a:p>
                  </a:txBody>
                  <a:tcPr marL="0" marR="0" marT="0" marB="0" anchor="b">
                    <a:lnL>
                      <a:noFill/>
                    </a:lnL>
                    <a:lnR>
                      <a:noFill/>
                    </a:lnR>
                    <a:lnT>
                      <a:noFill/>
                    </a:lnT>
                    <a:lnB>
                      <a:noFill/>
                    </a:lnB>
                  </a:tcPr>
                </a:tc>
                <a:tc>
                  <a:txBody>
                    <a:bodyPr/>
                    <a:lstStyle/>
                    <a:p>
                      <a:pPr algn="r" fontAlgn="b"/>
                      <a:r>
                        <a:rPr lang="en-US" sz="1400" b="0" i="0" u="none" strike="noStrike">
                          <a:effectLst/>
                          <a:latin typeface="Arial"/>
                        </a:rPr>
                        <a:t>$6,296,269 </a:t>
                      </a:r>
                    </a:p>
                  </a:txBody>
                  <a:tcPr marL="0" marR="0" marT="0" marB="0" anchor="b">
                    <a:lnL>
                      <a:noFill/>
                    </a:lnL>
                    <a:lnR>
                      <a:noFill/>
                    </a:lnR>
                    <a:lnT>
                      <a:noFill/>
                    </a:lnT>
                    <a:lnB>
                      <a:noFill/>
                    </a:lnB>
                  </a:tcPr>
                </a:tc>
                <a:tc>
                  <a:txBody>
                    <a:bodyPr/>
                    <a:lstStyle/>
                    <a:p>
                      <a:pPr algn="r" fontAlgn="b"/>
                      <a:r>
                        <a:rPr lang="en-US" sz="1400" b="0" i="0" u="none" strike="noStrike">
                          <a:effectLst/>
                          <a:latin typeface="Arial"/>
                        </a:rPr>
                        <a:t>$1,584,320 </a:t>
                      </a:r>
                    </a:p>
                  </a:txBody>
                  <a:tcPr marL="0" marR="0" marT="0" marB="0" anchor="b">
                    <a:lnL>
                      <a:noFill/>
                    </a:lnL>
                    <a:lnR>
                      <a:noFill/>
                    </a:lnR>
                    <a:lnT>
                      <a:noFill/>
                    </a:lnT>
                    <a:lnB>
                      <a:noFill/>
                    </a:lnB>
                  </a:tcPr>
                </a:tc>
                <a:tc>
                  <a:txBody>
                    <a:bodyPr/>
                    <a:lstStyle/>
                    <a:p>
                      <a:pPr algn="r" fontAlgn="b"/>
                      <a:r>
                        <a:rPr lang="en-US" sz="1400" b="0" i="0" u="none" strike="noStrike" dirty="0">
                          <a:effectLst/>
                          <a:latin typeface="Arial"/>
                        </a:rPr>
                        <a:t>$5,692,588 </a:t>
                      </a:r>
                    </a:p>
                  </a:txBody>
                  <a:tcPr marL="0" marR="0" marT="0" marB="0" anchor="b">
                    <a:lnL>
                      <a:noFill/>
                    </a:lnL>
                    <a:lnR>
                      <a:noFill/>
                    </a:lnR>
                    <a:lnT>
                      <a:noFill/>
                    </a:lnT>
                    <a:lnB>
                      <a:noFill/>
                    </a:lnB>
                  </a:tcPr>
                </a:tc>
              </a:tr>
            </a:tbl>
          </a:graphicData>
        </a:graphic>
      </p:graphicFrame>
    </p:spTree>
    <p:extLst>
      <p:ext uri="{BB962C8B-B14F-4D97-AF65-F5344CB8AC3E}">
        <p14:creationId xmlns:p14="http://schemas.microsoft.com/office/powerpoint/2010/main" val="30285356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Anticipated </a:t>
            </a:r>
            <a:r>
              <a:rPr lang="en-US" dirty="0" smtClean="0"/>
              <a:t>Spending Remainder </a:t>
            </a:r>
            <a:r>
              <a:rPr lang="en-US" dirty="0" smtClean="0"/>
              <a:t>2014</a:t>
            </a:r>
            <a:endParaRPr lang="en-US" dirty="0"/>
          </a:p>
        </p:txBody>
      </p:sp>
      <p:sp>
        <p:nvSpPr>
          <p:cNvPr id="3" name="Content Placeholder 2"/>
          <p:cNvSpPr>
            <a:spLocks noGrp="1"/>
          </p:cNvSpPr>
          <p:nvPr>
            <p:ph idx="1"/>
          </p:nvPr>
        </p:nvSpPr>
        <p:spPr/>
        <p:txBody>
          <a:bodyPr>
            <a:normAutofit/>
          </a:bodyPr>
          <a:lstStyle/>
          <a:p>
            <a:r>
              <a:rPr lang="en-US" dirty="0" smtClean="0"/>
              <a:t>Anticipate spending approximately $400,000 before end of year</a:t>
            </a:r>
          </a:p>
          <a:p>
            <a:pPr lvl="1"/>
            <a:r>
              <a:rPr lang="en-US" dirty="0" smtClean="0"/>
              <a:t>Ongoing salaries</a:t>
            </a:r>
          </a:p>
          <a:p>
            <a:pPr lvl="1"/>
            <a:r>
              <a:rPr lang="en-US" dirty="0" smtClean="0"/>
              <a:t>Travel/hosting/meetings</a:t>
            </a:r>
          </a:p>
          <a:p>
            <a:pPr lvl="1"/>
            <a:r>
              <a:rPr lang="en-US" dirty="0" smtClean="0"/>
              <a:t>Addition storage purchase (CIC escrow growth)</a:t>
            </a:r>
          </a:p>
          <a:p>
            <a:pPr lvl="1"/>
            <a:r>
              <a:rPr lang="en-US" dirty="0" smtClean="0"/>
              <a:t>HathiTrust Research Center</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27529761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a:t>
            </a:r>
            <a:r>
              <a:rPr lang="en-US" dirty="0" smtClean="0"/>
              <a:t>Factors:  2015</a:t>
            </a:r>
            <a:endParaRPr lang="en-US" dirty="0"/>
          </a:p>
        </p:txBody>
      </p:sp>
      <p:sp>
        <p:nvSpPr>
          <p:cNvPr id="3" name="Content Placeholder 2"/>
          <p:cNvSpPr>
            <a:spLocks noGrp="1"/>
          </p:cNvSpPr>
          <p:nvPr>
            <p:ph idx="1"/>
          </p:nvPr>
        </p:nvSpPr>
        <p:spPr/>
        <p:txBody>
          <a:bodyPr/>
          <a:lstStyle/>
          <a:p>
            <a:r>
              <a:rPr lang="en-US" dirty="0" smtClean="0"/>
              <a:t>Need for additional staff to support </a:t>
            </a:r>
            <a:r>
              <a:rPr lang="en-US" dirty="0" smtClean="0"/>
              <a:t>outreach and programs</a:t>
            </a:r>
            <a:endParaRPr lang="en-US" dirty="0" smtClean="0"/>
          </a:p>
          <a:p>
            <a:r>
              <a:rPr lang="en-US" dirty="0" smtClean="0"/>
              <a:t>Initial stages of Government </a:t>
            </a:r>
            <a:r>
              <a:rPr lang="en-US" dirty="0" smtClean="0"/>
              <a:t>Documents, Shared Print Monographs </a:t>
            </a:r>
            <a:r>
              <a:rPr lang="en-US" dirty="0" smtClean="0"/>
              <a:t>Archive programs</a:t>
            </a:r>
            <a:endParaRPr lang="en-US" dirty="0" smtClean="0"/>
          </a:p>
          <a:p>
            <a:r>
              <a:rPr lang="en-US" dirty="0" smtClean="0"/>
              <a:t>Initiating new projects/programs </a:t>
            </a:r>
            <a:r>
              <a:rPr lang="en-US" dirty="0" smtClean="0"/>
              <a:t>TBD</a:t>
            </a:r>
          </a:p>
          <a:p>
            <a:endParaRPr lang="en-US" dirty="0" smtClean="0"/>
          </a:p>
        </p:txBody>
      </p:sp>
    </p:spTree>
    <p:extLst>
      <p:ext uri="{BB962C8B-B14F-4D97-AF65-F5344CB8AC3E}">
        <p14:creationId xmlns:p14="http://schemas.microsoft.com/office/powerpoint/2010/main" val="414340717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a:t>
            </a:r>
            <a:r>
              <a:rPr lang="en-US" dirty="0" smtClean="0"/>
              <a:t>planning: 2016 and beyond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Board has asked the Executiv</a:t>
            </a:r>
            <a:r>
              <a:rPr lang="en-US" dirty="0" smtClean="0"/>
              <a:t>e Director to begin developing multi-year projections. Factors would include:</a:t>
            </a:r>
            <a:endParaRPr lang="en-US" dirty="0" smtClean="0"/>
          </a:p>
          <a:p>
            <a:pPr lvl="1"/>
            <a:r>
              <a:rPr lang="en-US" dirty="0" smtClean="0"/>
              <a:t>Implementation </a:t>
            </a:r>
            <a:r>
              <a:rPr lang="en-US" dirty="0" smtClean="0"/>
              <a:t>of </a:t>
            </a:r>
            <a:r>
              <a:rPr lang="en-US" dirty="0" err="1" smtClean="0"/>
              <a:t>GovDocs</a:t>
            </a:r>
            <a:r>
              <a:rPr lang="en-US" dirty="0" smtClean="0"/>
              <a:t> and Print Monographs </a:t>
            </a:r>
            <a:r>
              <a:rPr lang="en-US" dirty="0" smtClean="0"/>
              <a:t>programs</a:t>
            </a:r>
          </a:p>
          <a:p>
            <a:pPr lvl="1"/>
            <a:r>
              <a:rPr lang="en-US" dirty="0" smtClean="0"/>
              <a:t>DPN implementation</a:t>
            </a:r>
            <a:endParaRPr lang="en-US" dirty="0" smtClean="0"/>
          </a:p>
          <a:p>
            <a:pPr lvl="1"/>
            <a:r>
              <a:rPr lang="en-US" dirty="0" smtClean="0"/>
              <a:t>Copyright </a:t>
            </a:r>
            <a:r>
              <a:rPr lang="en-US" dirty="0" smtClean="0"/>
              <a:t>and sustainability of CRMS work</a:t>
            </a:r>
          </a:p>
          <a:p>
            <a:pPr lvl="1"/>
            <a:r>
              <a:rPr lang="en-US" dirty="0" smtClean="0"/>
              <a:t>New collection areas</a:t>
            </a:r>
          </a:p>
          <a:p>
            <a:pPr lvl="1"/>
            <a:r>
              <a:rPr lang="en-US" dirty="0" smtClean="0"/>
              <a:t>Growth in membership </a:t>
            </a:r>
          </a:p>
          <a:p>
            <a:pPr lvl="1"/>
            <a:r>
              <a:rPr lang="en-US" dirty="0" smtClean="0"/>
              <a:t>Nature of collection</a:t>
            </a:r>
          </a:p>
          <a:p>
            <a:pPr lvl="1"/>
            <a:r>
              <a:rPr lang="en-US" dirty="0" smtClean="0"/>
              <a:t>Analysis of the financial model</a:t>
            </a:r>
            <a:endParaRPr lang="en-US" dirty="0" smtClean="0"/>
          </a:p>
          <a:p>
            <a:pPr lvl="1"/>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10553029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25124</TotalTime>
  <Words>1548</Words>
  <Application>Microsoft Macintosh PowerPoint</Application>
  <PresentationFormat>On-screen Show (4:3)</PresentationFormat>
  <Paragraphs>261</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HathiTrust Budget</vt:lpstr>
      <vt:lpstr>Outline</vt:lpstr>
      <vt:lpstr>Budget Process: Timeline</vt:lpstr>
      <vt:lpstr>Financial Model</vt:lpstr>
      <vt:lpstr>Budget Categories</vt:lpstr>
      <vt:lpstr>PowerPoint Presentation</vt:lpstr>
      <vt:lpstr>Anticipated Spending Remainder 2014</vt:lpstr>
      <vt:lpstr>Budget Factors:  2015</vt:lpstr>
      <vt:lpstr>Budget planning: 2016 and beyond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jjyork</dc:creator>
  <cp:lastModifiedBy>Mike Furlough</cp:lastModifiedBy>
  <cp:revision>259</cp:revision>
  <cp:lastPrinted>2014-09-18T14:08:26Z</cp:lastPrinted>
  <dcterms:created xsi:type="dcterms:W3CDTF">2011-09-22T19:54:42Z</dcterms:created>
  <dcterms:modified xsi:type="dcterms:W3CDTF">2014-10-10T02:26:15Z</dcterms:modified>
</cp:coreProperties>
</file>