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785" r:id="rId2"/>
    <p:sldId id="809" r:id="rId3"/>
    <p:sldId id="692" r:id="rId4"/>
    <p:sldId id="649" r:id="rId5"/>
    <p:sldId id="787" r:id="rId6"/>
    <p:sldId id="788" r:id="rId7"/>
    <p:sldId id="584" r:id="rId8"/>
    <p:sldId id="790" r:id="rId9"/>
    <p:sldId id="810" r:id="rId10"/>
    <p:sldId id="811" r:id="rId11"/>
    <p:sldId id="812" r:id="rId12"/>
    <p:sldId id="803" r:id="rId13"/>
    <p:sldId id="813" r:id="rId14"/>
    <p:sldId id="808" r:id="rId15"/>
    <p:sldId id="807" r:id="rId16"/>
    <p:sldId id="5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urlough's Slides" id="{B66A2160-9DB8-8D46-87B1-1342A58D2620}">
          <p14:sldIdLst>
            <p14:sldId id="785"/>
            <p14:sldId id="809"/>
          </p14:sldIdLst>
        </p14:section>
        <p14:section name="Partnership" id="{11926381-46FE-6644-B0CC-BA17B478EEC1}">
          <p14:sldIdLst>
            <p14:sldId id="692"/>
            <p14:sldId id="649"/>
            <p14:sldId id="787"/>
            <p14:sldId id="788"/>
            <p14:sldId id="584"/>
            <p14:sldId id="790"/>
            <p14:sldId id="810"/>
            <p14:sldId id="811"/>
            <p14:sldId id="812"/>
          </p14:sldIdLst>
        </p14:section>
        <p14:section name="Current Affairs" id="{DC55B0B2-19EE-0A43-B89E-7F1B3D1A982C}">
          <p14:sldIdLst>
            <p14:sldId id="803"/>
            <p14:sldId id="813"/>
            <p14:sldId id="808"/>
            <p14:sldId id="807"/>
            <p14:sldId id="5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60" autoAdjust="0"/>
  </p:normalViewPr>
  <p:slideViewPr>
    <p:cSldViewPr snapToGrid="0" snapToObjects="1">
      <p:cViewPr>
        <p:scale>
          <a:sx n="100" d="100"/>
          <a:sy n="100" d="100"/>
        </p:scale>
        <p:origin x="-368" y="416"/>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2816"/>
    </p:cViewPr>
  </p:sorterViewPr>
  <p:notesViewPr>
    <p:cSldViewPr snapToGrid="0" snapToObjects="1">
      <p:cViewPr>
        <p:scale>
          <a:sx n="125" d="100"/>
          <a:sy n="125" d="100"/>
        </p:scale>
        <p:origin x="-2064" y="36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Chart%202%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view3D>
      <c:rotX val="10"/>
      <c:rotY val="20"/>
      <c:depthPercent val="100"/>
      <c:rAngAx val="1"/>
    </c:view3D>
    <c:floor>
      <c:thickness val="0"/>
    </c:floor>
    <c:sideWall>
      <c:thickness val="0"/>
    </c:sideWall>
    <c:backWall>
      <c:thickness val="0"/>
    </c:backWall>
    <c:plotArea>
      <c:layout>
        <c:manualLayout>
          <c:layoutTarget val="inner"/>
          <c:xMode val="edge"/>
          <c:yMode val="edge"/>
          <c:x val="0.0396432171757077"/>
          <c:y val="0.0611144215402221"/>
          <c:w val="0.87876658583767"/>
          <c:h val="0.843732991172643"/>
        </c:manualLayout>
      </c:layout>
      <c:bar3DChart>
        <c:barDir val="col"/>
        <c:grouping val="clustered"/>
        <c:varyColors val="0"/>
        <c:ser>
          <c:idx val="0"/>
          <c:order val="0"/>
          <c:tx>
            <c:strRef>
              <c:f>Sheet1!$B$1</c:f>
              <c:strCache>
                <c:ptCount val="1"/>
                <c:pt idx="0">
                  <c:v>New Members</c:v>
                </c:pt>
              </c:strCache>
            </c:strRef>
          </c:tx>
          <c:invertIfNegative val="0"/>
          <c:dLbls>
            <c:showLegendKey val="0"/>
            <c:showVal val="1"/>
            <c:showCatName val="0"/>
            <c:showSerName val="0"/>
            <c:showPercent val="0"/>
            <c:showBubbleSize val="0"/>
            <c:showLeaderLines val="0"/>
          </c:dLbls>
          <c:cat>
            <c:numRef>
              <c:f>Sheet1!$A$2:$A$8</c:f>
              <c:numCache>
                <c:formatCode>General</c:formatCode>
                <c:ptCount val="7"/>
                <c:pt idx="0">
                  <c:v>2008.0</c:v>
                </c:pt>
                <c:pt idx="1">
                  <c:v>2009.0</c:v>
                </c:pt>
                <c:pt idx="2">
                  <c:v>2010.0</c:v>
                </c:pt>
                <c:pt idx="3">
                  <c:v>2011.0</c:v>
                </c:pt>
                <c:pt idx="4">
                  <c:v>2012.0</c:v>
                </c:pt>
                <c:pt idx="5">
                  <c:v>2013.0</c:v>
                </c:pt>
                <c:pt idx="6">
                  <c:v>2014.0</c:v>
                </c:pt>
              </c:numCache>
            </c:numRef>
          </c:cat>
          <c:val>
            <c:numRef>
              <c:f>Sheet1!$B$2:$B$8</c:f>
              <c:numCache>
                <c:formatCode>General</c:formatCode>
                <c:ptCount val="7"/>
                <c:pt idx="0">
                  <c:v>13.0</c:v>
                </c:pt>
                <c:pt idx="1">
                  <c:v>25.0</c:v>
                </c:pt>
                <c:pt idx="2">
                  <c:v>49.0</c:v>
                </c:pt>
                <c:pt idx="3">
                  <c:v>64.0</c:v>
                </c:pt>
                <c:pt idx="4">
                  <c:v>77.0</c:v>
                </c:pt>
                <c:pt idx="5">
                  <c:v>91.0</c:v>
                </c:pt>
                <c:pt idx="6">
                  <c:v>101.0</c:v>
                </c:pt>
              </c:numCache>
            </c:numRef>
          </c:val>
        </c:ser>
        <c:dLbls>
          <c:showLegendKey val="0"/>
          <c:showVal val="0"/>
          <c:showCatName val="0"/>
          <c:showSerName val="0"/>
          <c:showPercent val="0"/>
          <c:showBubbleSize val="0"/>
        </c:dLbls>
        <c:gapWidth val="150"/>
        <c:shape val="box"/>
        <c:axId val="-2093558280"/>
        <c:axId val="-2093357112"/>
        <c:axId val="0"/>
      </c:bar3DChart>
      <c:catAx>
        <c:axId val="-2093558280"/>
        <c:scaling>
          <c:orientation val="minMax"/>
        </c:scaling>
        <c:delete val="0"/>
        <c:axPos val="b"/>
        <c:numFmt formatCode="General" sourceLinked="1"/>
        <c:majorTickMark val="out"/>
        <c:minorTickMark val="none"/>
        <c:tickLblPos val="nextTo"/>
        <c:crossAx val="-2093357112"/>
        <c:crosses val="autoZero"/>
        <c:auto val="1"/>
        <c:lblAlgn val="ctr"/>
        <c:lblOffset val="100"/>
        <c:noMultiLvlLbl val="0"/>
      </c:catAx>
      <c:valAx>
        <c:axId val="-2093357112"/>
        <c:scaling>
          <c:orientation val="minMax"/>
        </c:scaling>
        <c:delete val="1"/>
        <c:axPos val="l"/>
        <c:numFmt formatCode="General" sourceLinked="1"/>
        <c:majorTickMark val="out"/>
        <c:minorTickMark val="none"/>
        <c:tickLblPos val="nextTo"/>
        <c:crossAx val="-2093558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view3D>
      <c:rotX val="10"/>
      <c:rotY val="20"/>
      <c:depthPercent val="100"/>
      <c:rAngAx val="1"/>
    </c:view3D>
    <c:floor>
      <c:thickness val="0"/>
    </c:floor>
    <c:sideWall>
      <c:thickness val="0"/>
    </c:sideWall>
    <c:backWall>
      <c:thickness val="0"/>
    </c:backWall>
    <c:plotArea>
      <c:layout>
        <c:manualLayout>
          <c:layoutTarget val="inner"/>
          <c:xMode val="edge"/>
          <c:yMode val="edge"/>
          <c:x val="0.0863559711286089"/>
          <c:y val="0.160476624015748"/>
          <c:w val="0.776690452755906"/>
          <c:h val="0.714830708661417"/>
        </c:manualLayout>
      </c:layout>
      <c:bar3DChart>
        <c:barDir val="col"/>
        <c:grouping val="clustered"/>
        <c:varyColors val="0"/>
        <c:ser>
          <c:idx val="0"/>
          <c:order val="0"/>
          <c:tx>
            <c:strRef>
              <c:f>Sheet1!$B$1</c:f>
              <c:strCache>
                <c:ptCount val="1"/>
                <c:pt idx="0">
                  <c:v>New Content</c:v>
                </c:pt>
              </c:strCache>
            </c:strRef>
          </c:tx>
          <c:invertIfNegative val="0"/>
          <c:dLbls>
            <c:dLbl>
              <c:idx val="3"/>
              <c:layout>
                <c:manualLayout>
                  <c:x val="-0.037216670357891"/>
                  <c:y val="0.0"/>
                </c:manualLayout>
              </c:layout>
              <c:showLegendKey val="0"/>
              <c:showVal val="1"/>
              <c:showCatName val="0"/>
              <c:showSerName val="0"/>
              <c:showPercent val="0"/>
              <c:showBubbleSize val="0"/>
            </c:dLbl>
            <c:dLbl>
              <c:idx val="4"/>
              <c:layout>
                <c:manualLayout>
                  <c:x val="-0.0229024970146168"/>
                  <c:y val="0.0"/>
                </c:manualLayout>
              </c:layout>
              <c:showLegendKey val="0"/>
              <c:showVal val="1"/>
              <c:showCatName val="0"/>
              <c:showSerName val="0"/>
              <c:showPercent val="0"/>
              <c:showBubbleSize val="0"/>
            </c:dLbl>
            <c:dLbl>
              <c:idx val="6"/>
              <c:layout>
                <c:manualLayout>
                  <c:x val="0.0429421819024062"/>
                  <c:y val="-0.014792032180629"/>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Sheet1!$A$2:$A$8</c:f>
              <c:numCache>
                <c:formatCode>General</c:formatCode>
                <c:ptCount val="7"/>
                <c:pt idx="0">
                  <c:v>2008.0</c:v>
                </c:pt>
                <c:pt idx="1">
                  <c:v>2009.0</c:v>
                </c:pt>
                <c:pt idx="2">
                  <c:v>2010.0</c:v>
                </c:pt>
                <c:pt idx="3">
                  <c:v>2011.0</c:v>
                </c:pt>
                <c:pt idx="4">
                  <c:v>2012.0</c:v>
                </c:pt>
                <c:pt idx="5">
                  <c:v>2013.0</c:v>
                </c:pt>
                <c:pt idx="6">
                  <c:v>2014.0</c:v>
                </c:pt>
              </c:numCache>
            </c:numRef>
          </c:cat>
          <c:val>
            <c:numRef>
              <c:f>Sheet1!$B$2:$B$8</c:f>
              <c:numCache>
                <c:formatCode>#,##0</c:formatCode>
                <c:ptCount val="7"/>
                <c:pt idx="0">
                  <c:v>2.477871E6</c:v>
                </c:pt>
                <c:pt idx="1">
                  <c:v>5.221092E6</c:v>
                </c:pt>
                <c:pt idx="2">
                  <c:v>7.836698E6</c:v>
                </c:pt>
                <c:pt idx="3">
                  <c:v>9.966572E6</c:v>
                </c:pt>
                <c:pt idx="4">
                  <c:v>1.0599355E7</c:v>
                </c:pt>
                <c:pt idx="5">
                  <c:v>1.0878121E7</c:v>
                </c:pt>
                <c:pt idx="6">
                  <c:v>1.2104793E7</c:v>
                </c:pt>
              </c:numCache>
            </c:numRef>
          </c:val>
        </c:ser>
        <c:dLbls>
          <c:showLegendKey val="0"/>
          <c:showVal val="1"/>
          <c:showCatName val="0"/>
          <c:showSerName val="0"/>
          <c:showPercent val="0"/>
          <c:showBubbleSize val="0"/>
        </c:dLbls>
        <c:gapWidth val="150"/>
        <c:shape val="box"/>
        <c:axId val="-2096881432"/>
        <c:axId val="-2096436440"/>
        <c:axId val="0"/>
      </c:bar3DChart>
      <c:catAx>
        <c:axId val="-2096881432"/>
        <c:scaling>
          <c:orientation val="minMax"/>
        </c:scaling>
        <c:delete val="0"/>
        <c:axPos val="b"/>
        <c:numFmt formatCode="General" sourceLinked="1"/>
        <c:majorTickMark val="out"/>
        <c:minorTickMark val="none"/>
        <c:tickLblPos val="nextTo"/>
        <c:crossAx val="-2096436440"/>
        <c:crosses val="autoZero"/>
        <c:auto val="1"/>
        <c:lblAlgn val="ctr"/>
        <c:lblOffset val="100"/>
        <c:noMultiLvlLbl val="0"/>
      </c:catAx>
      <c:valAx>
        <c:axId val="-2096436440"/>
        <c:scaling>
          <c:orientation val="minMax"/>
        </c:scaling>
        <c:delete val="0"/>
        <c:axPos val="l"/>
        <c:numFmt formatCode="#,##0" sourceLinked="1"/>
        <c:majorTickMark val="out"/>
        <c:minorTickMark val="none"/>
        <c:tickLblPos val="nextTo"/>
        <c:crossAx val="-2096881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18522743388478"/>
          <c:y val="0.0967427255244026"/>
          <c:w val="0.829144690247052"/>
          <c:h val="0.71965811965812"/>
        </c:manualLayout>
      </c:layout>
      <c:ofPieChart>
        <c:ofPieType val="pie"/>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Lbls>
            <c:dLbl>
              <c:idx val="1"/>
              <c:layout>
                <c:manualLayout>
                  <c:x val="0.00529100529100529"/>
                  <c:y val="-0.0911680911680912"/>
                </c:manualLayout>
              </c:layout>
              <c:tx>
                <c:rich>
                  <a:bodyPr/>
                  <a:lstStyle/>
                  <a:p>
                    <a:r>
                      <a:rPr lang="en-US" sz="1400" dirty="0"/>
                      <a:t>Public Domain </a:t>
                    </a:r>
                    <a:r>
                      <a:rPr lang="en-US" sz="1400" dirty="0" smtClean="0"/>
                      <a:t/>
                    </a:r>
                    <a:br>
                      <a:rPr lang="en-US" sz="1400" dirty="0" smtClean="0"/>
                    </a:br>
                    <a:r>
                      <a:rPr lang="en-US" sz="1400" dirty="0" smtClean="0"/>
                      <a:t>World </a:t>
                    </a:r>
                    <a:r>
                      <a:rPr lang="en-US" sz="1400" baseline="0" dirty="0" smtClean="0"/>
                      <a:t> </a:t>
                    </a:r>
                    <a:r>
                      <a:rPr lang="en-US" sz="1400" dirty="0"/>
                      <a:t>18%</a:t>
                    </a:r>
                    <a:endParaRPr lang="en-US" dirty="0"/>
                  </a:p>
                </c:rich>
              </c:tx>
              <c:dLblPos val="bestFit"/>
              <c:showLegendKey val="0"/>
              <c:showVal val="0"/>
              <c:showCatName val="1"/>
              <c:showSerName val="0"/>
              <c:showPercent val="1"/>
              <c:showBubbleSize val="0"/>
            </c:dLbl>
            <c:dLbl>
              <c:idx val="2"/>
              <c:layout>
                <c:manualLayout>
                  <c:x val="0.0"/>
                  <c:y val="-0.00854700854700855"/>
                </c:manualLayout>
              </c:layout>
              <c:tx>
                <c:rich>
                  <a:bodyPr/>
                  <a:lstStyle/>
                  <a:p>
                    <a:r>
                      <a:rPr lang="en-US" sz="1400"/>
                      <a:t>US</a:t>
                    </a:r>
                    <a:r>
                      <a:rPr lang="en-US" sz="1400" baseline="0"/>
                      <a:t> Gov't  </a:t>
                    </a:r>
                    <a:r>
                      <a:rPr lang="en-US" sz="1400"/>
                      <a:t>5%</a:t>
                    </a:r>
                    <a:endParaRPr lang="en-US"/>
                  </a:p>
                </c:rich>
              </c:tx>
              <c:dLblPos val="bestFit"/>
              <c:showLegendKey val="0"/>
              <c:showVal val="0"/>
              <c:showCatName val="1"/>
              <c:showSerName val="0"/>
              <c:showPercent val="1"/>
              <c:showBubbleSize val="0"/>
            </c:dLbl>
            <c:dLbl>
              <c:idx val="3"/>
              <c:layout>
                <c:manualLayout>
                  <c:x val="-0.0125293657008614"/>
                  <c:y val="-0.15450758345915"/>
                </c:manualLayout>
              </c:layout>
              <c:dLblPos val="bestFit"/>
              <c:showLegendKey val="0"/>
              <c:showVal val="0"/>
              <c:showCatName val="1"/>
              <c:showSerName val="0"/>
              <c:showPercent val="1"/>
              <c:showBubbleSize val="0"/>
            </c:dLbl>
            <c:dLbl>
              <c:idx val="4"/>
              <c:layout>
                <c:manualLayout>
                  <c:x val="0.0180040572453894"/>
                  <c:y val="-0.0388672164054608"/>
                </c:manualLayout>
              </c:layout>
              <c:tx>
                <c:rich>
                  <a:bodyPr/>
                  <a:lstStyle/>
                  <a:p>
                    <a:r>
                      <a:rPr lang="en-US" sz="1400" dirty="0"/>
                      <a:t>Open Access</a:t>
                    </a:r>
                    <a:r>
                      <a:rPr lang="en-US" sz="1400" baseline="0" dirty="0"/>
                      <a:t> </a:t>
                    </a:r>
                    <a:r>
                      <a:rPr lang="en-US" sz="1400" dirty="0"/>
                      <a:t> </a:t>
                    </a:r>
                    <a:endParaRPr lang="en-US" sz="1400" dirty="0" smtClean="0"/>
                  </a:p>
                  <a:p>
                    <a:r>
                      <a:rPr lang="en-US" sz="1400" dirty="0" smtClean="0"/>
                      <a:t>&lt; </a:t>
                    </a:r>
                    <a:r>
                      <a:rPr lang="en-US" sz="1400" dirty="0"/>
                      <a:t>0.01%</a:t>
                    </a:r>
                    <a:endParaRPr lang="en-US" dirty="0"/>
                  </a:p>
                </c:rich>
              </c:tx>
              <c:dLblPos val="bestFit"/>
              <c:showLegendKey val="0"/>
              <c:showVal val="0"/>
              <c:showCatName val="1"/>
              <c:showSerName val="0"/>
              <c:showPercent val="1"/>
              <c:showBubbleSize val="0"/>
            </c:dLbl>
            <c:dLbl>
              <c:idx val="5"/>
              <c:layout>
                <c:manualLayout>
                  <c:x val="-0.12295143020983"/>
                  <c:y val="0.0256410408403641"/>
                </c:manualLayout>
              </c:layout>
              <c:tx>
                <c:rich>
                  <a:bodyPr/>
                  <a:lstStyle/>
                  <a:p>
                    <a:r>
                      <a:rPr lang="en-US" sz="1400" dirty="0"/>
                      <a:t>Creative </a:t>
                    </a:r>
                    <a:r>
                      <a:rPr lang="en-US" sz="1400" dirty="0" smtClean="0"/>
                      <a:t>Commons </a:t>
                    </a:r>
                    <a:r>
                      <a:rPr lang="en-US" sz="1400" baseline="0" dirty="0" smtClean="0"/>
                      <a:t>&lt;</a:t>
                    </a:r>
                    <a:r>
                      <a:rPr lang="en-US" sz="1400" baseline="0" dirty="0"/>
                      <a:t>0.01%</a:t>
                    </a:r>
                    <a:endParaRPr lang="en-US" dirty="0">
                      <a:effectLst/>
                    </a:endParaRPr>
                  </a:p>
                </c:rich>
              </c:tx>
              <c:dLblPos val="bestFit"/>
              <c:showLegendKey val="0"/>
              <c:showVal val="0"/>
              <c:showCatName val="1"/>
              <c:showSerName val="0"/>
              <c:showPercent val="1"/>
              <c:showBubbleSize val="0"/>
            </c:dLbl>
            <c:dLbl>
              <c:idx val="6"/>
              <c:layout/>
              <c:tx>
                <c:rich>
                  <a:bodyPr/>
                  <a:lstStyle/>
                  <a:p>
                    <a:r>
                      <a:rPr lang="en-US" sz="1400" smtClean="0"/>
                      <a:t>Open</a:t>
                    </a:r>
                    <a:r>
                      <a:rPr lang="en-US" sz="1400"/>
                      <a:t>
35%</a:t>
                    </a:r>
                    <a:endParaRPr lang="en-US"/>
                  </a:p>
                </c:rich>
              </c:tx>
              <c:dLblPos val="bestFit"/>
              <c:showLegendKey val="0"/>
              <c:showVal val="0"/>
              <c:showCatName val="1"/>
              <c:showSerName val="0"/>
              <c:showPercent val="1"/>
              <c:showBubbleSize val="0"/>
            </c:dLbl>
            <c:txPr>
              <a:bodyPr/>
              <a:lstStyle/>
              <a:p>
                <a:pPr>
                  <a:defRPr sz="1400"/>
                </a:pPr>
                <a:endParaRPr lang="en-US"/>
              </a:p>
            </c:txPr>
            <c:dLblPos val="bestFit"/>
            <c:showLegendKey val="0"/>
            <c:showVal val="0"/>
            <c:showCatName val="1"/>
            <c:showSerName val="0"/>
            <c:showPercent val="1"/>
            <c:showBubbleSize val="0"/>
            <c:showLeaderLines val="1"/>
          </c:dLbls>
          <c:cat>
            <c:strRef>
              <c:f>'[Chart 2 in Microsoft Office PowerPoint]Sheet1'!$A$2:$A$7</c:f>
              <c:strCache>
                <c:ptCount val="6"/>
                <c:pt idx="0">
                  <c:v>In Copyright</c:v>
                </c:pt>
                <c:pt idx="1">
                  <c:v>Public Domain</c:v>
                </c:pt>
                <c:pt idx="2">
                  <c:v>Government Documents</c:v>
                </c:pt>
                <c:pt idx="3">
                  <c:v>Public Domain (US)</c:v>
                </c:pt>
                <c:pt idx="4">
                  <c:v>Open Access</c:v>
                </c:pt>
                <c:pt idx="5">
                  <c:v>Creative Commons</c:v>
                </c:pt>
              </c:strCache>
            </c:strRef>
          </c:cat>
          <c:val>
            <c:numRef>
              <c:f>'[Chart 2 in Microsoft Office PowerPoint]Sheet1'!$B$2:$B$7</c:f>
              <c:numCache>
                <c:formatCode>#,##0</c:formatCode>
                <c:ptCount val="6"/>
                <c:pt idx="0">
                  <c:v>7.632575E6</c:v>
                </c:pt>
                <c:pt idx="1">
                  <c:v>2.095594E6</c:v>
                </c:pt>
                <c:pt idx="2">
                  <c:v>570000.0</c:v>
                </c:pt>
                <c:pt idx="3">
                  <c:v>1.470371E6</c:v>
                </c:pt>
                <c:pt idx="4">
                  <c:v>7769.0</c:v>
                </c:pt>
                <c:pt idx="5">
                  <c:v>7497.0</c:v>
                </c:pt>
              </c:numCache>
            </c:numRef>
          </c:val>
        </c:ser>
        <c:dLbls>
          <c:showLegendKey val="0"/>
          <c:showVal val="0"/>
          <c:showCatName val="0"/>
          <c:showSerName val="0"/>
          <c:showPercent val="0"/>
          <c:showBubbleSize val="0"/>
          <c:showLeaderLines val="1"/>
        </c:dLbls>
        <c:gapWidth val="100"/>
        <c:splitType val="pos"/>
        <c:splitPos val="5.0"/>
        <c:secondPieSize val="75"/>
        <c:serLines/>
      </c:ofPieChart>
      <c:spPr>
        <a:noFill/>
        <a:ln w="25400">
          <a:noFill/>
        </a:ln>
      </c:spPr>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AE1A38-3592-6540-87C8-AC1A5B63239A}" type="datetimeFigureOut">
              <a:rPr lang="en-US" smtClean="0"/>
              <a:t>10/10/14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0E6375-26A3-5245-AE33-46CC0681DB4F}" type="slidenum">
              <a:rPr lang="en-US" smtClean="0"/>
              <a:t>‹#›</a:t>
            </a:fld>
            <a:endParaRPr lang="en-US"/>
          </a:p>
        </p:txBody>
      </p:sp>
    </p:spTree>
    <p:extLst>
      <p:ext uri="{BB962C8B-B14F-4D97-AF65-F5344CB8AC3E}">
        <p14:creationId xmlns:p14="http://schemas.microsoft.com/office/powerpoint/2010/main" val="2496416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AA364-F8B5-284C-B696-2EC885AB90A1}" type="datetimeFigureOut">
              <a:rPr lang="en-US" smtClean="0"/>
              <a:t>10/10/14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507D5-7A70-934D-A092-66E014A02EB0}" type="slidenum">
              <a:rPr lang="en-US" smtClean="0"/>
              <a:t>‹#›</a:t>
            </a:fld>
            <a:endParaRPr lang="en-US"/>
          </a:p>
        </p:txBody>
      </p:sp>
    </p:spTree>
    <p:extLst>
      <p:ext uri="{BB962C8B-B14F-4D97-AF65-F5344CB8AC3E}">
        <p14:creationId xmlns:p14="http://schemas.microsoft.com/office/powerpoint/2010/main" val="10309725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26C6DA01-42B8-7346-A9EA-4BF55496E376}" type="slidenum">
              <a:rPr lang="en-US"/>
              <a:pPr fontAlgn="base">
                <a:spcBef>
                  <a:spcPct val="0"/>
                </a:spcBef>
                <a:spcAft>
                  <a:spcPct val="0"/>
                </a:spcAft>
              </a:pPr>
              <a:t>1</a:t>
            </a:fld>
            <a:endParaRPr lang="en-US" dirty="0"/>
          </a:p>
        </p:txBody>
      </p:sp>
      <p:sp>
        <p:nvSpPr>
          <p:cNvPr id="2" name="Notes Placeholder 1"/>
          <p:cNvSpPr>
            <a:spLocks noGrp="1"/>
          </p:cNvSpPr>
          <p:nvPr>
            <p:ph type="body" idx="1"/>
          </p:nvPr>
        </p:nvSpPr>
        <p:spPr/>
        <p:txBody>
          <a:bodyPr/>
          <a:lstStyle/>
          <a:p>
            <a:r>
              <a:rPr lang="en-US" dirty="0" smtClean="0"/>
              <a:t>With credit to Jeremy York and Angelina </a:t>
            </a:r>
            <a:r>
              <a:rPr lang="en-US" dirty="0" err="1" smtClean="0"/>
              <a:t>Zaytev</a:t>
            </a:r>
            <a:r>
              <a:rPr lang="en-US" dirty="0" smtClean="0"/>
              <a:t> at the HathiTrust</a:t>
            </a:r>
            <a:r>
              <a:rPr lang="en-US" baseline="0" dirty="0" smtClean="0"/>
              <a:t> for providing some of the slides in this presentation…. </a:t>
            </a:r>
          </a:p>
          <a:p>
            <a:endParaRPr lang="en-US" dirty="0" smtClean="0"/>
          </a:p>
          <a:p>
            <a:r>
              <a:rPr lang="en-US" dirty="0" smtClean="0"/>
              <a:t>WELCOME</a:t>
            </a:r>
          </a:p>
          <a:p>
            <a:endParaRPr lang="en-US" dirty="0" smtClean="0"/>
          </a:p>
          <a:p>
            <a:r>
              <a:rPr lang="en-US" dirty="0" smtClean="0"/>
              <a:t>THANKS</a:t>
            </a:r>
          </a:p>
          <a:p>
            <a:r>
              <a:rPr lang="en-US" dirty="0" smtClean="0"/>
              <a:t> </a:t>
            </a:r>
          </a:p>
          <a:p>
            <a:r>
              <a:rPr lang="en-US" dirty="0" smtClean="0"/>
              <a:t>As you know, I have only recently begun my tenure as the first full-time Executive Director of HathiTrust.  So in many ways I am still in my orientation and listening mode.  But I’m happy to have this chance to synthesize some of what I have been learning in my new job.   And it is a LOT to learn.   By almost any measure HathiTrust has been enormously successful at what it set out to do.  </a:t>
            </a:r>
          </a:p>
          <a:p>
            <a:endParaRPr lang="en-US" dirty="0" smtClean="0"/>
          </a:p>
          <a:p>
            <a:r>
              <a:rPr lang="en-US" dirty="0" smtClean="0"/>
              <a:t>WHY</a:t>
            </a:r>
            <a:r>
              <a:rPr lang="en-US" baseline="0" dirty="0" smtClean="0"/>
              <a:t> WANT?  OPPORTUNITY TO WORK ON THE DEVELOPMENT OF A COOPERATIVE INFRASTRUCTURE THAT BENEFITS OUR RESEARCHERS, OUR LIBRARIES, AND SOCIETY. </a:t>
            </a:r>
          </a:p>
          <a:p>
            <a:endParaRPr lang="en-US" baseline="0" dirty="0" smtClean="0"/>
          </a:p>
          <a:p>
            <a:r>
              <a:rPr lang="en-US" baseline="0" dirty="0" smtClean="0"/>
              <a:t>HERE WE PROVED WHAT WE CAN DO. </a:t>
            </a:r>
          </a:p>
          <a:p>
            <a:endParaRPr lang="en-US" baseline="0" dirty="0" smtClean="0"/>
          </a:p>
          <a:p>
            <a:r>
              <a:rPr lang="en-US" baseline="0" dirty="0" smtClean="0"/>
              <a:t>THIS MORNING</a:t>
            </a:r>
          </a:p>
          <a:p>
            <a:endParaRPr lang="en-US" baseline="0" dirty="0" smtClean="0"/>
          </a:p>
          <a:p>
            <a:r>
              <a:rPr lang="en-US" baseline="0" dirty="0" smtClean="0"/>
              <a:t>BRIEFLY review where we have been, how we operate and then turn to what I have been hearing from the membership as I’ve gotten started.  I want to raise a few issues for thought </a:t>
            </a:r>
            <a:r>
              <a:rPr lang="en-US" baseline="0" dirty="0" err="1" smtClean="0"/>
              <a:t>thorughout</a:t>
            </a:r>
            <a:r>
              <a:rPr lang="en-US" baseline="0" dirty="0" smtClean="0"/>
              <a:t> the day.  </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Growing portions of the collection are open.  </a:t>
            </a:r>
          </a:p>
          <a:p>
            <a:endParaRPr lang="en-US" dirty="0"/>
          </a:p>
          <a:p>
            <a:r>
              <a:rPr lang="en-US" dirty="0" smtClean="0"/>
              <a:t>Large reason why:  collective action. </a:t>
            </a:r>
            <a:endParaRPr lang="en-US" dirty="0"/>
          </a:p>
        </p:txBody>
      </p:sp>
      <p:sp>
        <p:nvSpPr>
          <p:cNvPr id="4" name="Slide Number Placeholder 3"/>
          <p:cNvSpPr>
            <a:spLocks noGrp="1"/>
          </p:cNvSpPr>
          <p:nvPr>
            <p:ph type="sldNum" sz="quarter" idx="10"/>
          </p:nvPr>
        </p:nvSpPr>
        <p:spPr/>
        <p:txBody>
          <a:bodyPr/>
          <a:lstStyle/>
          <a:p>
            <a:fld id="{501507D5-7A70-934D-A092-66E014A02EB0}" type="slidenum">
              <a:rPr lang="en-US" smtClean="0"/>
              <a:t>10</a:t>
            </a:fld>
            <a:endParaRPr lang="en-US"/>
          </a:p>
        </p:txBody>
      </p:sp>
    </p:spTree>
    <p:extLst>
      <p:ext uri="{BB962C8B-B14F-4D97-AF65-F5344CB8AC3E}">
        <p14:creationId xmlns:p14="http://schemas.microsoft.com/office/powerpoint/2010/main" val="131390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8C38F5D-7BA5-3545-B9C3-B33E79CAAC31}" type="slidenum">
              <a:rPr lang="en-US" smtClean="0"/>
              <a:t>11</a:t>
            </a:fld>
            <a:endParaRPr lang="en-US"/>
          </a:p>
        </p:txBody>
      </p:sp>
      <p:sp>
        <p:nvSpPr>
          <p:cNvPr id="5" name="Notes Placeholder 4"/>
          <p:cNvSpPr>
            <a:spLocks noGrp="1"/>
          </p:cNvSpPr>
          <p:nvPr>
            <p:ph type="body" sz="quarter" idx="11"/>
          </p:nvPr>
        </p:nvSpPr>
        <p:spPr/>
        <p:txBody>
          <a:bodyPr/>
          <a:lstStyle/>
          <a:p>
            <a:r>
              <a:rPr lang="en-US" dirty="0" smtClean="0"/>
              <a:t>CRMS US (since 2008)</a:t>
            </a:r>
          </a:p>
          <a:p>
            <a:pPr lvl="1"/>
            <a:r>
              <a:rPr lang="en-US" dirty="0" smtClean="0"/>
              <a:t>Published in US, 1923-1963</a:t>
            </a:r>
          </a:p>
          <a:p>
            <a:pPr lvl="1"/>
            <a:r>
              <a:rPr lang="en-US" dirty="0" smtClean="0"/>
              <a:t>314,270</a:t>
            </a:r>
            <a:r>
              <a:rPr lang="pl-PL" dirty="0" smtClean="0"/>
              <a:t> </a:t>
            </a:r>
            <a:r>
              <a:rPr lang="en-US" dirty="0" smtClean="0"/>
              <a:t>determinations</a:t>
            </a:r>
            <a:endParaRPr lang="pl-PL" dirty="0" smtClean="0"/>
          </a:p>
          <a:p>
            <a:pPr lvl="1"/>
            <a:r>
              <a:rPr lang="en-US" dirty="0" smtClean="0"/>
              <a:t>165,340 opened (~53%)</a:t>
            </a:r>
          </a:p>
          <a:p>
            <a:r>
              <a:rPr lang="en-US" dirty="0" smtClean="0"/>
              <a:t>CRMS-World (since 2012)</a:t>
            </a:r>
          </a:p>
          <a:p>
            <a:pPr lvl="1"/>
            <a:r>
              <a:rPr lang="en-US" dirty="0" smtClean="0"/>
              <a:t>Published non-US (UK, Canada, Australia, Spain)</a:t>
            </a:r>
          </a:p>
          <a:p>
            <a:pPr lvl="1"/>
            <a:r>
              <a:rPr lang="en-US" dirty="0" smtClean="0"/>
              <a:t>117,369 determinations</a:t>
            </a:r>
            <a:endParaRPr lang="pl-PL" dirty="0" smtClean="0"/>
          </a:p>
          <a:p>
            <a:pPr lvl="1"/>
            <a:r>
              <a:rPr lang="en-US" dirty="0" smtClean="0"/>
              <a:t>59,652 opened (~51%)</a:t>
            </a:r>
          </a:p>
          <a:p>
            <a:endParaRPr lang="en-US" dirty="0" smtClean="0"/>
          </a:p>
          <a:p>
            <a:r>
              <a:rPr lang="en-US" dirty="0" smtClean="0"/>
              <a:t>Approximately</a:t>
            </a:r>
            <a:r>
              <a:rPr lang="en-US" baseline="0" dirty="0" smtClean="0"/>
              <a:t> 20 different </a:t>
            </a:r>
            <a:r>
              <a:rPr lang="en-US" baseline="0" dirty="0" err="1" smtClean="0"/>
              <a:t>insitutions</a:t>
            </a:r>
            <a:r>
              <a:rPr lang="en-US" baseline="0" dirty="0" smtClean="0"/>
              <a:t> contributing staff time to undertaking these reviews. </a:t>
            </a:r>
            <a:endParaRPr lang="en-US" dirty="0" smtClean="0"/>
          </a:p>
          <a:p>
            <a:endParaRPr lang="en-US" dirty="0" smtClean="0"/>
          </a:p>
          <a:p>
            <a:r>
              <a:rPr lang="en-US" dirty="0" smtClean="0"/>
              <a:t>The </a:t>
            </a:r>
            <a:r>
              <a:rPr lang="en-US" dirty="0"/>
              <a:t>University of Michigan has been operating the Copyright Review Management System for several years (we refer to it as CRMS) and it is the program that organizes and verifies these manual reviews.    </a:t>
            </a:r>
            <a:r>
              <a:rPr lang="en-US" dirty="0" smtClean="0"/>
              <a:t>Over </a:t>
            </a:r>
            <a:r>
              <a:rPr lang="en-US" dirty="0"/>
              <a:t>time almost two dozen institutions have participated in the CRMS project, which has focused almost exclusively on English-language materials, published in the US, UK, Canada, and other commonwealth nations.  </a:t>
            </a:r>
            <a:endParaRPr lang="en-US" dirty="0" smtClean="0"/>
          </a:p>
          <a:p>
            <a:endParaRPr lang="en-US" dirty="0"/>
          </a:p>
          <a:p>
            <a:r>
              <a:rPr lang="en-US" dirty="0" smtClean="0"/>
              <a:t>Briefly: this is a double-blind process with review by an expert.  Up to three people will review a candidate item—inspecting it to see if it matches the bibliographic record, then investigate various authority records, the records of the US copyright office, </a:t>
            </a:r>
            <a:r>
              <a:rPr lang="en-US" dirty="0" err="1" smtClean="0"/>
              <a:t>etc</a:t>
            </a:r>
            <a:r>
              <a:rPr lang="en-US" dirty="0" smtClean="0"/>
              <a:t> to determine if a work still has copyright protections. </a:t>
            </a:r>
            <a:endParaRPr lang="en-US" dirty="0"/>
          </a:p>
          <a:p>
            <a:endParaRPr lang="en-US" dirty="0" smtClean="0"/>
          </a:p>
          <a:p>
            <a:r>
              <a:rPr lang="en-US" dirty="0" smtClean="0"/>
              <a:t>Moving beyond English language materials is not impossible, but would require a different set of partners. </a:t>
            </a:r>
            <a:r>
              <a:rPr lang="en-US" dirty="0"/>
              <a:t>Here is where our sensitivity to rights regimes in different locales is critically important.  </a:t>
            </a:r>
            <a:endParaRPr lang="en-US" dirty="0" smtClean="0"/>
          </a:p>
          <a:p>
            <a:endParaRPr lang="en-US" dirty="0"/>
          </a:p>
          <a:p>
            <a:r>
              <a:rPr lang="en-US" dirty="0" smtClean="0"/>
              <a:t>NOTE:  we have a small set of materials open via voluntary licensing by rights holders. </a:t>
            </a:r>
            <a:endParaRPr lang="en-US" dirty="0"/>
          </a:p>
          <a:p>
            <a:endParaRPr lang="en-US" dirty="0"/>
          </a:p>
        </p:txBody>
      </p:sp>
    </p:spTree>
    <p:extLst>
      <p:ext uri="{BB962C8B-B14F-4D97-AF65-F5344CB8AC3E}">
        <p14:creationId xmlns:p14="http://schemas.microsoft.com/office/powerpoint/2010/main" val="3348047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GETTING</a:t>
            </a:r>
            <a:r>
              <a:rPr lang="en-US" baseline="0" dirty="0" smtClean="0"/>
              <a:t> STARTED:  THINKING/LISTENING</a:t>
            </a:r>
          </a:p>
          <a:p>
            <a:pPr lvl="1"/>
            <a:endParaRPr lang="en-US" baseline="0" dirty="0" smtClean="0"/>
          </a:p>
          <a:p>
            <a:pPr lvl="1"/>
            <a:r>
              <a:rPr lang="en-US" baseline="0" dirty="0" smtClean="0"/>
              <a:t>Next few slides represent collective feedback from the Board and PSC along with my thoughts and questions.</a:t>
            </a:r>
            <a:endParaRPr lang="en-US" dirty="0"/>
          </a:p>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12</a:t>
            </a:fld>
            <a:endParaRPr lang="en-US"/>
          </a:p>
        </p:txBody>
      </p:sp>
    </p:spTree>
    <p:extLst>
      <p:ext uri="{BB962C8B-B14F-4D97-AF65-F5344CB8AC3E}">
        <p14:creationId xmlns:p14="http://schemas.microsoft.com/office/powerpoint/2010/main" val="134423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latin typeface="+mn-lt"/>
                <a:ea typeface="+mn-ea"/>
                <a:cs typeface="+mn-cs"/>
              </a:rPr>
              <a:t>Strength of operations, infrastructure, staffing, brand identity</a:t>
            </a:r>
          </a:p>
          <a:p>
            <a:pPr marL="171450" indent="-171450">
              <a:buFont typeface="Arial"/>
              <a:buChar char="•"/>
            </a:pPr>
            <a:r>
              <a:rPr lang="en-US" sz="1200" kern="1200" dirty="0" smtClean="0">
                <a:solidFill>
                  <a:schemeClr val="tx1"/>
                </a:solidFill>
                <a:latin typeface="+mn-lt"/>
                <a:ea typeface="+mn-ea"/>
                <a:cs typeface="+mn-cs"/>
              </a:rPr>
              <a:t>The corpus has great value and potentially transformative value</a:t>
            </a:r>
          </a:p>
          <a:p>
            <a:pPr marL="171450" indent="-171450">
              <a:buFont typeface="Arial"/>
              <a:buChar char="•"/>
            </a:pPr>
            <a:r>
              <a:rPr lang="en-US" sz="1200" kern="1200" dirty="0" smtClean="0">
                <a:solidFill>
                  <a:schemeClr val="tx1"/>
                </a:solidFill>
                <a:latin typeface="+mn-lt"/>
                <a:ea typeface="+mn-ea"/>
                <a:cs typeface="+mn-cs"/>
              </a:rPr>
              <a:t>Ambition of HathiTrust:  challenging norms in ways that are productive and “beneficially disruptive”</a:t>
            </a:r>
          </a:p>
          <a:p>
            <a:pPr marL="171450" indent="-171450">
              <a:buFont typeface="Arial"/>
              <a:buChar char="•"/>
            </a:pPr>
            <a:r>
              <a:rPr lang="en-US" sz="1200" kern="1200" dirty="0" smtClean="0">
                <a:solidFill>
                  <a:schemeClr val="tx1"/>
                </a:solidFill>
                <a:latin typeface="+mn-lt"/>
                <a:ea typeface="+mn-ea"/>
                <a:cs typeface="+mn-cs"/>
              </a:rPr>
              <a:t>The ballot initiatives, especially </a:t>
            </a:r>
            <a:r>
              <a:rPr lang="en-US" sz="1200" kern="1200" dirty="0" err="1" smtClean="0">
                <a:solidFill>
                  <a:schemeClr val="tx1"/>
                </a:solidFill>
                <a:latin typeface="+mn-lt"/>
                <a:ea typeface="+mn-ea"/>
                <a:cs typeface="+mn-cs"/>
              </a:rPr>
              <a:t>GovDocs</a:t>
            </a:r>
            <a:r>
              <a:rPr lang="en-US" sz="1200" kern="1200" dirty="0" smtClean="0">
                <a:solidFill>
                  <a:schemeClr val="tx1"/>
                </a:solidFill>
                <a:latin typeface="+mn-lt"/>
                <a:ea typeface="+mn-ea"/>
                <a:cs typeface="+mn-cs"/>
              </a:rPr>
              <a:t> are seen as a positive asset we should ensure succeed.</a:t>
            </a:r>
          </a:p>
          <a:p>
            <a:pPr marL="171450" indent="-171450">
              <a:buFont typeface="Arial"/>
              <a:buChar char="•"/>
            </a:pPr>
            <a:r>
              <a:rPr lang="en-US" sz="1200" kern="1200" dirty="0" smtClean="0">
                <a:solidFill>
                  <a:schemeClr val="tx1"/>
                </a:solidFill>
                <a:latin typeface="+mn-lt"/>
                <a:ea typeface="+mn-ea"/>
                <a:cs typeface="+mn-cs"/>
              </a:rPr>
              <a:t>The partnership model and the corresponding governance model, the cost model, and the financial situation are all strong</a:t>
            </a:r>
          </a:p>
          <a:p>
            <a:pPr marL="171450" indent="-171450">
              <a:buFont typeface="Arial"/>
              <a:buChar char="•"/>
            </a:pPr>
            <a:r>
              <a:rPr lang="en-US" sz="1200" kern="1200" dirty="0" smtClean="0">
                <a:solidFill>
                  <a:schemeClr val="tx1"/>
                </a:solidFill>
                <a:latin typeface="+mn-lt"/>
                <a:ea typeface="+mn-ea"/>
                <a:cs typeface="+mn-cs"/>
              </a:rPr>
              <a:t>Momentum is being regained, after an apparent lull</a:t>
            </a:r>
          </a:p>
          <a:p>
            <a:pPr marL="171450" indent="-171450">
              <a:buFont typeface="Arial"/>
              <a:buChar char="•"/>
            </a:pPr>
            <a:r>
              <a:rPr lang="en-US" sz="1200" kern="1200" dirty="0" smtClean="0">
                <a:solidFill>
                  <a:schemeClr val="tx1"/>
                </a:solidFill>
                <a:latin typeface="+mn-lt"/>
                <a:ea typeface="+mn-ea"/>
                <a:cs typeface="+mn-cs"/>
              </a:rPr>
              <a:t>The policy and legal landscape is more favorable to us than when we started</a:t>
            </a:r>
            <a:endParaRPr lang="en-US" dirty="0"/>
          </a:p>
        </p:txBody>
      </p:sp>
      <p:sp>
        <p:nvSpPr>
          <p:cNvPr id="4" name="Slide Number Placeholder 3"/>
          <p:cNvSpPr>
            <a:spLocks noGrp="1"/>
          </p:cNvSpPr>
          <p:nvPr>
            <p:ph type="sldNum" sz="quarter" idx="10"/>
          </p:nvPr>
        </p:nvSpPr>
        <p:spPr/>
        <p:txBody>
          <a:bodyPr/>
          <a:lstStyle/>
          <a:p>
            <a:fld id="{501507D5-7A70-934D-A092-66E014A02EB0}" type="slidenum">
              <a:rPr lang="en-US" smtClean="0"/>
              <a:t>13</a:t>
            </a:fld>
            <a:endParaRPr lang="en-US"/>
          </a:p>
        </p:txBody>
      </p:sp>
    </p:spTree>
    <p:extLst>
      <p:ext uri="{BB962C8B-B14F-4D97-AF65-F5344CB8AC3E}">
        <p14:creationId xmlns:p14="http://schemas.microsoft.com/office/powerpoint/2010/main" val="38993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Strategy:</a:t>
            </a:r>
            <a:r>
              <a:rPr lang="en-US" baseline="0" dirty="0" smtClean="0"/>
              <a:t>  Summarize as “OK, NOW WHAT?”   How will we continue to capitalize</a:t>
            </a:r>
          </a:p>
          <a:p>
            <a:endParaRPr lang="en-US" baseline="0" dirty="0" smtClean="0"/>
          </a:p>
          <a:p>
            <a:r>
              <a:rPr lang="en-US" baseline="0" dirty="0" smtClean="0"/>
              <a:t>Speaks to our role in the ecosystem: we have led and we can continue to lead.  Assuming that is our role….</a:t>
            </a:r>
          </a:p>
          <a:p>
            <a:endParaRPr lang="en-US" baseline="0" dirty="0" smtClean="0"/>
          </a:p>
          <a:p>
            <a:r>
              <a:rPr lang="en-US" baseline="0" dirty="0" smtClean="0"/>
              <a:t>Membership growth:  significant.  What about Canada, Europe, </a:t>
            </a:r>
            <a:r>
              <a:rPr lang="en-US" baseline="0" dirty="0" err="1" smtClean="0"/>
              <a:t>etc</a:t>
            </a:r>
            <a:r>
              <a:rPr lang="en-US" baseline="0" dirty="0" smtClean="0"/>
              <a:t>?  What kinds of additional partnerships do we need to develop? </a:t>
            </a:r>
          </a:p>
          <a:p>
            <a:endParaRPr lang="en-US" baseline="0" dirty="0" smtClean="0"/>
          </a:p>
          <a:p>
            <a:r>
              <a:rPr lang="en-US" baseline="0" dirty="0" smtClean="0"/>
              <a:t>Collections:  generally assume:  we’ll collect other than books, but what?  Non-text?  And what about prospective materials?  And how do we position ourselves in the middle of a publishing ecology that is VERY fluid now.  What responsibility do we have to promote change through our collections programs?</a:t>
            </a:r>
          </a:p>
          <a:p>
            <a:endParaRPr lang="en-US" baseline="0" dirty="0" smtClean="0"/>
          </a:p>
          <a:p>
            <a:r>
              <a:rPr lang="en-US" baseline="0" dirty="0" smtClean="0"/>
              <a:t>Public policy:  Yes, we’re winning in the courts, but we have an active Copyright Office, Congressional Hearings, and changing international law on libraries and copyright. </a:t>
            </a:r>
          </a:p>
          <a:p>
            <a:endParaRPr lang="en-US" baseline="0" dirty="0" smtClean="0"/>
          </a:p>
          <a:p>
            <a:r>
              <a:rPr lang="en-US" baseline="0" dirty="0" smtClean="0"/>
              <a:t>Infrastructure:  emergence of new organizations which are in various stages of definition and development.  Partnership with DPLA highlights complementary strengths.  How does our clarity help clarify the wider environment.</a:t>
            </a:r>
          </a:p>
          <a:p>
            <a:endParaRPr lang="en-US" baseline="0" dirty="0" smtClean="0"/>
          </a:p>
          <a:p>
            <a:r>
              <a:rPr lang="en-US" baseline="0" dirty="0" smtClean="0"/>
              <a:t>Services:  How can we think about the corpus and the repository as something other than a “</a:t>
            </a:r>
            <a:r>
              <a:rPr lang="en-US" baseline="0" dirty="0" err="1" smtClean="0"/>
              <a:t>desitnation</a:t>
            </a:r>
            <a:r>
              <a:rPr lang="en-US" baseline="0" dirty="0" smtClean="0"/>
              <a:t>” and instead an actively growing platform that promotes new development by you and others?   What services would be beneficial to members and continue to make your investment in the partnership worthwhile. </a:t>
            </a:r>
          </a:p>
          <a:p>
            <a:endParaRPr lang="en-US" baseline="0" dirty="0" smtClean="0"/>
          </a:p>
          <a:p>
            <a:r>
              <a:rPr lang="en-US" baseline="0" dirty="0" smtClean="0"/>
              <a:t>Organizational:  Moved out of start up through an adolescent stage. </a:t>
            </a:r>
          </a:p>
          <a:p>
            <a:endParaRPr lang="en-US" baseline="0" dirty="0" smtClean="0"/>
          </a:p>
          <a:p>
            <a:r>
              <a:rPr lang="en-US" baseline="0" dirty="0" smtClean="0"/>
              <a:t>Engagement:   how much do you and your staff, or you faculty know?   Concerned about how well we’ve been able to reach down into our libraries and promote.   </a:t>
            </a:r>
          </a:p>
          <a:p>
            <a:endParaRPr lang="en-US" baseline="0" dirty="0" smtClean="0"/>
          </a:p>
          <a:p>
            <a:r>
              <a:rPr lang="en-US" baseline="0" dirty="0" smtClean="0"/>
              <a:t>Communication:  a lot of members have joined, but our orientation efforts probably need to be expanded.   Need to promote our work in more forums. </a:t>
            </a:r>
          </a:p>
          <a:p>
            <a:endParaRPr lang="en-US" baseline="0" dirty="0" smtClean="0"/>
          </a:p>
          <a:p>
            <a:r>
              <a:rPr lang="en-US" baseline="0" dirty="0" smtClean="0"/>
              <a:t>Participation:  PSC is a starting point.  We have over 40+ folks on working groups/committees.  But as we begin planning new activities, we need to ensure that we develop the repo and services with a strong sense of the membership’s needs.  How does our work affect you?  And vice versa? </a:t>
            </a:r>
          </a:p>
          <a:p>
            <a:endParaRPr lang="en-US" baseline="0" dirty="0" smtClean="0"/>
          </a:p>
          <a:p>
            <a:r>
              <a:rPr lang="en-US" baseline="0" dirty="0" err="1" smtClean="0"/>
              <a:t>Standign</a:t>
            </a:r>
            <a:r>
              <a:rPr lang="en-US" baseline="0" dirty="0" smtClean="0"/>
              <a:t> on our own:  Michigan has led the way.  A very important relationship, and one that is not going away.  But it’s important for all of us that we have a clear and transparent relationship, documented in service agreements and in funding.</a:t>
            </a:r>
            <a:endParaRPr lang="en-US" dirty="0" smtClean="0"/>
          </a:p>
          <a:p>
            <a:endParaRPr lang="en-US" dirty="0"/>
          </a:p>
        </p:txBody>
      </p:sp>
      <p:sp>
        <p:nvSpPr>
          <p:cNvPr id="4" name="Slide Number Placeholder 3"/>
          <p:cNvSpPr>
            <a:spLocks noGrp="1"/>
          </p:cNvSpPr>
          <p:nvPr>
            <p:ph type="sldNum" sz="quarter" idx="10"/>
          </p:nvPr>
        </p:nvSpPr>
        <p:spPr/>
        <p:txBody>
          <a:bodyPr/>
          <a:lstStyle/>
          <a:p>
            <a:fld id="{501507D5-7A70-934D-A092-66E014A02EB0}" type="slidenum">
              <a:rPr lang="en-US" smtClean="0"/>
              <a:t>14</a:t>
            </a:fld>
            <a:endParaRPr lang="en-US"/>
          </a:p>
        </p:txBody>
      </p:sp>
    </p:spTree>
    <p:extLst>
      <p:ext uri="{BB962C8B-B14F-4D97-AF65-F5344CB8AC3E}">
        <p14:creationId xmlns:p14="http://schemas.microsoft.com/office/powerpoint/2010/main" val="251510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few thoughts…in working</a:t>
            </a:r>
            <a:r>
              <a:rPr lang="en-US" baseline="0" dirty="0" smtClean="0"/>
              <a:t> towards answers and new action, there are some assumptions I’m making. </a:t>
            </a:r>
          </a:p>
          <a:p>
            <a:endParaRPr lang="en-US" baseline="0" dirty="0" smtClean="0"/>
          </a:p>
          <a:p>
            <a:r>
              <a:rPr lang="en-US" baseline="0" dirty="0" smtClean="0"/>
              <a:t>It’s about alignment and balance.  </a:t>
            </a:r>
          </a:p>
          <a:p>
            <a:endParaRPr lang="en-US" baseline="0" dirty="0" smtClean="0"/>
          </a:p>
          <a:p>
            <a:r>
              <a:rPr lang="en-US" baseline="0" dirty="0" smtClean="0"/>
              <a:t>LAST:  I’d like to stop talking about Victory for Libraries and Victory for HathiTrust.   When we win legal cases, it’s a victory for authors too, even if some of them don’t think so.   We need to be thinking about how HathiTrust helps them reach new audiences.   It’s the </a:t>
            </a:r>
            <a:r>
              <a:rPr lang="en-US" baseline="0" dirty="0" err="1" smtClean="0"/>
              <a:t>indvidual</a:t>
            </a:r>
            <a:r>
              <a:rPr lang="en-US" baseline="0" dirty="0" smtClean="0"/>
              <a:t> creators, the independents, the not-so-famous, the academics, the would-be authors—those are the folks who we serve.  </a:t>
            </a:r>
          </a:p>
          <a:p>
            <a:endParaRPr lang="en-US" baseline="0" dirty="0" smtClean="0"/>
          </a:p>
          <a:p>
            <a:r>
              <a:rPr lang="en-US" baseline="0" dirty="0" smtClean="0"/>
              <a:t>HathiTrust is about serving those users while serving the needs of the libraries that serve those users.  We have a strong commitment to the public good.  We need to be working with the public on it. </a:t>
            </a:r>
            <a:endParaRPr lang="en-US" dirty="0"/>
          </a:p>
        </p:txBody>
      </p:sp>
      <p:sp>
        <p:nvSpPr>
          <p:cNvPr id="4" name="Slide Number Placeholder 3"/>
          <p:cNvSpPr>
            <a:spLocks noGrp="1"/>
          </p:cNvSpPr>
          <p:nvPr>
            <p:ph type="sldNum" sz="quarter" idx="10"/>
          </p:nvPr>
        </p:nvSpPr>
        <p:spPr/>
        <p:txBody>
          <a:bodyPr/>
          <a:lstStyle/>
          <a:p>
            <a:fld id="{501507D5-7A70-934D-A092-66E014A02EB0}" type="slidenum">
              <a:rPr lang="en-US" smtClean="0"/>
              <a:t>15</a:t>
            </a:fld>
            <a:endParaRPr lang="en-US"/>
          </a:p>
        </p:txBody>
      </p:sp>
    </p:spTree>
    <p:extLst>
      <p:ext uri="{BB962C8B-B14F-4D97-AF65-F5344CB8AC3E}">
        <p14:creationId xmlns:p14="http://schemas.microsoft.com/office/powerpoint/2010/main" val="343551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16</a:t>
            </a:fld>
            <a:endParaRPr lang="en-US"/>
          </a:p>
        </p:txBody>
      </p:sp>
    </p:spTree>
    <p:extLst>
      <p:ext uri="{BB962C8B-B14F-4D97-AF65-F5344CB8AC3E}">
        <p14:creationId xmlns:p14="http://schemas.microsoft.com/office/powerpoint/2010/main" val="405025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latin typeface="+mn-lt"/>
                <a:ea typeface="+mn-ea"/>
                <a:cs typeface="+mn-cs"/>
              </a:rPr>
              <a:t>Strength of operations, infrastructure, staffing, brand identity</a:t>
            </a:r>
          </a:p>
          <a:p>
            <a:pPr marL="171450" indent="-171450">
              <a:buFont typeface="Arial"/>
              <a:buChar char="•"/>
            </a:pPr>
            <a:r>
              <a:rPr lang="en-US" sz="1200" kern="1200" dirty="0" smtClean="0">
                <a:solidFill>
                  <a:schemeClr val="tx1"/>
                </a:solidFill>
                <a:latin typeface="+mn-lt"/>
                <a:ea typeface="+mn-ea"/>
                <a:cs typeface="+mn-cs"/>
              </a:rPr>
              <a:t>The corpus has great value and potentially transformative value</a:t>
            </a:r>
          </a:p>
          <a:p>
            <a:pPr marL="171450" indent="-171450">
              <a:buFont typeface="Arial"/>
              <a:buChar char="•"/>
            </a:pPr>
            <a:r>
              <a:rPr lang="en-US" sz="1200" b="1" kern="1200" dirty="0" smtClean="0">
                <a:solidFill>
                  <a:schemeClr val="tx1"/>
                </a:solidFill>
                <a:latin typeface="+mn-lt"/>
                <a:ea typeface="+mn-ea"/>
                <a:cs typeface="+mn-cs"/>
              </a:rPr>
              <a:t>Ambition of HathiTrust:  challenging norms in ways that are productive and “beneficially disruptive”</a:t>
            </a:r>
          </a:p>
          <a:p>
            <a:pPr marL="171450" indent="-171450">
              <a:buFont typeface="Arial"/>
              <a:buChar char="•"/>
            </a:pPr>
            <a:r>
              <a:rPr lang="en-US" sz="1200" kern="1200" dirty="0" smtClean="0">
                <a:solidFill>
                  <a:schemeClr val="tx1"/>
                </a:solidFill>
                <a:latin typeface="+mn-lt"/>
                <a:ea typeface="+mn-ea"/>
                <a:cs typeface="+mn-cs"/>
              </a:rPr>
              <a:t>The ballot initiatives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seen as a positive asset we should ensure succeed.</a:t>
            </a:r>
          </a:p>
          <a:p>
            <a:pPr marL="171450" indent="-171450">
              <a:buFont typeface="Arial"/>
              <a:buChar char="•"/>
            </a:pPr>
            <a:r>
              <a:rPr lang="en-US" sz="1200" kern="1200" dirty="0" smtClean="0">
                <a:solidFill>
                  <a:schemeClr val="tx1"/>
                </a:solidFill>
                <a:latin typeface="+mn-lt"/>
                <a:ea typeface="+mn-ea"/>
                <a:cs typeface="+mn-cs"/>
              </a:rPr>
              <a:t>The partnership model and the corresponding governance model, the cost model, and the financial situation are all strong</a:t>
            </a:r>
          </a:p>
          <a:p>
            <a:pPr marL="171450" indent="-171450">
              <a:buFont typeface="Arial"/>
              <a:buChar char="•"/>
            </a:pPr>
            <a:r>
              <a:rPr lang="en-US" sz="1200" kern="1200" dirty="0" smtClean="0">
                <a:solidFill>
                  <a:schemeClr val="tx1"/>
                </a:solidFill>
                <a:latin typeface="+mn-lt"/>
                <a:ea typeface="+mn-ea"/>
                <a:cs typeface="+mn-cs"/>
              </a:rPr>
              <a:t>Momentum is being regained, after an apparent lull</a:t>
            </a:r>
          </a:p>
          <a:p>
            <a:pPr marL="171450" indent="-171450">
              <a:buFont typeface="Arial"/>
              <a:buChar char="•"/>
            </a:pPr>
            <a:r>
              <a:rPr lang="en-US" sz="1200" kern="1200" dirty="0" smtClean="0">
                <a:solidFill>
                  <a:schemeClr val="tx1"/>
                </a:solidFill>
                <a:latin typeface="+mn-lt"/>
                <a:ea typeface="+mn-ea"/>
                <a:cs typeface="+mn-cs"/>
              </a:rPr>
              <a:t>The policy and legal landscape is more favorable to us than when we started</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dirty="0" smtClean="0"/>
              <a:t>TALKUP PRINT MONOS, GOV DOCS, RESEARCH CENTER</a:t>
            </a:r>
            <a:endParaRPr lang="en-US" dirty="0"/>
          </a:p>
        </p:txBody>
      </p:sp>
      <p:sp>
        <p:nvSpPr>
          <p:cNvPr id="4" name="Slide Number Placeholder 3"/>
          <p:cNvSpPr>
            <a:spLocks noGrp="1"/>
          </p:cNvSpPr>
          <p:nvPr>
            <p:ph type="sldNum" sz="quarter" idx="10"/>
          </p:nvPr>
        </p:nvSpPr>
        <p:spPr/>
        <p:txBody>
          <a:bodyPr/>
          <a:lstStyle/>
          <a:p>
            <a:fld id="{501507D5-7A70-934D-A092-66E014A02EB0}" type="slidenum">
              <a:rPr lang="en-US" smtClean="0"/>
              <a:t>2</a:t>
            </a:fld>
            <a:endParaRPr lang="en-US"/>
          </a:p>
        </p:txBody>
      </p:sp>
    </p:spTree>
    <p:extLst>
      <p:ext uri="{BB962C8B-B14F-4D97-AF65-F5344CB8AC3E}">
        <p14:creationId xmlns:p14="http://schemas.microsoft.com/office/powerpoint/2010/main" val="38993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501507D5-7A70-934D-A092-66E014A02EB0}" type="slidenum">
              <a:rPr lang="en-US" smtClean="0"/>
              <a:t>3</a:t>
            </a:fld>
            <a:endParaRPr lang="en-US"/>
          </a:p>
        </p:txBody>
      </p:sp>
    </p:spTree>
    <p:extLst>
      <p:ext uri="{BB962C8B-B14F-4D97-AF65-F5344CB8AC3E}">
        <p14:creationId xmlns:p14="http://schemas.microsoft.com/office/powerpoint/2010/main" val="387373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a very few highlights of the last six years.  </a:t>
            </a:r>
          </a:p>
          <a:p>
            <a:endParaRPr lang="en-US" dirty="0" smtClean="0"/>
          </a:p>
          <a:p>
            <a:r>
              <a:rPr lang="en-US" dirty="0" smtClean="0"/>
              <a:t>Discussions on what would eventually become HathiTrust began in the CIC (Big Ten) by 2006.  </a:t>
            </a:r>
            <a:endParaRPr lang="en-US" dirty="0"/>
          </a:p>
          <a:p>
            <a:endParaRPr lang="en-US" dirty="0"/>
          </a:p>
          <a:p>
            <a:r>
              <a:rPr lang="en-US" dirty="0" smtClean="0"/>
              <a:t>2008:  Founded by Michigan, Indiana, CIC, California.  Began implementation, development, all moving towards</a:t>
            </a:r>
          </a:p>
          <a:p>
            <a:endParaRPr lang="en-US" dirty="0"/>
          </a:p>
          <a:p>
            <a:r>
              <a:rPr lang="en-US" dirty="0" smtClean="0"/>
              <a:t>2011:  Certification as a trusted repository, Constitutional Convention:  determining the future.</a:t>
            </a:r>
          </a:p>
          <a:p>
            <a:endParaRPr lang="en-US" dirty="0" smtClean="0"/>
          </a:p>
          <a:p>
            <a:r>
              <a:rPr lang="en-US" dirty="0" smtClean="0"/>
              <a:t>2014:  We are now a new organization, in many ways mature, in other ways still maturing.  </a:t>
            </a:r>
            <a:endParaRPr lang="en-US" dirty="0"/>
          </a:p>
        </p:txBody>
      </p:sp>
      <p:sp>
        <p:nvSpPr>
          <p:cNvPr id="4" name="Slide Number Placeholder 3"/>
          <p:cNvSpPr>
            <a:spLocks noGrp="1"/>
          </p:cNvSpPr>
          <p:nvPr>
            <p:ph type="sldNum" sz="quarter" idx="10"/>
          </p:nvPr>
        </p:nvSpPr>
        <p:spPr/>
        <p:txBody>
          <a:bodyPr/>
          <a:lstStyle/>
          <a:p>
            <a:fld id="{501507D5-7A70-934D-A092-66E014A02EB0}" type="slidenum">
              <a:rPr lang="en-US" smtClean="0"/>
              <a:t>4</a:t>
            </a:fld>
            <a:endParaRPr lang="en-US" dirty="0"/>
          </a:p>
        </p:txBody>
      </p:sp>
    </p:spTree>
    <p:extLst>
      <p:ext uri="{BB962C8B-B14F-4D97-AF65-F5344CB8AC3E}">
        <p14:creationId xmlns:p14="http://schemas.microsoft.com/office/powerpoint/2010/main" val="105951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56B9D02-B82A-C845-AF3C-EA15BF30A790}" type="slidenum">
              <a:rPr lang="en-US"/>
              <a:pPr fontAlgn="base">
                <a:spcBef>
                  <a:spcPct val="0"/>
                </a:spcBef>
                <a:spcAft>
                  <a:spcPct val="0"/>
                </a:spcAft>
              </a:pPr>
              <a:t>5</a:t>
            </a:fld>
            <a:endParaRPr lang="en-US"/>
          </a:p>
        </p:txBody>
      </p:sp>
      <p:sp>
        <p:nvSpPr>
          <p:cNvPr id="2" name="Notes Placeholder 1"/>
          <p:cNvSpPr>
            <a:spLocks noGrp="1"/>
          </p:cNvSpPr>
          <p:nvPr>
            <p:ph type="body" sz="quarter" idx="10"/>
          </p:nvPr>
        </p:nvSpPr>
        <p:spPr/>
        <p:txBody>
          <a:bodyPr/>
          <a:lstStyle/>
          <a:p>
            <a:endParaRPr lang="en-US" dirty="0" smtClean="0"/>
          </a:p>
          <a:p>
            <a:r>
              <a:rPr lang="en-US" dirty="0" smtClean="0"/>
              <a:t>Almost 100 members</a:t>
            </a:r>
          </a:p>
          <a:p>
            <a:endParaRPr lang="en-US" dirty="0" smtClean="0"/>
          </a:p>
          <a:p>
            <a:endParaRPr lang="en-US" dirty="0" smtClean="0"/>
          </a:p>
          <a:p>
            <a:r>
              <a:rPr lang="en-US" dirty="0" smtClean="0"/>
              <a:t>NOTE that we do have non-US partners</a:t>
            </a:r>
          </a:p>
          <a:p>
            <a:endParaRPr lang="en-US" dirty="0"/>
          </a:p>
          <a:p>
            <a:r>
              <a:rPr lang="en-US" dirty="0" smtClean="0"/>
              <a:t>NOTE also that not everyone is announced yet.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CIC and UC institutions counted individually</a:t>
            </a:r>
          </a:p>
          <a:p>
            <a:endParaRPr lang="en-US" dirty="0"/>
          </a:p>
        </p:txBody>
      </p:sp>
      <p:sp>
        <p:nvSpPr>
          <p:cNvPr id="4" name="Slide Number Placeholder 3"/>
          <p:cNvSpPr>
            <a:spLocks noGrp="1"/>
          </p:cNvSpPr>
          <p:nvPr>
            <p:ph type="sldNum" sz="quarter" idx="10"/>
          </p:nvPr>
        </p:nvSpPr>
        <p:spPr/>
        <p:txBody>
          <a:bodyPr/>
          <a:lstStyle/>
          <a:p>
            <a:fld id="{501507D5-7A70-934D-A092-66E014A02EB0}" type="slidenum">
              <a:rPr lang="en-US" smtClean="0"/>
              <a:t>6</a:t>
            </a:fld>
            <a:endParaRPr lang="en-US"/>
          </a:p>
        </p:txBody>
      </p:sp>
    </p:spTree>
    <p:extLst>
      <p:ext uri="{BB962C8B-B14F-4D97-AF65-F5344CB8AC3E}">
        <p14:creationId xmlns:p14="http://schemas.microsoft.com/office/powerpoint/2010/main" val="239019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74EF55EC-1562-554C-A8DB-1D9E49C1A469}" type="slidenum">
              <a:rPr lang="en-US"/>
              <a:pPr fontAlgn="base">
                <a:spcBef>
                  <a:spcPct val="0"/>
                </a:spcBef>
                <a:spcAft>
                  <a:spcPct val="0"/>
                </a:spcAft>
              </a:pPr>
              <a:t>7</a:t>
            </a:fld>
            <a:endParaRPr lang="en-US"/>
          </a:p>
        </p:txBody>
      </p:sp>
      <p:sp>
        <p:nvSpPr>
          <p:cNvPr id="57347"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p>
        </p:txBody>
      </p:sp>
      <p:sp>
        <p:nvSpPr>
          <p:cNvPr id="2" name="Notes Placeholder 1"/>
          <p:cNvSpPr>
            <a:spLocks noGrp="1"/>
          </p:cNvSpPr>
          <p:nvPr>
            <p:ph type="body" idx="1"/>
          </p:nvPr>
        </p:nvSpPr>
        <p:spPr/>
        <p:txBody>
          <a:bodyPr/>
          <a:lstStyle/>
          <a:p>
            <a:r>
              <a:rPr lang="en-US" dirty="0" smtClean="0"/>
              <a:t>Although it is legally constituted</a:t>
            </a:r>
            <a:r>
              <a:rPr lang="en-US" baseline="0" dirty="0" smtClean="0"/>
              <a:t> at Michigan, HathiTrust is managed by a Board of Governors.    It oversees all operations and programs and has the fiduciary responsibility for the partnership</a:t>
            </a:r>
          </a:p>
          <a:p>
            <a:endParaRPr lang="en-US" baseline="0" dirty="0" smtClean="0"/>
          </a:p>
          <a:p>
            <a:r>
              <a:rPr lang="en-US" baseline="0" dirty="0" smtClean="0"/>
              <a:t>I am an employee of the University of Michigan, but I report to the Board. </a:t>
            </a:r>
          </a:p>
          <a:p>
            <a:endParaRPr lang="en-US" baseline="0" dirty="0" smtClean="0"/>
          </a:p>
          <a:p>
            <a:r>
              <a:rPr lang="en-US" baseline="0" dirty="0" smtClean="0"/>
              <a:t>The Board can appoint working groups and committees.  The Bylaws passed in 2013 call for the appointment of one other group:  the Program Steering Committee. </a:t>
            </a:r>
          </a:p>
          <a:p>
            <a:endParaRPr lang="en-US" baseline="0" dirty="0" smtClean="0"/>
          </a:p>
          <a:p>
            <a:r>
              <a:rPr lang="en-US" baseline="0" dirty="0" smtClean="0"/>
              <a:t>The PSC can also appoint standing committees and working groups. </a:t>
            </a:r>
          </a:p>
          <a:p>
            <a:endParaRPr lang="en-US" baseline="0"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WE HAVE WORKED TO IMPLEMENT</a:t>
            </a:r>
            <a:r>
              <a:rPr lang="en-US" sz="1100" baseline="0" dirty="0" smtClean="0"/>
              <a:t> A SHARED APPROACH TO CURATION AND STEWARDSHIP</a:t>
            </a:r>
            <a:endParaRPr lang="en-US" sz="1100" dirty="0" smtClean="0"/>
          </a:p>
          <a:p>
            <a:endParaRPr lang="en-US" sz="1100" dirty="0" smtClean="0"/>
          </a:p>
          <a:p>
            <a:r>
              <a:rPr lang="en-US" sz="1100" dirty="0" smtClean="0"/>
              <a:t>HOW WORK GETS DONE</a:t>
            </a:r>
          </a:p>
          <a:p>
            <a:endParaRPr lang="en-US" sz="1100" dirty="0" smtClean="0"/>
          </a:p>
          <a:p>
            <a:r>
              <a:rPr lang="en-US" sz="1100" dirty="0" smtClean="0"/>
              <a:t>At</a:t>
            </a:r>
            <a:r>
              <a:rPr lang="en-US" sz="1100" baseline="0" dirty="0" smtClean="0"/>
              <a:t> Michigan:  7 FTE on the operational side, 2 on the programs side.   PLUS additional subsidized FTE that is not on the budget.  </a:t>
            </a:r>
          </a:p>
          <a:p>
            <a:endParaRPr lang="en-US" sz="1100" baseline="0" dirty="0" smtClean="0"/>
          </a:p>
          <a:p>
            <a:r>
              <a:rPr lang="en-US" sz="1100" baseline="0" dirty="0" smtClean="0"/>
              <a:t>Indiana and California are provided funds to support the services they operate. </a:t>
            </a:r>
          </a:p>
          <a:p>
            <a:endParaRPr lang="en-US" sz="1100" baseline="0" dirty="0" smtClean="0"/>
          </a:p>
          <a:p>
            <a:r>
              <a:rPr lang="en-US" sz="1100" baseline="0" dirty="0" smtClean="0"/>
              <a:t>HTRC:  The Board of Governors has approved some central funding, but Indiana and </a:t>
            </a:r>
            <a:r>
              <a:rPr lang="en-US" sz="1100" baseline="0" dirty="0" err="1" smtClean="0"/>
              <a:t>Ilinois</a:t>
            </a:r>
            <a:r>
              <a:rPr lang="en-US" sz="1100" baseline="0" dirty="0" smtClean="0"/>
              <a:t> are also picking up about 2/3 – ¾ of the costs.   </a:t>
            </a:r>
            <a:r>
              <a:rPr lang="en-US" sz="1100" baseline="0" dirty="0" err="1" smtClean="0"/>
              <a:t>Pluse</a:t>
            </a:r>
            <a:r>
              <a:rPr lang="en-US" sz="1100" baseline="0" dirty="0" smtClean="0"/>
              <a:t> grant funds.</a:t>
            </a:r>
          </a:p>
          <a:p>
            <a:endParaRPr lang="en-US" sz="1100" baseline="0" dirty="0" smtClean="0"/>
          </a:p>
          <a:p>
            <a:r>
              <a:rPr lang="en-US" sz="1100" baseline="0" dirty="0" smtClean="0"/>
              <a:t>Why are these schools supporting?  Because they get something back greater than what they pay in.  And they can take advantage of running these operations in a way to help facilitate other mission-driven programs on their campus. </a:t>
            </a:r>
          </a:p>
          <a:p>
            <a:endParaRPr lang="en-US" sz="1100" baseline="0" dirty="0" smtClean="0"/>
          </a:p>
          <a:p>
            <a:r>
              <a:rPr lang="en-US" sz="1100" baseline="0" dirty="0" smtClean="0"/>
              <a:t>The intent is for the central staff to stay lean and promote contributed effort from other institutions. </a:t>
            </a:r>
          </a:p>
          <a:p>
            <a:endParaRPr lang="en-US" sz="11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100" dirty="0" smtClean="0"/>
              <a:t>One of the goals:  “</a:t>
            </a:r>
            <a:r>
              <a:rPr lang="en-US" sz="1100" dirty="0" smtClean="0">
                <a:solidFill>
                  <a:srgbClr val="000000"/>
                </a:solidFill>
              </a:rPr>
              <a:t>To create and sustain this “public good” in a way that mitigates the problem of free-riders.”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100" dirty="0" smtClean="0">
              <a:solidFill>
                <a:srgbClr val="000000"/>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rPr>
              <a:t>In short: the</a:t>
            </a:r>
            <a:r>
              <a:rPr lang="en-US" sz="1100" baseline="0" dirty="0" smtClean="0">
                <a:solidFill>
                  <a:srgbClr val="000000"/>
                </a:solidFill>
              </a:rPr>
              <a:t> costs are shared in a way that ensures that everyone pays for what they benefit most directly from.  And since almost the entire collection is based on what we have reformatted from libraries, we are basing it on Library holdings.  We are NOT basing it on what your library has digitized and put in the repository.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1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100" dirty="0" smtClean="0"/>
              <a:t>Annual</a:t>
            </a:r>
            <a:r>
              <a:rPr lang="en-US" sz="1100" baseline="0" dirty="0" smtClean="0"/>
              <a:t> income:  approximately $2.5 million (Operations: $1.688 m Programmatic: $863K)</a:t>
            </a:r>
            <a:endParaRPr lang="en-US" sz="1100" dirty="0" smtClean="0"/>
          </a:p>
          <a:p>
            <a:pPr marL="0" lvl="2"/>
            <a:endParaRPr lang="en-US" sz="1100" dirty="0" smtClean="0">
              <a:solidFill>
                <a:srgbClr val="000000"/>
              </a:solidFill>
              <a:latin typeface="Calibri" charset="0"/>
              <a:cs typeface="Cambria" charset="0"/>
            </a:endParaRPr>
          </a:p>
          <a:p>
            <a:pPr marL="0" lvl="2"/>
            <a:r>
              <a:rPr lang="en-US" sz="1100" dirty="0" smtClean="0">
                <a:solidFill>
                  <a:srgbClr val="000000"/>
                </a:solidFill>
                <a:latin typeface="Calibri" charset="0"/>
                <a:cs typeface="Cambria" charset="0"/>
              </a:rPr>
              <a:t>Computation of fees must be approved by the membership every year.  We are now working on collecting holdings and computing costs for 2015.</a:t>
            </a:r>
          </a:p>
          <a:p>
            <a:endParaRPr lang="en-US" sz="1100" dirty="0"/>
          </a:p>
        </p:txBody>
      </p:sp>
      <p:sp>
        <p:nvSpPr>
          <p:cNvPr id="4" name="Slide Number Placeholder 3"/>
          <p:cNvSpPr>
            <a:spLocks noGrp="1"/>
          </p:cNvSpPr>
          <p:nvPr>
            <p:ph type="sldNum" sz="quarter" idx="10"/>
          </p:nvPr>
        </p:nvSpPr>
        <p:spPr/>
        <p:txBody>
          <a:bodyPr/>
          <a:lstStyle/>
          <a:p>
            <a:fld id="{501507D5-7A70-934D-A092-66E014A02EB0}" type="slidenum">
              <a:rPr lang="en-US" smtClean="0"/>
              <a:t>8</a:t>
            </a:fld>
            <a:endParaRPr lang="en-US"/>
          </a:p>
        </p:txBody>
      </p:sp>
    </p:spTree>
    <p:extLst>
      <p:ext uri="{BB962C8B-B14F-4D97-AF65-F5344CB8AC3E}">
        <p14:creationId xmlns:p14="http://schemas.microsoft.com/office/powerpoint/2010/main" val="108029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Oct 1</a:t>
            </a:r>
            <a:r>
              <a:rPr lang="en-US" baseline="30000" dirty="0" smtClean="0"/>
              <a:t>st</a:t>
            </a:r>
            <a:endParaRPr lang="en-US" dirty="0" smtClean="0"/>
          </a:p>
          <a:p>
            <a:endParaRPr lang="en-US" dirty="0" smtClean="0"/>
          </a:p>
          <a:p>
            <a:r>
              <a:rPr lang="en-US" dirty="0" smtClean="0"/>
              <a:t>Highlight these numbers not to brag, but to emphasize</a:t>
            </a:r>
            <a:r>
              <a:rPr lang="en-US" baseline="0" dirty="0" smtClean="0"/>
              <a:t> that the corpus is a solid base for action, representative </a:t>
            </a:r>
            <a:endParaRPr lang="en-US" dirty="0" smtClean="0"/>
          </a:p>
          <a:p>
            <a:endParaRPr lang="en-US" dirty="0" smtClean="0"/>
          </a:p>
          <a:p>
            <a:r>
              <a:rPr lang="en-US" dirty="0" smtClean="0"/>
              <a:t>CIC Escrow (Illinois, Indiana, Penn State):</a:t>
            </a:r>
            <a:r>
              <a:rPr lang="en-US" baseline="0" dirty="0" smtClean="0"/>
              <a:t>  about 1 million, and maybe another half-million still in escrow.</a:t>
            </a:r>
            <a:endParaRPr lang="en-US" dirty="0" smtClean="0"/>
          </a:p>
          <a:p>
            <a:endParaRPr lang="en-US" dirty="0" smtClean="0"/>
          </a:p>
          <a:p>
            <a:r>
              <a:rPr lang="en-US" dirty="0" smtClean="0"/>
              <a:t>Initial focus on digitized book and journal content</a:t>
            </a:r>
          </a:p>
          <a:p>
            <a:pPr lvl="1"/>
            <a:r>
              <a:rPr lang="en-US" dirty="0" smtClean="0"/>
              <a:t>12.1 million total volumes </a:t>
            </a:r>
          </a:p>
          <a:p>
            <a:pPr lvl="1"/>
            <a:r>
              <a:rPr lang="en-US" dirty="0" smtClean="0"/>
              <a:t>5.8 million book titles</a:t>
            </a:r>
          </a:p>
          <a:p>
            <a:pPr lvl="1"/>
            <a:r>
              <a:rPr lang="en-US" dirty="0" smtClean="0"/>
              <a:t>288,000 serial titles</a:t>
            </a:r>
          </a:p>
          <a:p>
            <a:pPr lvl="1"/>
            <a:r>
              <a:rPr lang="en-US" dirty="0" smtClean="0"/>
              <a:t>4+ million volumes in the public domain or open access (~35%)</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501507D5-7A70-934D-A092-66E014A02EB0}" type="slidenum">
              <a:rPr lang="en-US" smtClean="0"/>
              <a:t>9</a:t>
            </a:fld>
            <a:endParaRPr lang="en-US"/>
          </a:p>
        </p:txBody>
      </p:sp>
    </p:spTree>
    <p:extLst>
      <p:ext uri="{BB962C8B-B14F-4D97-AF65-F5344CB8AC3E}">
        <p14:creationId xmlns:p14="http://schemas.microsoft.com/office/powerpoint/2010/main" val="394661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hathitrust.org/" TargetMode="External"/><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 October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38702395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 October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2582823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 October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845805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4" name="Rectangle 3"/>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7" name="Picture 5"/>
          <p:cNvPicPr>
            <a:picLocks noChangeAspect="1" noChangeArrowheads="1"/>
          </p:cNvPicPr>
          <p:nvPr/>
        </p:nvPicPr>
        <p:blipFill>
          <a:blip r:embed="rId2"/>
          <a:srcRect/>
          <a:stretch>
            <a:fillRect/>
          </a:stretch>
        </p:blipFill>
        <p:spPr bwMode="auto">
          <a:xfrm>
            <a:off x="8212138" y="5930900"/>
            <a:ext cx="949325" cy="927100"/>
          </a:xfrm>
          <a:prstGeom prst="rect">
            <a:avLst/>
          </a:prstGeom>
          <a:noFill/>
          <a:ln w="9525">
            <a:noFill/>
            <a:miter lim="800000"/>
            <a:headEnd/>
            <a:tailEnd/>
          </a:ln>
        </p:spPr>
      </p:pic>
      <p:cxnSp>
        <p:nvCxnSpPr>
          <p:cNvPr id="8" name="Straight Connector 7"/>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1"/>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2"/>
          </p:nvPr>
        </p:nvSpPr>
        <p:spPr>
          <a:xfrm>
            <a:off x="0" y="6604000"/>
            <a:ext cx="2133600" cy="254000"/>
          </a:xfrm>
        </p:spPr>
        <p:txBody>
          <a:bodyPr/>
          <a:lstStyle/>
          <a:p>
            <a:fld id="{4070A008-E005-5B46-8DE9-7FA5072A9773}" type="slidenum">
              <a:rPr lang="en-US" smtClean="0"/>
              <a:t>‹#›</a:t>
            </a:fld>
            <a:endParaRPr lang="en-US" dirty="0"/>
          </a:p>
        </p:txBody>
      </p:sp>
      <p:sp>
        <p:nvSpPr>
          <p:cNvPr id="11" name="Date Placeholder 3"/>
          <p:cNvSpPr>
            <a:spLocks noGrp="1"/>
          </p:cNvSpPr>
          <p:nvPr>
            <p:ph type="dt" sz="half" idx="10"/>
          </p:nvPr>
        </p:nvSpPr>
        <p:spPr>
          <a:xfrm>
            <a:off x="0" y="6604000"/>
            <a:ext cx="2133600" cy="254000"/>
          </a:xfrm>
        </p:spPr>
        <p:txBody>
          <a:bodyPr/>
          <a:lstStyle/>
          <a:p>
            <a:r>
              <a:rPr lang="en-US" smtClean="0"/>
              <a:t>10 October 2014</a:t>
            </a:r>
            <a:endParaRPr lang="en-US" dirty="0"/>
          </a:p>
        </p:txBody>
      </p:sp>
    </p:spTree>
    <p:extLst>
      <p:ext uri="{BB962C8B-B14F-4D97-AF65-F5344CB8AC3E}">
        <p14:creationId xmlns:p14="http://schemas.microsoft.com/office/powerpoint/2010/main" val="1350359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6265863" y="1219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4" name="Rectangle 3"/>
          <p:cNvSpPr/>
          <p:nvPr/>
        </p:nvSpPr>
        <p:spPr>
          <a:xfrm>
            <a:off x="647700" y="1752600"/>
            <a:ext cx="7848600" cy="46990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rgbClr val="000000"/>
              </a:solidFill>
              <a:ea typeface="Arial" pitchFamily="-65" charset="0"/>
              <a:cs typeface="Arial" pitchFamily="-65" charset="0"/>
            </a:endParaRPr>
          </a:p>
        </p:txBody>
      </p:sp>
      <p:sp>
        <p:nvSpPr>
          <p:cNvPr id="5" name="TextBox 8"/>
          <p:cNvSpPr txBox="1">
            <a:spLocks noChangeArrowheads="1"/>
          </p:cNvSpPr>
          <p:nvPr/>
        </p:nvSpPr>
        <p:spPr bwMode="auto">
          <a:xfrm>
            <a:off x="3535363" y="557213"/>
            <a:ext cx="2921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600"/>
              </a:spcAft>
            </a:pPr>
            <a:r>
              <a:rPr lang="en-US" sz="2800">
                <a:solidFill>
                  <a:srgbClr val="404040"/>
                </a:solidFill>
                <a:latin typeface="Hoefler Text" charset="0"/>
                <a:cs typeface="Hoefler Text" charset="0"/>
              </a:rPr>
              <a:t>HATHITRUST</a:t>
            </a:r>
          </a:p>
          <a:p>
            <a:pPr>
              <a:spcAft>
                <a:spcPts val="600"/>
              </a:spcAft>
            </a:pPr>
            <a:r>
              <a:rPr lang="en-US" sz="1600" b="1">
                <a:solidFill>
                  <a:srgbClr val="404040"/>
                </a:solidFill>
                <a:latin typeface="Hoefler Text" charset="0"/>
                <a:cs typeface="Hoefler Text" charset="0"/>
              </a:rPr>
              <a:t> </a:t>
            </a:r>
            <a:r>
              <a:rPr lang="en-US" sz="1600">
                <a:solidFill>
                  <a:srgbClr val="404040"/>
                </a:solidFill>
                <a:latin typeface="Hoefler Text" charset="0"/>
                <a:cs typeface="Hoefler Text" charset="0"/>
              </a:rPr>
              <a:t>A Shared Digital Repository</a:t>
            </a:r>
          </a:p>
        </p:txBody>
      </p:sp>
      <p:cxnSp>
        <p:nvCxnSpPr>
          <p:cNvPr id="6" name="Straight Connector 5"/>
          <p:cNvCxnSpPr>
            <a:cxnSpLocks noChangeShapeType="1"/>
          </p:cNvCxnSpPr>
          <p:nvPr/>
        </p:nvCxnSpPr>
        <p:spPr bwMode="auto">
          <a:xfrm>
            <a:off x="1638300" y="3311525"/>
            <a:ext cx="5884863"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pic>
        <p:nvPicPr>
          <p:cNvPr id="7" name="Picture 10" descr="HathiTrustLogo_vertica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73338" y="584200"/>
            <a:ext cx="879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647700" y="1689100"/>
            <a:ext cx="7848600"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884858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HathiTrust">
    <p:spTree>
      <p:nvGrpSpPr>
        <p:cNvPr id="1" name=""/>
        <p:cNvGrpSpPr/>
        <p:nvPr/>
      </p:nvGrpSpPr>
      <p:grpSpPr>
        <a:xfrm>
          <a:off x="0" y="0"/>
          <a:ext cx="0" cy="0"/>
          <a:chOff x="0" y="0"/>
          <a:chExt cx="0" cy="0"/>
        </a:xfrm>
      </p:grpSpPr>
      <p:sp>
        <p:nvSpPr>
          <p:cNvPr id="2" name="Rectangle 1"/>
          <p:cNvSpPr/>
          <p:nvPr userDrawn="1"/>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8"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0" y="6604000"/>
            <a:ext cx="2133600" cy="254000"/>
          </a:xfrm>
        </p:spPr>
        <p:txBody>
          <a:bodyPr/>
          <a:lstStyle/>
          <a:p>
            <a:fld id="{4070A008-E005-5B46-8DE9-7FA5072A9773}" type="slidenum">
              <a:rPr lang="en-US" smtClean="0"/>
              <a:t>‹#›</a:t>
            </a:fld>
            <a:endParaRPr lang="en-US" dirty="0"/>
          </a:p>
        </p:txBody>
      </p:sp>
      <p:sp>
        <p:nvSpPr>
          <p:cNvPr id="7" name="Date Placeholder 3"/>
          <p:cNvSpPr>
            <a:spLocks noGrp="1"/>
          </p:cNvSpPr>
          <p:nvPr>
            <p:ph type="dt" sz="half" idx="10"/>
          </p:nvPr>
        </p:nvSpPr>
        <p:spPr>
          <a:xfrm>
            <a:off x="0" y="6604000"/>
            <a:ext cx="2133600" cy="254000"/>
          </a:xfrm>
        </p:spPr>
        <p:txBody>
          <a:bodyPr/>
          <a:lstStyle/>
          <a:p>
            <a:r>
              <a:rPr lang="en-US" smtClean="0"/>
              <a:t>10 October 2014</a:t>
            </a:r>
            <a:endParaRPr lang="en-US" dirty="0"/>
          </a:p>
        </p:txBody>
      </p:sp>
    </p:spTree>
    <p:extLst>
      <p:ext uri="{BB962C8B-B14F-4D97-AF65-F5344CB8AC3E}">
        <p14:creationId xmlns:p14="http://schemas.microsoft.com/office/powerpoint/2010/main" val="36440623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1382713"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8" y="439420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0" y="2009774"/>
            <a:ext cx="5634038"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7391551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 October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2608718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 October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764201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 October 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31129190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 October 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397893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 October 2014</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9099441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 October 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20219964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 October 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32470105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 October 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0A008-E005-5B46-8DE9-7FA5072A9773}" type="slidenum">
              <a:rPr lang="en-US" smtClean="0"/>
              <a:t>‹#›</a:t>
            </a:fld>
            <a:endParaRPr lang="en-US"/>
          </a:p>
        </p:txBody>
      </p:sp>
    </p:spTree>
    <p:extLst>
      <p:ext uri="{BB962C8B-B14F-4D97-AF65-F5344CB8AC3E}">
        <p14:creationId xmlns:p14="http://schemas.microsoft.com/office/powerpoint/2010/main" val="9090053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 October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9797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5" r:id="rId14"/>
    <p:sldLayoutId id="2147483666" r:id="rId15"/>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476375" y="3367660"/>
            <a:ext cx="6040438" cy="1158480"/>
          </a:xfrm>
          <a:prstGeom prst="rect">
            <a:avLst/>
          </a:prstGeom>
        </p:spPr>
        <p:txBody>
          <a:bodyPr anchor="ctr">
            <a:noAutofit/>
          </a:bodyPr>
          <a:lstStyle/>
          <a:p>
            <a:pPr algn="ctr" fontAlgn="auto">
              <a:spcAft>
                <a:spcPts val="0"/>
              </a:spcAft>
              <a:defRPr/>
            </a:pPr>
            <a:endParaRPr lang="en-US" sz="2800" dirty="0">
              <a:latin typeface="+mj-lt"/>
              <a:ea typeface="+mj-ea"/>
              <a:cs typeface="+mj-cs"/>
            </a:endParaRPr>
          </a:p>
        </p:txBody>
      </p:sp>
      <p:sp>
        <p:nvSpPr>
          <p:cNvPr id="4" name="Title 3"/>
          <p:cNvSpPr txBox="1">
            <a:spLocks/>
          </p:cNvSpPr>
          <p:nvPr/>
        </p:nvSpPr>
        <p:spPr>
          <a:xfrm>
            <a:off x="3610536" y="5469085"/>
            <a:ext cx="2988921" cy="1158480"/>
          </a:xfrm>
          <a:prstGeom prst="rect">
            <a:avLst/>
          </a:prstGeom>
        </p:spPr>
        <p:txBody>
          <a:bodyPr anchor="ctr">
            <a:noAutofit/>
          </a:bodyPr>
          <a:lstStyle/>
          <a:p>
            <a:pPr algn="ctr" fontAlgn="auto">
              <a:spcAft>
                <a:spcPts val="0"/>
              </a:spcAft>
              <a:defRPr/>
            </a:pPr>
            <a:endParaRPr lang="en-US" sz="3000" dirty="0">
              <a:latin typeface="+mj-lt"/>
              <a:ea typeface="+mj-ea"/>
              <a:cs typeface="+mj-cs"/>
            </a:endParaRPr>
          </a:p>
        </p:txBody>
      </p:sp>
      <p:sp>
        <p:nvSpPr>
          <p:cNvPr id="6" name="Rectangle 5"/>
          <p:cNvSpPr/>
          <p:nvPr/>
        </p:nvSpPr>
        <p:spPr>
          <a:xfrm>
            <a:off x="1763888" y="3592701"/>
            <a:ext cx="5755746" cy="923330"/>
          </a:xfrm>
          <a:prstGeom prst="rect">
            <a:avLst/>
          </a:prstGeom>
        </p:spPr>
        <p:txBody>
          <a:bodyPr wrap="square">
            <a:spAutoFit/>
          </a:bodyPr>
          <a:lstStyle/>
          <a:p>
            <a:pPr algn="ctr"/>
            <a:r>
              <a:rPr lang="en-US" dirty="0" smtClean="0"/>
              <a:t>October 10, 2014</a:t>
            </a:r>
          </a:p>
          <a:p>
            <a:pPr algn="ctr"/>
            <a:r>
              <a:rPr lang="en-US" dirty="0" smtClean="0"/>
              <a:t>Hotel Palomar</a:t>
            </a:r>
          </a:p>
          <a:p>
            <a:pPr algn="ctr"/>
            <a:r>
              <a:rPr lang="en-US" dirty="0" smtClean="0"/>
              <a:t>Washington, DC</a:t>
            </a:r>
            <a:endParaRPr lang="en-US" dirty="0"/>
          </a:p>
        </p:txBody>
      </p:sp>
      <p:sp>
        <p:nvSpPr>
          <p:cNvPr id="2" name="Title 1"/>
          <p:cNvSpPr>
            <a:spLocks noGrp="1"/>
          </p:cNvSpPr>
          <p:nvPr>
            <p:ph type="ctrTitle"/>
          </p:nvPr>
        </p:nvSpPr>
        <p:spPr/>
        <p:txBody>
          <a:bodyPr/>
          <a:lstStyle/>
          <a:p>
            <a:r>
              <a:rPr lang="en-US" dirty="0" smtClean="0"/>
              <a:t>Executive Director Report</a:t>
            </a:r>
            <a:endParaRPr lang="en-US" dirty="0"/>
          </a:p>
        </p:txBody>
      </p:sp>
      <p:sp>
        <p:nvSpPr>
          <p:cNvPr id="7" name="Title 3"/>
          <p:cNvSpPr txBox="1">
            <a:spLocks/>
          </p:cNvSpPr>
          <p:nvPr/>
        </p:nvSpPr>
        <p:spPr>
          <a:xfrm>
            <a:off x="1093095" y="4730750"/>
            <a:ext cx="7250805" cy="10398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2014 Annual Member Meeting</a:t>
            </a:r>
            <a:endParaRPr lang="en-US" sz="4000" dirty="0">
              <a:latin typeface="Calibri" charset="0"/>
            </a:endParaRPr>
          </a:p>
        </p:txBody>
      </p:sp>
    </p:spTree>
    <p:extLst>
      <p:ext uri="{BB962C8B-B14F-4D97-AF65-F5344CB8AC3E}">
        <p14:creationId xmlns:p14="http://schemas.microsoft.com/office/powerpoint/2010/main" val="19291650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Distribution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11758967"/>
              </p:ext>
            </p:extLst>
          </p:nvPr>
        </p:nvGraphicFramePr>
        <p:xfrm>
          <a:off x="577850" y="1600201"/>
          <a:ext cx="8108950" cy="5060949"/>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3301306808"/>
      </p:ext>
    </p:extLst>
  </p:cSld>
  <p:clrMapOvr>
    <a:masterClrMapping/>
  </p:clrMapOvr>
  <mc:AlternateContent xmlns:mc="http://schemas.openxmlformats.org/markup-compatibility/2006" xmlns:p14="http://schemas.microsoft.com/office/powerpoint/2010/main">
    <mc:Choice Requires="p14">
      <p:transition p14:dur="400" advTm="12000">
        <p:fade/>
      </p:transition>
    </mc:Choice>
    <mc:Fallback xmlns="">
      <p:transition xmlns:p14="http://schemas.microsoft.com/office/powerpoint/2010/main" advTm="12000">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Collective Action:  Copyright Review</a:t>
            </a:r>
            <a:endParaRPr lang="en-US" dirty="0"/>
          </a:p>
        </p:txBody>
      </p:sp>
      <p:sp>
        <p:nvSpPr>
          <p:cNvPr id="3" name="Content Placeholder 2"/>
          <p:cNvSpPr>
            <a:spLocks noGrp="1"/>
          </p:cNvSpPr>
          <p:nvPr>
            <p:ph idx="1"/>
          </p:nvPr>
        </p:nvSpPr>
        <p:spPr/>
        <p:txBody>
          <a:bodyPr>
            <a:normAutofit/>
          </a:bodyPr>
          <a:lstStyle/>
          <a:p>
            <a:r>
              <a:rPr lang="en-US" dirty="0" smtClean="0"/>
              <a:t>Copyright Review Management System </a:t>
            </a:r>
          </a:p>
          <a:p>
            <a:pPr lvl="1"/>
            <a:r>
              <a:rPr lang="en-US" dirty="0"/>
              <a:t>C</a:t>
            </a:r>
            <a:r>
              <a:rPr lang="en-US" dirty="0" smtClean="0"/>
              <a:t>RMS US: Works </a:t>
            </a:r>
            <a:r>
              <a:rPr lang="en-US" dirty="0"/>
              <a:t>p</a:t>
            </a:r>
            <a:r>
              <a:rPr lang="en-US" dirty="0" smtClean="0"/>
              <a:t>ublished </a:t>
            </a:r>
            <a:r>
              <a:rPr lang="en-US" dirty="0"/>
              <a:t>in US, 1923-1963</a:t>
            </a:r>
          </a:p>
          <a:p>
            <a:pPr lvl="1"/>
            <a:r>
              <a:rPr lang="en-US" dirty="0" smtClean="0"/>
              <a:t>CRMS</a:t>
            </a:r>
            <a:r>
              <a:rPr lang="en-US" dirty="0"/>
              <a:t>-</a:t>
            </a:r>
            <a:r>
              <a:rPr lang="en-US" dirty="0" smtClean="0"/>
              <a:t>World: Published </a:t>
            </a:r>
            <a:r>
              <a:rPr lang="en-US" dirty="0"/>
              <a:t>non-US (UK, Canada, Australia, Spain</a:t>
            </a:r>
            <a:r>
              <a:rPr lang="en-US" dirty="0" smtClean="0"/>
              <a:t>)</a:t>
            </a:r>
          </a:p>
          <a:p>
            <a:pPr lvl="1"/>
            <a:r>
              <a:rPr lang="en-US" dirty="0" smtClean="0"/>
              <a:t>Through both projects over 450,000 items reviewed</a:t>
            </a:r>
          </a:p>
          <a:p>
            <a:pPr lvl="1"/>
            <a:r>
              <a:rPr lang="en-US" dirty="0" smtClean="0"/>
              <a:t>52% determined to have some public domain status</a:t>
            </a:r>
            <a:endParaRPr lang="en-US" dirty="0"/>
          </a:p>
        </p:txBody>
      </p:sp>
      <p:sp>
        <p:nvSpPr>
          <p:cNvPr id="4" name="Date Placeholder 3"/>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38407053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Current Thoughts</a:t>
            </a:r>
            <a:endParaRPr lang="en-US" dirty="0"/>
          </a:p>
        </p:txBody>
      </p:sp>
    </p:spTree>
    <p:extLst>
      <p:ext uri="{BB962C8B-B14F-4D97-AF65-F5344CB8AC3E}">
        <p14:creationId xmlns:p14="http://schemas.microsoft.com/office/powerpoint/2010/main" val="36711644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are we positioned?</a:t>
            </a:r>
            <a:endParaRPr lang="en-US" dirty="0"/>
          </a:p>
        </p:txBody>
      </p:sp>
      <p:sp>
        <p:nvSpPr>
          <p:cNvPr id="4" name="Content Placeholder 3"/>
          <p:cNvSpPr>
            <a:spLocks noGrp="1"/>
          </p:cNvSpPr>
          <p:nvPr>
            <p:ph idx="1"/>
          </p:nvPr>
        </p:nvSpPr>
        <p:spPr/>
        <p:txBody>
          <a:bodyPr>
            <a:normAutofit lnSpcReduction="10000"/>
          </a:bodyPr>
          <a:lstStyle/>
          <a:p>
            <a:r>
              <a:rPr lang="en-US" dirty="0" smtClean="0"/>
              <a:t>Our mission, collection, and the repository operations are all strong.</a:t>
            </a:r>
          </a:p>
          <a:p>
            <a:r>
              <a:rPr lang="en-US" dirty="0" smtClean="0"/>
              <a:t>Our brand reputation is outstanding.</a:t>
            </a:r>
          </a:p>
          <a:p>
            <a:r>
              <a:rPr lang="en-US" dirty="0" smtClean="0"/>
              <a:t>Our work is solidly supported by the law.</a:t>
            </a:r>
          </a:p>
          <a:p>
            <a:r>
              <a:rPr lang="en-US" dirty="0" smtClean="0"/>
              <a:t>We have expanded access in unprecedented ways. </a:t>
            </a:r>
          </a:p>
          <a:p>
            <a:r>
              <a:rPr lang="en-US" dirty="0" smtClean="0"/>
              <a:t>The partnership provides a solid base for action.</a:t>
            </a:r>
          </a:p>
          <a:p>
            <a:r>
              <a:rPr lang="en-US" dirty="0" smtClean="0"/>
              <a:t>We have very important programs underway.</a:t>
            </a:r>
            <a:endParaRPr lang="en-US" dirty="0"/>
          </a:p>
        </p:txBody>
      </p:sp>
      <p:sp>
        <p:nvSpPr>
          <p:cNvPr id="2" name="Date Placeholder 1"/>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42349667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thought?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Strategy, mission, and role in the future</a:t>
            </a:r>
          </a:p>
          <a:p>
            <a:pPr lvl="1"/>
            <a:r>
              <a:rPr lang="en-US" dirty="0"/>
              <a:t>Membership </a:t>
            </a:r>
            <a:r>
              <a:rPr lang="en-US" dirty="0" smtClean="0"/>
              <a:t>growth</a:t>
            </a:r>
          </a:p>
          <a:p>
            <a:pPr lvl="1"/>
            <a:r>
              <a:rPr lang="en-US" dirty="0"/>
              <a:t>Collections </a:t>
            </a:r>
            <a:r>
              <a:rPr lang="en-US" dirty="0" smtClean="0"/>
              <a:t>program</a:t>
            </a:r>
            <a:endParaRPr lang="en-US" dirty="0"/>
          </a:p>
          <a:p>
            <a:pPr lvl="1"/>
            <a:r>
              <a:rPr lang="en-US" dirty="0"/>
              <a:t>Public policy</a:t>
            </a:r>
          </a:p>
          <a:p>
            <a:pPr lvl="1"/>
            <a:r>
              <a:rPr lang="en-US" dirty="0" smtClean="0"/>
              <a:t>(Inter)National </a:t>
            </a:r>
            <a:r>
              <a:rPr lang="en-US" dirty="0"/>
              <a:t>digital </a:t>
            </a:r>
            <a:r>
              <a:rPr lang="en-US" dirty="0" smtClean="0"/>
              <a:t>infrastructure</a:t>
            </a:r>
          </a:p>
          <a:p>
            <a:pPr lvl="1"/>
            <a:r>
              <a:rPr lang="en-US" dirty="0" smtClean="0"/>
              <a:t>Services for members and the public</a:t>
            </a:r>
            <a:endParaRPr lang="en-US" dirty="0"/>
          </a:p>
          <a:p>
            <a:r>
              <a:rPr lang="en-US" dirty="0" smtClean="0"/>
              <a:t>Organizational</a:t>
            </a:r>
          </a:p>
          <a:p>
            <a:pPr lvl="1"/>
            <a:r>
              <a:rPr lang="en-US" dirty="0" smtClean="0"/>
              <a:t>Engagement with researchers and libraries</a:t>
            </a:r>
          </a:p>
          <a:p>
            <a:pPr lvl="1"/>
            <a:r>
              <a:rPr lang="en-US" dirty="0" smtClean="0"/>
              <a:t>Enabling more participation in plans and action</a:t>
            </a:r>
          </a:p>
          <a:p>
            <a:pPr lvl="1"/>
            <a:r>
              <a:rPr lang="en-US" dirty="0" smtClean="0"/>
              <a:t>Standing on our own</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4544217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a:bodyPr>
          <a:lstStyle/>
          <a:p>
            <a:r>
              <a:rPr lang="en-US" dirty="0" smtClean="0"/>
              <a:t>Our actions must align with the mission, goals, and purpose across our partnership.  </a:t>
            </a:r>
          </a:p>
          <a:p>
            <a:r>
              <a:rPr lang="en-US" dirty="0" smtClean="0"/>
              <a:t>A few additional assumptions</a:t>
            </a:r>
          </a:p>
          <a:p>
            <a:pPr lvl="1"/>
            <a:r>
              <a:rPr lang="en-US" dirty="0" smtClean="0"/>
              <a:t>We </a:t>
            </a:r>
            <a:r>
              <a:rPr lang="en-US" dirty="0"/>
              <a:t>should pursue complementarity and cooperation, not competition and duplication. </a:t>
            </a:r>
          </a:p>
          <a:p>
            <a:pPr lvl="1"/>
            <a:r>
              <a:rPr lang="en-US" dirty="0" smtClean="0"/>
              <a:t>Scale </a:t>
            </a:r>
            <a:r>
              <a:rPr lang="en-US" dirty="0"/>
              <a:t>will continue </a:t>
            </a:r>
            <a:r>
              <a:rPr lang="en-US" dirty="0" smtClean="0"/>
              <a:t>to drive our strategies</a:t>
            </a:r>
            <a:endParaRPr lang="en-US" dirty="0"/>
          </a:p>
          <a:p>
            <a:pPr lvl="1"/>
            <a:r>
              <a:rPr lang="en-US" dirty="0" smtClean="0"/>
              <a:t>Potential partners </a:t>
            </a:r>
            <a:r>
              <a:rPr lang="en-US" dirty="0"/>
              <a:t>are not just other l</a:t>
            </a:r>
            <a:r>
              <a:rPr lang="en-US" dirty="0" smtClean="0"/>
              <a:t>ibraries and library organizations, </a:t>
            </a:r>
            <a:r>
              <a:rPr lang="en-US" dirty="0"/>
              <a:t>but also </a:t>
            </a:r>
            <a:r>
              <a:rPr lang="en-US" dirty="0" smtClean="0"/>
              <a:t>readers, authors, publishers.</a:t>
            </a:r>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10475828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dirty="0" smtClean="0"/>
              <a:t>Thank you!</a:t>
            </a:r>
            <a:br>
              <a:rPr lang="en-US" sz="3600" dirty="0" smtClean="0"/>
            </a:br>
            <a:r>
              <a:rPr lang="en-US" sz="3600" dirty="0"/>
              <a:t/>
            </a:r>
            <a:br>
              <a:rPr lang="en-US" sz="3600" dirty="0"/>
            </a:br>
            <a:r>
              <a:rPr lang="en-US" sz="3600" dirty="0" err="1" smtClean="0"/>
              <a:t>furlough@hathitrust.org</a:t>
            </a:r>
            <a:r>
              <a:rPr lang="en-US" sz="3600" dirty="0" smtClean="0"/>
              <a:t/>
            </a:r>
            <a:br>
              <a:rPr lang="en-US" sz="3600" dirty="0" smtClean="0"/>
            </a:br>
            <a:r>
              <a:rPr lang="en-US" sz="3600" dirty="0" smtClean="0"/>
              <a:t>@</a:t>
            </a:r>
            <a:r>
              <a:rPr lang="en-US" sz="3600" dirty="0" err="1" smtClean="0"/>
              <a:t>MikeFurlough</a:t>
            </a:r>
            <a:endParaRPr lang="en-US" sz="3600" dirty="0"/>
          </a:p>
        </p:txBody>
      </p:sp>
    </p:spTree>
    <p:extLst>
      <p:ext uri="{BB962C8B-B14F-4D97-AF65-F5344CB8AC3E}">
        <p14:creationId xmlns:p14="http://schemas.microsoft.com/office/powerpoint/2010/main" val="691065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are we positioned?</a:t>
            </a:r>
            <a:endParaRPr lang="en-US" dirty="0"/>
          </a:p>
        </p:txBody>
      </p:sp>
      <p:sp>
        <p:nvSpPr>
          <p:cNvPr id="4" name="Content Placeholder 3"/>
          <p:cNvSpPr>
            <a:spLocks noGrp="1"/>
          </p:cNvSpPr>
          <p:nvPr>
            <p:ph idx="1"/>
          </p:nvPr>
        </p:nvSpPr>
        <p:spPr/>
        <p:txBody>
          <a:bodyPr>
            <a:normAutofit lnSpcReduction="10000"/>
          </a:bodyPr>
          <a:lstStyle/>
          <a:p>
            <a:r>
              <a:rPr lang="en-US" dirty="0" smtClean="0"/>
              <a:t>Our mission, collection, and the repository operations are all strong.</a:t>
            </a:r>
          </a:p>
          <a:p>
            <a:r>
              <a:rPr lang="en-US" dirty="0" smtClean="0"/>
              <a:t>Our brand reputation is outstanding.</a:t>
            </a:r>
          </a:p>
          <a:p>
            <a:r>
              <a:rPr lang="en-US" dirty="0" smtClean="0"/>
              <a:t>Our work is solidly supported by the law.</a:t>
            </a:r>
          </a:p>
          <a:p>
            <a:r>
              <a:rPr lang="en-US" dirty="0" smtClean="0"/>
              <a:t>We have expanded access in unprecedented ways. </a:t>
            </a:r>
          </a:p>
          <a:p>
            <a:r>
              <a:rPr lang="en-US" dirty="0" smtClean="0"/>
              <a:t>The partnership provides a solid base for action.</a:t>
            </a:r>
          </a:p>
          <a:p>
            <a:r>
              <a:rPr lang="en-US" dirty="0" smtClean="0"/>
              <a:t>We have very important programs underway.</a:t>
            </a:r>
            <a:endParaRPr lang="en-US" dirty="0"/>
          </a:p>
        </p:txBody>
      </p:sp>
      <p:sp>
        <p:nvSpPr>
          <p:cNvPr id="2" name="Date Placeholder 1"/>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42133464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Partnership</a:t>
            </a:r>
            <a:endParaRPr lang="en-US" dirty="0"/>
          </a:p>
        </p:txBody>
      </p:sp>
    </p:spTree>
    <p:extLst>
      <p:ext uri="{BB962C8B-B14F-4D97-AF65-F5344CB8AC3E}">
        <p14:creationId xmlns:p14="http://schemas.microsoft.com/office/powerpoint/2010/main" val="18429877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Highlights</a:t>
            </a:r>
            <a:endParaRPr lang="en-US" dirty="0"/>
          </a:p>
        </p:txBody>
      </p:sp>
      <p:sp>
        <p:nvSpPr>
          <p:cNvPr id="3" name="Content Placeholder 2"/>
          <p:cNvSpPr>
            <a:spLocks noGrp="1"/>
          </p:cNvSpPr>
          <p:nvPr>
            <p:ph idx="1"/>
          </p:nvPr>
        </p:nvSpPr>
        <p:spPr/>
        <p:txBody>
          <a:bodyPr>
            <a:normAutofit/>
          </a:bodyPr>
          <a:lstStyle/>
          <a:p>
            <a:r>
              <a:rPr lang="en-US" dirty="0" smtClean="0"/>
              <a:t>Launch (2008)</a:t>
            </a:r>
          </a:p>
          <a:p>
            <a:r>
              <a:rPr lang="en-US" dirty="0" smtClean="0"/>
              <a:t>TRAC certification (2011)</a:t>
            </a:r>
          </a:p>
          <a:p>
            <a:r>
              <a:rPr lang="en-US" dirty="0" smtClean="0"/>
              <a:t>Constitutional convention (2011)</a:t>
            </a:r>
          </a:p>
          <a:p>
            <a:r>
              <a:rPr lang="en-US" dirty="0" smtClean="0"/>
              <a:t>10 million volumes (2012)</a:t>
            </a:r>
          </a:p>
          <a:p>
            <a:r>
              <a:rPr lang="en-US" dirty="0" smtClean="0"/>
              <a:t>New </a:t>
            </a:r>
            <a:r>
              <a:rPr lang="en-US" dirty="0"/>
              <a:t>g</a:t>
            </a:r>
            <a:r>
              <a:rPr lang="en-US" dirty="0" smtClean="0"/>
              <a:t>overnance established (2012)</a:t>
            </a:r>
          </a:p>
          <a:p>
            <a:r>
              <a:rPr lang="en-US" dirty="0" smtClean="0"/>
              <a:t>Current bylaws and fee structure (2013)</a:t>
            </a:r>
          </a:p>
          <a:p>
            <a:r>
              <a:rPr lang="en-US" dirty="0" smtClean="0"/>
              <a:t>12 million volumes (2014)</a:t>
            </a:r>
          </a:p>
          <a:p>
            <a:endParaRPr lang="en-US" dirty="0"/>
          </a:p>
        </p:txBody>
      </p:sp>
      <p:sp>
        <p:nvSpPr>
          <p:cNvPr id="4" name="Date Placeholder 3"/>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8519503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p:cNvSpPr>
          <p:nvPr>
            <p:ph type="title" idx="4294967295"/>
          </p:nvPr>
        </p:nvSpPr>
        <p:spPr>
          <a:xfrm>
            <a:off x="647700" y="180488"/>
            <a:ext cx="7734300" cy="630552"/>
          </a:xfrm>
        </p:spPr>
        <p:txBody>
          <a:bodyPr>
            <a:normAutofit/>
          </a:bodyPr>
          <a:lstStyle/>
          <a:p>
            <a:r>
              <a:rPr lang="en-US" sz="3200" dirty="0" smtClean="0">
                <a:latin typeface="Calibri" charset="0"/>
              </a:rPr>
              <a:t>HathiTrust Members</a:t>
            </a:r>
            <a:endParaRPr lang="en-US" sz="3200" dirty="0">
              <a:latin typeface="Calibri" charset="0"/>
            </a:endParaRPr>
          </a:p>
        </p:txBody>
      </p:sp>
      <p:sp>
        <p:nvSpPr>
          <p:cNvPr id="9219" name="Rectangle 12"/>
          <p:cNvSpPr>
            <a:spLocks noGrp="1"/>
          </p:cNvSpPr>
          <p:nvPr>
            <p:ph idx="4294967295"/>
          </p:nvPr>
        </p:nvSpPr>
        <p:spPr>
          <a:xfrm>
            <a:off x="527536" y="864612"/>
            <a:ext cx="2293938" cy="6007545"/>
          </a:xfrm>
        </p:spPr>
        <p:txBody>
          <a:bodyPr>
            <a:noAutofit/>
          </a:bodyPr>
          <a:lstStyle/>
          <a:p>
            <a:pPr>
              <a:lnSpc>
                <a:spcPct val="80000"/>
              </a:lnSpc>
              <a:spcBef>
                <a:spcPts val="0"/>
              </a:spcBef>
              <a:buFont typeface="Arial" charset="0"/>
              <a:buNone/>
            </a:pPr>
            <a:r>
              <a:rPr lang="en-US" sz="1200" dirty="0" smtClean="0">
                <a:solidFill>
                  <a:srgbClr val="000000"/>
                </a:solidFill>
                <a:latin typeface="Arial" charset="0"/>
              </a:rPr>
              <a:t>Allegheny College</a:t>
            </a:r>
          </a:p>
          <a:p>
            <a:pPr>
              <a:lnSpc>
                <a:spcPct val="80000"/>
              </a:lnSpc>
              <a:spcBef>
                <a:spcPts val="0"/>
              </a:spcBef>
              <a:buFont typeface="Arial" charset="0"/>
              <a:buNone/>
            </a:pPr>
            <a:r>
              <a:rPr lang="en-US" sz="1200" dirty="0" smtClean="0">
                <a:solidFill>
                  <a:srgbClr val="000000"/>
                </a:solidFill>
                <a:latin typeface="Arial" charset="0"/>
              </a:rPr>
              <a:t>Arizona </a:t>
            </a:r>
            <a:r>
              <a:rPr lang="en-US" sz="1200" dirty="0">
                <a:solidFill>
                  <a:srgbClr val="000000"/>
                </a:solidFill>
                <a:latin typeface="Arial" charset="0"/>
              </a:rPr>
              <a:t>State University</a:t>
            </a:r>
          </a:p>
          <a:p>
            <a:pPr>
              <a:lnSpc>
                <a:spcPct val="80000"/>
              </a:lnSpc>
              <a:spcBef>
                <a:spcPts val="0"/>
              </a:spcBef>
              <a:buNone/>
            </a:pPr>
            <a:r>
              <a:rPr lang="en-US" sz="1200" dirty="0">
                <a:solidFill>
                  <a:srgbClr val="000000"/>
                </a:solidFill>
                <a:latin typeface="Arial" charset="0"/>
              </a:rPr>
              <a:t>Baylor </a:t>
            </a:r>
            <a:r>
              <a:rPr lang="en-US" sz="1200" dirty="0" smtClean="0">
                <a:solidFill>
                  <a:srgbClr val="000000"/>
                </a:solidFill>
                <a:latin typeface="Arial" charset="0"/>
              </a:rPr>
              <a:t>University</a:t>
            </a:r>
          </a:p>
          <a:p>
            <a:pPr>
              <a:lnSpc>
                <a:spcPct val="80000"/>
              </a:lnSpc>
              <a:spcBef>
                <a:spcPts val="0"/>
              </a:spcBef>
              <a:buNone/>
            </a:pPr>
            <a:r>
              <a:rPr lang="en-US" sz="1200" dirty="0" smtClean="0">
                <a:solidFill>
                  <a:srgbClr val="000000"/>
                </a:solidFill>
                <a:latin typeface="Arial" charset="0"/>
              </a:rPr>
              <a:t>Boston College</a:t>
            </a:r>
          </a:p>
          <a:p>
            <a:pPr>
              <a:lnSpc>
                <a:spcPct val="80000"/>
              </a:lnSpc>
              <a:spcBef>
                <a:spcPts val="0"/>
              </a:spcBef>
              <a:buFont typeface="Arial" charset="0"/>
              <a:buNone/>
            </a:pPr>
            <a:r>
              <a:rPr lang="en-US" sz="1200" dirty="0" smtClean="0">
                <a:solidFill>
                  <a:srgbClr val="000000"/>
                </a:solidFill>
                <a:latin typeface="Arial" charset="0"/>
              </a:rPr>
              <a:t>Boston </a:t>
            </a:r>
            <a:r>
              <a:rPr lang="en-US" sz="1200" dirty="0">
                <a:solidFill>
                  <a:srgbClr val="000000"/>
                </a:solidFill>
                <a:latin typeface="Arial" charset="0"/>
              </a:rPr>
              <a:t>University</a:t>
            </a:r>
          </a:p>
          <a:p>
            <a:pPr>
              <a:lnSpc>
                <a:spcPct val="80000"/>
              </a:lnSpc>
              <a:spcBef>
                <a:spcPts val="0"/>
              </a:spcBef>
              <a:buFont typeface="Arial" charset="0"/>
              <a:buNone/>
            </a:pPr>
            <a:r>
              <a:rPr lang="en-US" sz="1200" dirty="0" smtClean="0">
                <a:solidFill>
                  <a:srgbClr val="000000"/>
                </a:solidFill>
                <a:latin typeface="Arial" charset="0"/>
              </a:rPr>
              <a:t>Brandeis University</a:t>
            </a:r>
          </a:p>
          <a:p>
            <a:pPr>
              <a:lnSpc>
                <a:spcPct val="80000"/>
              </a:lnSpc>
              <a:spcBef>
                <a:spcPts val="0"/>
              </a:spcBef>
              <a:buFont typeface="Arial" charset="0"/>
              <a:buNone/>
            </a:pPr>
            <a:r>
              <a:rPr lang="en-US" sz="1200" dirty="0" smtClean="0">
                <a:solidFill>
                  <a:srgbClr val="000000"/>
                </a:solidFill>
                <a:latin typeface="Arial" charset="0"/>
              </a:rPr>
              <a:t>Brown University</a:t>
            </a:r>
          </a:p>
          <a:p>
            <a:pPr>
              <a:lnSpc>
                <a:spcPct val="80000"/>
              </a:lnSpc>
              <a:spcBef>
                <a:spcPts val="0"/>
              </a:spcBef>
              <a:buFont typeface="Arial" charset="0"/>
              <a:buNone/>
            </a:pPr>
            <a:r>
              <a:rPr lang="en-US" sz="1200" dirty="0">
                <a:solidFill>
                  <a:srgbClr val="000000"/>
                </a:solidFill>
                <a:latin typeface="Arial" charset="0"/>
              </a:rPr>
              <a:t>California Digital Library</a:t>
            </a:r>
          </a:p>
          <a:p>
            <a:pPr>
              <a:lnSpc>
                <a:spcPct val="80000"/>
              </a:lnSpc>
              <a:spcBef>
                <a:spcPts val="0"/>
              </a:spcBef>
              <a:buFont typeface="Arial" charset="0"/>
              <a:buNone/>
            </a:pPr>
            <a:r>
              <a:rPr lang="en-US" sz="1200" dirty="0">
                <a:solidFill>
                  <a:srgbClr val="000000"/>
                </a:solidFill>
                <a:latin typeface="Arial" charset="0"/>
              </a:rPr>
              <a:t>Carnegie Mellon University</a:t>
            </a:r>
          </a:p>
          <a:p>
            <a:pPr>
              <a:lnSpc>
                <a:spcPct val="80000"/>
              </a:lnSpc>
              <a:spcBef>
                <a:spcPts val="0"/>
              </a:spcBef>
              <a:buFont typeface="Arial" charset="0"/>
              <a:buNone/>
            </a:pPr>
            <a:r>
              <a:rPr lang="en-US" sz="1200" dirty="0">
                <a:solidFill>
                  <a:srgbClr val="000000"/>
                </a:solidFill>
                <a:latin typeface="Arial" charset="0"/>
              </a:rPr>
              <a:t>Colby College</a:t>
            </a:r>
          </a:p>
          <a:p>
            <a:pPr>
              <a:lnSpc>
                <a:spcPct val="80000"/>
              </a:lnSpc>
              <a:spcBef>
                <a:spcPts val="0"/>
              </a:spcBef>
              <a:buFont typeface="Arial" charset="0"/>
              <a:buNone/>
            </a:pPr>
            <a:r>
              <a:rPr lang="en-US" sz="1200" dirty="0">
                <a:solidFill>
                  <a:srgbClr val="000000"/>
                </a:solidFill>
                <a:latin typeface="Arial" charset="0"/>
              </a:rPr>
              <a:t>Columbia University</a:t>
            </a:r>
          </a:p>
          <a:p>
            <a:pPr>
              <a:lnSpc>
                <a:spcPct val="80000"/>
              </a:lnSpc>
              <a:spcBef>
                <a:spcPts val="0"/>
              </a:spcBef>
              <a:buFont typeface="Arial" charset="0"/>
              <a:buNone/>
            </a:pPr>
            <a:r>
              <a:rPr lang="en-US" sz="1200" dirty="0">
                <a:solidFill>
                  <a:srgbClr val="000000"/>
                </a:solidFill>
                <a:latin typeface="Arial" charset="0"/>
              </a:rPr>
              <a:t>Cornell University</a:t>
            </a:r>
          </a:p>
          <a:p>
            <a:pPr>
              <a:lnSpc>
                <a:spcPct val="80000"/>
              </a:lnSpc>
              <a:spcBef>
                <a:spcPts val="0"/>
              </a:spcBef>
              <a:buFont typeface="Arial" charset="0"/>
              <a:buNone/>
            </a:pPr>
            <a:r>
              <a:rPr lang="en-US" sz="1200" dirty="0">
                <a:solidFill>
                  <a:srgbClr val="000000"/>
                </a:solidFill>
                <a:latin typeface="Arial" charset="0"/>
              </a:rPr>
              <a:t>Dartmouth College</a:t>
            </a:r>
          </a:p>
          <a:p>
            <a:pPr>
              <a:lnSpc>
                <a:spcPct val="80000"/>
              </a:lnSpc>
              <a:spcBef>
                <a:spcPts val="0"/>
              </a:spcBef>
              <a:buFont typeface="Arial" charset="0"/>
              <a:buNone/>
            </a:pPr>
            <a:r>
              <a:rPr lang="en-US" sz="1200" dirty="0">
                <a:solidFill>
                  <a:srgbClr val="000000"/>
                </a:solidFill>
                <a:latin typeface="Arial" charset="0"/>
              </a:rPr>
              <a:t>Duke University</a:t>
            </a:r>
          </a:p>
          <a:p>
            <a:pPr>
              <a:lnSpc>
                <a:spcPct val="80000"/>
              </a:lnSpc>
              <a:spcBef>
                <a:spcPts val="0"/>
              </a:spcBef>
              <a:buFont typeface="Arial" charset="0"/>
              <a:buNone/>
            </a:pPr>
            <a:r>
              <a:rPr lang="en-US" sz="1200" dirty="0">
                <a:solidFill>
                  <a:srgbClr val="000000"/>
                </a:solidFill>
                <a:latin typeface="Arial" charset="0"/>
              </a:rPr>
              <a:t>Emory </a:t>
            </a:r>
            <a:r>
              <a:rPr lang="en-US" sz="1200" dirty="0" smtClean="0">
                <a:solidFill>
                  <a:srgbClr val="000000"/>
                </a:solidFill>
                <a:latin typeface="Arial" charset="0"/>
              </a:rPr>
              <a:t>University</a:t>
            </a:r>
          </a:p>
          <a:p>
            <a:pPr>
              <a:lnSpc>
                <a:spcPct val="80000"/>
              </a:lnSpc>
              <a:spcBef>
                <a:spcPts val="0"/>
              </a:spcBef>
              <a:buFont typeface="Arial" charset="0"/>
              <a:buNone/>
            </a:pPr>
            <a:r>
              <a:rPr lang="en-US" sz="1200" dirty="0" smtClean="0">
                <a:solidFill>
                  <a:srgbClr val="000000"/>
                </a:solidFill>
                <a:latin typeface="Arial" charset="0"/>
              </a:rPr>
              <a:t>Florida State University</a:t>
            </a:r>
          </a:p>
          <a:p>
            <a:pPr>
              <a:lnSpc>
                <a:spcPct val="80000"/>
              </a:lnSpc>
              <a:spcBef>
                <a:spcPts val="0"/>
              </a:spcBef>
              <a:buFont typeface="Arial" charset="0"/>
              <a:buNone/>
            </a:pPr>
            <a:r>
              <a:rPr lang="en-US" sz="1200" dirty="0" smtClean="0">
                <a:solidFill>
                  <a:srgbClr val="000000"/>
                </a:solidFill>
                <a:latin typeface="Arial" charset="0"/>
              </a:rPr>
              <a:t>Getty Research Institute</a:t>
            </a:r>
            <a:endParaRPr lang="en-US" sz="1200" dirty="0">
              <a:solidFill>
                <a:srgbClr val="000000"/>
              </a:solidFill>
              <a:latin typeface="Arial" charset="0"/>
            </a:endParaRPr>
          </a:p>
          <a:p>
            <a:pPr>
              <a:lnSpc>
                <a:spcPct val="80000"/>
              </a:lnSpc>
              <a:spcBef>
                <a:spcPts val="0"/>
              </a:spcBef>
              <a:buFont typeface="Arial" charset="0"/>
              <a:buNone/>
            </a:pPr>
            <a:r>
              <a:rPr lang="en-US" sz="1200" dirty="0">
                <a:solidFill>
                  <a:srgbClr val="000000"/>
                </a:solidFill>
                <a:latin typeface="Arial" charset="0"/>
              </a:rPr>
              <a:t>Harvard University Library</a:t>
            </a:r>
          </a:p>
          <a:p>
            <a:pPr>
              <a:lnSpc>
                <a:spcPct val="80000"/>
              </a:lnSpc>
              <a:spcBef>
                <a:spcPts val="0"/>
              </a:spcBef>
              <a:buFont typeface="Arial" charset="0"/>
              <a:buNone/>
            </a:pPr>
            <a:r>
              <a:rPr lang="en-US" sz="1200" dirty="0">
                <a:solidFill>
                  <a:srgbClr val="000000"/>
                </a:solidFill>
                <a:latin typeface="Arial" charset="0"/>
              </a:rPr>
              <a:t>Indiana </a:t>
            </a:r>
            <a:r>
              <a:rPr lang="en-US" sz="1200" dirty="0" smtClean="0">
                <a:solidFill>
                  <a:srgbClr val="000000"/>
                </a:solidFill>
                <a:latin typeface="Arial" charset="0"/>
              </a:rPr>
              <a:t>University</a:t>
            </a:r>
          </a:p>
          <a:p>
            <a:pPr>
              <a:lnSpc>
                <a:spcPct val="80000"/>
              </a:lnSpc>
              <a:spcBef>
                <a:spcPts val="0"/>
              </a:spcBef>
              <a:buFont typeface="Arial" charset="0"/>
              <a:buNone/>
            </a:pPr>
            <a:r>
              <a:rPr lang="en-US" sz="1200" dirty="0" smtClean="0">
                <a:solidFill>
                  <a:srgbClr val="000000"/>
                </a:solidFill>
                <a:latin typeface="Arial" charset="0"/>
              </a:rPr>
              <a:t>Iowa State University</a:t>
            </a:r>
            <a:endParaRPr lang="en-US" sz="1200" dirty="0">
              <a:solidFill>
                <a:srgbClr val="000000"/>
              </a:solidFill>
              <a:latin typeface="Arial" charset="0"/>
            </a:endParaRPr>
          </a:p>
          <a:p>
            <a:pPr>
              <a:lnSpc>
                <a:spcPct val="80000"/>
              </a:lnSpc>
              <a:spcBef>
                <a:spcPts val="0"/>
              </a:spcBef>
              <a:buFont typeface="Arial" charset="0"/>
              <a:buNone/>
            </a:pPr>
            <a:r>
              <a:rPr lang="en-US" sz="1200" dirty="0">
                <a:solidFill>
                  <a:srgbClr val="000000"/>
                </a:solidFill>
                <a:latin typeface="Arial" charset="0"/>
              </a:rPr>
              <a:t>Johns Hopkins </a:t>
            </a:r>
            <a:r>
              <a:rPr lang="en-US" sz="1200" dirty="0" smtClean="0">
                <a:solidFill>
                  <a:srgbClr val="000000"/>
                </a:solidFill>
                <a:latin typeface="Arial" charset="0"/>
              </a:rPr>
              <a:t>University</a:t>
            </a:r>
          </a:p>
          <a:p>
            <a:pPr>
              <a:lnSpc>
                <a:spcPct val="80000"/>
              </a:lnSpc>
              <a:spcBef>
                <a:spcPts val="0"/>
              </a:spcBef>
              <a:buFont typeface="Arial" charset="0"/>
              <a:buNone/>
            </a:pPr>
            <a:r>
              <a:rPr lang="en-US" sz="1200" dirty="0" smtClean="0">
                <a:solidFill>
                  <a:srgbClr val="000000"/>
                </a:solidFill>
                <a:latin typeface="Arial" charset="0"/>
              </a:rPr>
              <a:t>Kansas State University</a:t>
            </a:r>
            <a:endParaRPr lang="en-US" sz="1200" dirty="0">
              <a:solidFill>
                <a:srgbClr val="000000"/>
              </a:solidFill>
              <a:latin typeface="Arial" charset="0"/>
            </a:endParaRPr>
          </a:p>
          <a:p>
            <a:pPr>
              <a:lnSpc>
                <a:spcPct val="80000"/>
              </a:lnSpc>
              <a:spcBef>
                <a:spcPts val="0"/>
              </a:spcBef>
              <a:buFont typeface="Arial" charset="0"/>
              <a:buNone/>
            </a:pPr>
            <a:r>
              <a:rPr lang="en-US" sz="1200" dirty="0">
                <a:solidFill>
                  <a:srgbClr val="000000"/>
                </a:solidFill>
                <a:latin typeface="Arial" charset="0"/>
              </a:rPr>
              <a:t>Lafayette College</a:t>
            </a:r>
          </a:p>
          <a:p>
            <a:pPr>
              <a:lnSpc>
                <a:spcPct val="80000"/>
              </a:lnSpc>
              <a:spcBef>
                <a:spcPts val="0"/>
              </a:spcBef>
              <a:buFont typeface="Arial" charset="0"/>
              <a:buNone/>
            </a:pPr>
            <a:r>
              <a:rPr lang="en-US" sz="1200" dirty="0">
                <a:solidFill>
                  <a:srgbClr val="000000"/>
                </a:solidFill>
                <a:latin typeface="Arial" charset="0"/>
              </a:rPr>
              <a:t>Library of Congress</a:t>
            </a:r>
          </a:p>
          <a:p>
            <a:pPr>
              <a:lnSpc>
                <a:spcPct val="80000"/>
              </a:lnSpc>
              <a:spcBef>
                <a:spcPts val="0"/>
              </a:spcBef>
              <a:buFont typeface="Arial" charset="0"/>
              <a:buNone/>
            </a:pPr>
            <a:r>
              <a:rPr lang="en-US" sz="1200" dirty="0">
                <a:solidFill>
                  <a:srgbClr val="000000"/>
                </a:solidFill>
                <a:latin typeface="Arial" charset="0"/>
              </a:rPr>
              <a:t>Massachusetts Institute of </a:t>
            </a:r>
            <a:r>
              <a:rPr lang="en-US" sz="1200" dirty="0" smtClean="0">
                <a:solidFill>
                  <a:srgbClr val="000000"/>
                </a:solidFill>
                <a:latin typeface="Arial" charset="0"/>
              </a:rPr>
              <a:t>Technology</a:t>
            </a:r>
          </a:p>
          <a:p>
            <a:pPr>
              <a:lnSpc>
                <a:spcPct val="80000"/>
              </a:lnSpc>
              <a:spcBef>
                <a:spcPts val="0"/>
              </a:spcBef>
              <a:buFont typeface="Arial" charset="0"/>
              <a:buNone/>
            </a:pPr>
            <a:r>
              <a:rPr lang="en-US" sz="1200" dirty="0" smtClean="0">
                <a:solidFill>
                  <a:srgbClr val="000000"/>
                </a:solidFill>
                <a:latin typeface="Arial" charset="0"/>
              </a:rPr>
              <a:t>McGill University`</a:t>
            </a:r>
            <a:endParaRPr lang="en-US" sz="1200" dirty="0">
              <a:solidFill>
                <a:srgbClr val="000000"/>
              </a:solidFill>
              <a:latin typeface="Arial" charset="0"/>
            </a:endParaRPr>
          </a:p>
          <a:p>
            <a:pPr>
              <a:lnSpc>
                <a:spcPct val="80000"/>
              </a:lnSpc>
              <a:spcBef>
                <a:spcPts val="0"/>
              </a:spcBef>
              <a:buFont typeface="Arial" charset="0"/>
              <a:buNone/>
            </a:pPr>
            <a:r>
              <a:rPr lang="en-US" sz="1200" dirty="0">
                <a:solidFill>
                  <a:srgbClr val="000000"/>
                </a:solidFill>
                <a:latin typeface="Arial" charset="0"/>
              </a:rPr>
              <a:t>Michigan State </a:t>
            </a:r>
            <a:r>
              <a:rPr lang="en-US" sz="1200" dirty="0" smtClean="0">
                <a:solidFill>
                  <a:srgbClr val="000000"/>
                </a:solidFill>
                <a:latin typeface="Arial" charset="0"/>
              </a:rPr>
              <a:t>University</a:t>
            </a:r>
          </a:p>
          <a:p>
            <a:pPr>
              <a:lnSpc>
                <a:spcPct val="80000"/>
              </a:lnSpc>
              <a:spcBef>
                <a:spcPts val="0"/>
              </a:spcBef>
              <a:buFont typeface="Arial" charset="0"/>
              <a:buNone/>
            </a:pPr>
            <a:r>
              <a:rPr lang="en-US" sz="1200" dirty="0" smtClean="0">
                <a:solidFill>
                  <a:srgbClr val="000000"/>
                </a:solidFill>
                <a:latin typeface="Arial" charset="0"/>
              </a:rPr>
              <a:t>Montana State University</a:t>
            </a:r>
            <a:endParaRPr lang="en-US" sz="1200" dirty="0">
              <a:solidFill>
                <a:srgbClr val="000000"/>
              </a:solidFill>
              <a:latin typeface="Arial" charset="0"/>
            </a:endParaRPr>
          </a:p>
          <a:p>
            <a:pPr>
              <a:lnSpc>
                <a:spcPct val="80000"/>
              </a:lnSpc>
              <a:spcBef>
                <a:spcPts val="0"/>
              </a:spcBef>
              <a:buNone/>
            </a:pPr>
            <a:r>
              <a:rPr lang="en-US" sz="1200" dirty="0" smtClean="0">
                <a:solidFill>
                  <a:srgbClr val="000000"/>
                </a:solidFill>
                <a:latin typeface="Arial" charset="0"/>
              </a:rPr>
              <a:t>Mount Holyoke College</a:t>
            </a:r>
          </a:p>
          <a:p>
            <a:pPr>
              <a:lnSpc>
                <a:spcPct val="80000"/>
              </a:lnSpc>
              <a:spcBef>
                <a:spcPts val="0"/>
              </a:spcBef>
              <a:buNone/>
            </a:pPr>
            <a:r>
              <a:rPr lang="en-US" sz="1200" dirty="0" smtClean="0">
                <a:solidFill>
                  <a:srgbClr val="000000"/>
                </a:solidFill>
                <a:latin typeface="Arial" charset="0"/>
              </a:rPr>
              <a:t>New </a:t>
            </a:r>
            <a:r>
              <a:rPr lang="en-US" sz="1200" dirty="0">
                <a:solidFill>
                  <a:srgbClr val="000000"/>
                </a:solidFill>
                <a:latin typeface="Arial" charset="0"/>
              </a:rPr>
              <a:t>York Public </a:t>
            </a:r>
            <a:r>
              <a:rPr lang="en-US" sz="1200" dirty="0" smtClean="0">
                <a:solidFill>
                  <a:srgbClr val="000000"/>
                </a:solidFill>
                <a:latin typeface="Arial" charset="0"/>
              </a:rPr>
              <a:t>Library</a:t>
            </a:r>
          </a:p>
          <a:p>
            <a:pPr>
              <a:lnSpc>
                <a:spcPct val="80000"/>
              </a:lnSpc>
              <a:spcBef>
                <a:spcPts val="0"/>
              </a:spcBef>
              <a:buFont typeface="Arial" charset="0"/>
              <a:buNone/>
            </a:pPr>
            <a:r>
              <a:rPr lang="en-US" sz="1200" dirty="0" smtClean="0">
                <a:solidFill>
                  <a:srgbClr val="000000"/>
                </a:solidFill>
                <a:latin typeface="Arial" charset="0"/>
              </a:rPr>
              <a:t>New </a:t>
            </a:r>
            <a:r>
              <a:rPr lang="en-US" sz="1200" dirty="0">
                <a:solidFill>
                  <a:srgbClr val="000000"/>
                </a:solidFill>
                <a:latin typeface="Arial" charset="0"/>
              </a:rPr>
              <a:t>York University</a:t>
            </a:r>
          </a:p>
          <a:p>
            <a:pPr>
              <a:lnSpc>
                <a:spcPct val="80000"/>
              </a:lnSpc>
              <a:spcBef>
                <a:spcPts val="0"/>
              </a:spcBef>
              <a:buFont typeface="Arial" charset="0"/>
              <a:buNone/>
            </a:pPr>
            <a:r>
              <a:rPr lang="en-US" sz="1200" dirty="0" smtClean="0">
                <a:solidFill>
                  <a:srgbClr val="000000"/>
                </a:solidFill>
                <a:latin typeface="Arial" charset="0"/>
              </a:rPr>
              <a:t>North </a:t>
            </a:r>
            <a:r>
              <a:rPr lang="en-US" sz="1200" dirty="0">
                <a:solidFill>
                  <a:srgbClr val="000000"/>
                </a:solidFill>
                <a:latin typeface="Arial" charset="0"/>
              </a:rPr>
              <a:t>Carolina </a:t>
            </a:r>
            <a:r>
              <a:rPr lang="en-US" sz="1200" dirty="0" smtClean="0">
                <a:solidFill>
                  <a:srgbClr val="000000"/>
                </a:solidFill>
                <a:latin typeface="Arial" charset="0"/>
              </a:rPr>
              <a:t>Central</a:t>
            </a:r>
          </a:p>
          <a:p>
            <a:pPr>
              <a:lnSpc>
                <a:spcPct val="80000"/>
              </a:lnSpc>
              <a:spcBef>
                <a:spcPts val="0"/>
              </a:spcBef>
              <a:buFont typeface="Arial" charset="0"/>
              <a:buNone/>
            </a:pPr>
            <a:r>
              <a:rPr lang="en-US" sz="1200" dirty="0" smtClean="0">
                <a:solidFill>
                  <a:srgbClr val="000000"/>
                </a:solidFill>
                <a:latin typeface="Arial" charset="0"/>
              </a:rPr>
              <a:t>	University</a:t>
            </a:r>
          </a:p>
          <a:p>
            <a:pPr>
              <a:lnSpc>
                <a:spcPct val="80000"/>
              </a:lnSpc>
              <a:spcBef>
                <a:spcPts val="0"/>
              </a:spcBef>
              <a:buFont typeface="Arial" charset="0"/>
              <a:buNone/>
            </a:pPr>
            <a:r>
              <a:rPr lang="en-US" sz="1200" dirty="0" smtClean="0">
                <a:solidFill>
                  <a:srgbClr val="000000"/>
                </a:solidFill>
                <a:latin typeface="Arial" charset="0"/>
              </a:rPr>
              <a:t>North Carolina State</a:t>
            </a:r>
          </a:p>
          <a:p>
            <a:pPr>
              <a:lnSpc>
                <a:spcPct val="80000"/>
              </a:lnSpc>
              <a:spcBef>
                <a:spcPts val="0"/>
              </a:spcBef>
              <a:buFont typeface="Arial" charset="0"/>
              <a:buNone/>
            </a:pPr>
            <a:r>
              <a:rPr lang="en-US" sz="1200" dirty="0" smtClean="0">
                <a:solidFill>
                  <a:srgbClr val="000000"/>
                </a:solidFill>
                <a:latin typeface="Arial" charset="0"/>
              </a:rPr>
              <a:t>	University</a:t>
            </a:r>
          </a:p>
          <a:p>
            <a:pPr>
              <a:lnSpc>
                <a:spcPct val="80000"/>
              </a:lnSpc>
              <a:spcBef>
                <a:spcPts val="0"/>
              </a:spcBef>
              <a:buNone/>
            </a:pPr>
            <a:r>
              <a:rPr lang="en-US" sz="1200" dirty="0">
                <a:solidFill>
                  <a:srgbClr val="000000"/>
                </a:solidFill>
                <a:latin typeface="Arial" charset="0"/>
              </a:rPr>
              <a:t>Northwestern University</a:t>
            </a:r>
          </a:p>
          <a:p>
            <a:pPr>
              <a:lnSpc>
                <a:spcPct val="80000"/>
              </a:lnSpc>
              <a:spcBef>
                <a:spcPts val="0"/>
              </a:spcBef>
              <a:buFont typeface="Arial" charset="0"/>
              <a:buNone/>
            </a:pPr>
            <a:endParaRPr lang="en-US" sz="1200" dirty="0" smtClean="0">
              <a:solidFill>
                <a:srgbClr val="000000"/>
              </a:solidFill>
              <a:latin typeface="Arial" charset="0"/>
            </a:endParaRPr>
          </a:p>
        </p:txBody>
      </p:sp>
      <p:sp>
        <p:nvSpPr>
          <p:cNvPr id="9220" name="Rectangle 13"/>
          <p:cNvSpPr>
            <a:spLocks noGrp="1"/>
          </p:cNvSpPr>
          <p:nvPr>
            <p:ph type="body" sz="half" idx="4294967295"/>
          </p:nvPr>
        </p:nvSpPr>
        <p:spPr>
          <a:xfrm>
            <a:off x="3301997" y="864612"/>
            <a:ext cx="2592235" cy="6147095"/>
          </a:xfrm>
        </p:spPr>
        <p:txBody>
          <a:bodyPr>
            <a:noAutofit/>
          </a:bodyPr>
          <a:lstStyle/>
          <a:p>
            <a:pPr>
              <a:lnSpc>
                <a:spcPct val="80000"/>
              </a:lnSpc>
              <a:spcBef>
                <a:spcPts val="0"/>
              </a:spcBef>
              <a:buFont typeface="Arial" charset="0"/>
              <a:buNone/>
            </a:pPr>
            <a:r>
              <a:rPr lang="en-US" sz="1200" dirty="0" smtClean="0">
                <a:solidFill>
                  <a:srgbClr val="000000"/>
                </a:solidFill>
                <a:latin typeface="Arial" charset="0"/>
              </a:rPr>
              <a:t>The </a:t>
            </a:r>
            <a:r>
              <a:rPr lang="en-US" sz="1200" dirty="0">
                <a:solidFill>
                  <a:srgbClr val="000000"/>
                </a:solidFill>
                <a:latin typeface="Arial" charset="0"/>
              </a:rPr>
              <a:t>Ohio State University</a:t>
            </a:r>
          </a:p>
          <a:p>
            <a:pPr>
              <a:lnSpc>
                <a:spcPct val="80000"/>
              </a:lnSpc>
              <a:spcBef>
                <a:spcPts val="0"/>
              </a:spcBef>
              <a:buFont typeface="Arial" charset="0"/>
              <a:buNone/>
            </a:pPr>
            <a:r>
              <a:rPr lang="en-US" sz="1200" dirty="0">
                <a:solidFill>
                  <a:srgbClr val="000000"/>
                </a:solidFill>
                <a:latin typeface="Arial" charset="0"/>
              </a:rPr>
              <a:t>The Pennsylvania </a:t>
            </a:r>
            <a:r>
              <a:rPr lang="en-US" sz="1200" dirty="0" smtClean="0">
                <a:solidFill>
                  <a:srgbClr val="000000"/>
                </a:solidFill>
                <a:latin typeface="Arial" charset="0"/>
              </a:rPr>
              <a:t>State</a:t>
            </a:r>
          </a:p>
          <a:p>
            <a:pPr>
              <a:lnSpc>
                <a:spcPct val="80000"/>
              </a:lnSpc>
              <a:spcBef>
                <a:spcPts val="0"/>
              </a:spcBef>
              <a:buFont typeface="Arial" charset="0"/>
              <a:buNone/>
            </a:pPr>
            <a:r>
              <a:rPr lang="en-US" sz="1200" dirty="0" smtClean="0">
                <a:solidFill>
                  <a:srgbClr val="000000"/>
                </a:solidFill>
                <a:latin typeface="Arial" charset="0"/>
              </a:rPr>
              <a:t>	University</a:t>
            </a:r>
            <a:endParaRPr lang="en-US" sz="1200" dirty="0">
              <a:solidFill>
                <a:srgbClr val="000000"/>
              </a:solidFill>
              <a:latin typeface="Arial" charset="0"/>
            </a:endParaRPr>
          </a:p>
          <a:p>
            <a:pPr>
              <a:lnSpc>
                <a:spcPct val="80000"/>
              </a:lnSpc>
              <a:spcBef>
                <a:spcPts val="0"/>
              </a:spcBef>
              <a:buFont typeface="Arial" charset="0"/>
              <a:buNone/>
            </a:pPr>
            <a:r>
              <a:rPr lang="en-US" sz="1200" dirty="0">
                <a:solidFill>
                  <a:srgbClr val="000000"/>
                </a:solidFill>
                <a:latin typeface="Arial" charset="0"/>
              </a:rPr>
              <a:t>Princeton University</a:t>
            </a:r>
          </a:p>
          <a:p>
            <a:pPr>
              <a:lnSpc>
                <a:spcPct val="80000"/>
              </a:lnSpc>
              <a:spcBef>
                <a:spcPts val="0"/>
              </a:spcBef>
              <a:buFont typeface="Arial" charset="0"/>
              <a:buNone/>
            </a:pPr>
            <a:r>
              <a:rPr lang="en-US" sz="1200" dirty="0">
                <a:solidFill>
                  <a:srgbClr val="000000"/>
                </a:solidFill>
                <a:latin typeface="Arial" charset="0"/>
              </a:rPr>
              <a:t>Purdue University</a:t>
            </a:r>
          </a:p>
          <a:p>
            <a:pPr>
              <a:lnSpc>
                <a:spcPct val="80000"/>
              </a:lnSpc>
              <a:spcBef>
                <a:spcPts val="0"/>
              </a:spcBef>
              <a:buFont typeface="Arial" charset="0"/>
              <a:buNone/>
            </a:pPr>
            <a:r>
              <a:rPr lang="en-US" sz="1200" dirty="0" smtClean="0">
                <a:solidFill>
                  <a:srgbClr val="000000"/>
                </a:solidFill>
                <a:latin typeface="Arial" charset="0"/>
              </a:rPr>
              <a:t>Rutgers University</a:t>
            </a:r>
          </a:p>
          <a:p>
            <a:pPr>
              <a:lnSpc>
                <a:spcPct val="80000"/>
              </a:lnSpc>
              <a:spcBef>
                <a:spcPts val="0"/>
              </a:spcBef>
              <a:buFont typeface="Arial" charset="0"/>
              <a:buNone/>
            </a:pPr>
            <a:r>
              <a:rPr lang="en-US" sz="1200" dirty="0" smtClean="0">
                <a:solidFill>
                  <a:srgbClr val="000000"/>
                </a:solidFill>
                <a:latin typeface="Arial" charset="0"/>
              </a:rPr>
              <a:t>Stanford </a:t>
            </a:r>
            <a:r>
              <a:rPr lang="en-US" sz="1200" dirty="0">
                <a:solidFill>
                  <a:srgbClr val="000000"/>
                </a:solidFill>
                <a:latin typeface="Arial" charset="0"/>
              </a:rPr>
              <a:t>University</a:t>
            </a:r>
          </a:p>
          <a:p>
            <a:pPr>
              <a:lnSpc>
                <a:spcPct val="80000"/>
              </a:lnSpc>
              <a:spcBef>
                <a:spcPts val="0"/>
              </a:spcBef>
              <a:buFont typeface="Arial" charset="0"/>
              <a:buNone/>
            </a:pPr>
            <a:r>
              <a:rPr lang="en-US" sz="1200" dirty="0" smtClean="0">
                <a:solidFill>
                  <a:srgbClr val="000000"/>
                </a:solidFill>
                <a:latin typeface="Arial" charset="0"/>
              </a:rPr>
              <a:t>Syracuse University</a:t>
            </a:r>
          </a:p>
          <a:p>
            <a:pPr>
              <a:lnSpc>
                <a:spcPct val="80000"/>
              </a:lnSpc>
              <a:spcBef>
                <a:spcPts val="0"/>
              </a:spcBef>
              <a:buFont typeface="Arial" charset="0"/>
              <a:buNone/>
            </a:pPr>
            <a:r>
              <a:rPr lang="en-US" sz="1200" dirty="0" smtClean="0">
                <a:solidFill>
                  <a:srgbClr val="000000"/>
                </a:solidFill>
                <a:latin typeface="Arial" charset="0"/>
              </a:rPr>
              <a:t>Temple University</a:t>
            </a:r>
          </a:p>
          <a:p>
            <a:pPr>
              <a:lnSpc>
                <a:spcPct val="80000"/>
              </a:lnSpc>
              <a:spcBef>
                <a:spcPts val="0"/>
              </a:spcBef>
              <a:buFont typeface="Arial" charset="0"/>
              <a:buNone/>
            </a:pPr>
            <a:r>
              <a:rPr lang="en-US" sz="1200" dirty="0" smtClean="0">
                <a:solidFill>
                  <a:srgbClr val="000000"/>
                </a:solidFill>
                <a:latin typeface="Arial" charset="0"/>
              </a:rPr>
              <a:t>Texas </a:t>
            </a:r>
            <a:r>
              <a:rPr lang="en-US" sz="1200" dirty="0">
                <a:solidFill>
                  <a:srgbClr val="000000"/>
                </a:solidFill>
                <a:latin typeface="Arial" charset="0"/>
              </a:rPr>
              <a:t>A&amp;M </a:t>
            </a:r>
            <a:r>
              <a:rPr lang="en-US" sz="1200" dirty="0" smtClean="0">
                <a:solidFill>
                  <a:srgbClr val="000000"/>
                </a:solidFill>
                <a:latin typeface="Arial" charset="0"/>
              </a:rPr>
              <a:t>University</a:t>
            </a:r>
          </a:p>
          <a:p>
            <a:pPr>
              <a:lnSpc>
                <a:spcPct val="80000"/>
              </a:lnSpc>
              <a:spcBef>
                <a:spcPts val="0"/>
              </a:spcBef>
              <a:buFont typeface="Arial" charset="0"/>
              <a:buNone/>
            </a:pPr>
            <a:r>
              <a:rPr lang="en-US" sz="1200" dirty="0" smtClean="0">
                <a:solidFill>
                  <a:srgbClr val="000000"/>
                </a:solidFill>
                <a:latin typeface="Arial" charset="0"/>
              </a:rPr>
              <a:t>Texas Tech</a:t>
            </a:r>
            <a:endParaRPr lang="en-US" sz="1200" dirty="0">
              <a:solidFill>
                <a:srgbClr val="000000"/>
              </a:solidFill>
              <a:latin typeface="Arial" charset="0"/>
            </a:endParaRPr>
          </a:p>
          <a:p>
            <a:pPr>
              <a:lnSpc>
                <a:spcPct val="80000"/>
              </a:lnSpc>
              <a:spcBef>
                <a:spcPts val="0"/>
              </a:spcBef>
              <a:buFont typeface="Arial" charset="0"/>
              <a:buNone/>
            </a:pPr>
            <a:r>
              <a:rPr lang="en-US" sz="1200" dirty="0" smtClean="0">
                <a:solidFill>
                  <a:srgbClr val="000000"/>
                </a:solidFill>
                <a:latin typeface="Arial" charset="0"/>
              </a:rPr>
              <a:t>Tufts University</a:t>
            </a:r>
          </a:p>
          <a:p>
            <a:pPr>
              <a:lnSpc>
                <a:spcPct val="80000"/>
              </a:lnSpc>
              <a:spcBef>
                <a:spcPts val="0"/>
              </a:spcBef>
              <a:buFont typeface="Arial" charset="0"/>
              <a:buNone/>
            </a:pPr>
            <a:r>
              <a:rPr lang="en-US" sz="1200" dirty="0" smtClean="0">
                <a:solidFill>
                  <a:srgbClr val="000000"/>
                </a:solidFill>
                <a:latin typeface="Arial" charset="0"/>
              </a:rPr>
              <a:t>Universidad </a:t>
            </a:r>
            <a:r>
              <a:rPr lang="en-US" sz="1200" dirty="0" err="1" smtClean="0">
                <a:solidFill>
                  <a:srgbClr val="000000"/>
                </a:solidFill>
                <a:latin typeface="Arial" charset="0"/>
              </a:rPr>
              <a:t>Complutense</a:t>
            </a:r>
            <a:endParaRPr lang="en-US" sz="1200" dirty="0" smtClean="0">
              <a:solidFill>
                <a:srgbClr val="000000"/>
              </a:solidFill>
              <a:latin typeface="Arial" charset="0"/>
            </a:endParaRPr>
          </a:p>
          <a:p>
            <a:pPr>
              <a:lnSpc>
                <a:spcPct val="80000"/>
              </a:lnSpc>
              <a:spcBef>
                <a:spcPts val="0"/>
              </a:spcBef>
              <a:buFont typeface="Arial" charset="0"/>
              <a:buNone/>
            </a:pPr>
            <a:r>
              <a:rPr lang="en-US" sz="1200" dirty="0" smtClean="0">
                <a:solidFill>
                  <a:srgbClr val="000000"/>
                </a:solidFill>
                <a:latin typeface="Arial" charset="0"/>
              </a:rPr>
              <a:t>	de Madrid</a:t>
            </a:r>
          </a:p>
          <a:p>
            <a:pPr>
              <a:lnSpc>
                <a:spcPct val="80000"/>
              </a:lnSpc>
              <a:spcBef>
                <a:spcPts val="0"/>
              </a:spcBef>
              <a:buNone/>
            </a:pPr>
            <a:r>
              <a:rPr lang="en-US" sz="1200" dirty="0" smtClean="0">
                <a:solidFill>
                  <a:srgbClr val="000000"/>
                </a:solidFill>
                <a:latin typeface="Arial" charset="0"/>
              </a:rPr>
              <a:t>University of Alabama</a:t>
            </a:r>
          </a:p>
          <a:p>
            <a:pPr>
              <a:lnSpc>
                <a:spcPct val="80000"/>
              </a:lnSpc>
              <a:spcBef>
                <a:spcPts val="0"/>
              </a:spcBef>
              <a:buFont typeface="Arial" charset="0"/>
              <a:buNone/>
            </a:pPr>
            <a:r>
              <a:rPr lang="en-US" sz="1200" dirty="0" smtClean="0">
                <a:solidFill>
                  <a:srgbClr val="000000"/>
                </a:solidFill>
                <a:latin typeface="Arial" charset="0"/>
              </a:rPr>
              <a:t>University of Alberta</a:t>
            </a:r>
          </a:p>
          <a:p>
            <a:pPr>
              <a:lnSpc>
                <a:spcPct val="80000"/>
              </a:lnSpc>
              <a:spcBef>
                <a:spcPts val="0"/>
              </a:spcBef>
              <a:buNone/>
            </a:pPr>
            <a:r>
              <a:rPr lang="en-US" sz="1200" dirty="0" smtClean="0">
                <a:solidFill>
                  <a:srgbClr val="000000"/>
                </a:solidFill>
                <a:latin typeface="Arial" charset="0"/>
                <a:cs typeface="Arial" charset="0"/>
              </a:rPr>
              <a:t>University of Arizona</a:t>
            </a:r>
          </a:p>
          <a:p>
            <a:pPr>
              <a:lnSpc>
                <a:spcPct val="80000"/>
              </a:lnSpc>
              <a:spcBef>
                <a:spcPts val="0"/>
              </a:spcBef>
              <a:buNone/>
            </a:pPr>
            <a:r>
              <a:rPr lang="en-US" sz="1200" dirty="0" smtClean="0">
                <a:solidFill>
                  <a:srgbClr val="000000"/>
                </a:solidFill>
                <a:latin typeface="Arial" charset="0"/>
                <a:cs typeface="Arial" charset="0"/>
              </a:rPr>
              <a:t>University of British Columbia</a:t>
            </a:r>
          </a:p>
          <a:p>
            <a:pPr>
              <a:lnSpc>
                <a:spcPct val="80000"/>
              </a:lnSpc>
              <a:spcBef>
                <a:spcPts val="0"/>
              </a:spcBef>
              <a:buNone/>
            </a:pPr>
            <a:r>
              <a:rPr lang="en-US" sz="1200" dirty="0" smtClean="0">
                <a:solidFill>
                  <a:srgbClr val="000000"/>
                </a:solidFill>
                <a:latin typeface="Arial" charset="0"/>
                <a:cs typeface="Arial" charset="0"/>
              </a:rPr>
              <a:t>University of Calgary</a:t>
            </a:r>
            <a:endParaRPr lang="en-US" sz="1200" dirty="0">
              <a:solidFill>
                <a:srgbClr val="000000"/>
              </a:solidFill>
              <a:latin typeface="Arial" charset="0"/>
            </a:endParaRPr>
          </a:p>
          <a:p>
            <a:pPr>
              <a:lnSpc>
                <a:spcPct val="80000"/>
              </a:lnSpc>
              <a:spcBef>
                <a:spcPts val="0"/>
              </a:spcBef>
              <a:buFont typeface="Arial" charset="0"/>
              <a:buNone/>
            </a:pPr>
            <a:r>
              <a:rPr lang="en-US" sz="1200" dirty="0">
                <a:solidFill>
                  <a:srgbClr val="000000"/>
                </a:solidFill>
                <a:latin typeface="Arial" charset="0"/>
              </a:rPr>
              <a:t>University of California</a:t>
            </a:r>
          </a:p>
          <a:p>
            <a:pPr>
              <a:lnSpc>
                <a:spcPct val="80000"/>
              </a:lnSpc>
              <a:spcBef>
                <a:spcPts val="0"/>
              </a:spcBef>
              <a:buFont typeface="Arial" charset="0"/>
              <a:buNone/>
            </a:pPr>
            <a:r>
              <a:rPr lang="en-US" sz="1200" dirty="0">
                <a:solidFill>
                  <a:srgbClr val="000000"/>
                </a:solidFill>
                <a:latin typeface="Arial" charset="0"/>
              </a:rPr>
              <a:t>	Berkeley</a:t>
            </a:r>
          </a:p>
          <a:p>
            <a:pPr>
              <a:lnSpc>
                <a:spcPct val="80000"/>
              </a:lnSpc>
              <a:spcBef>
                <a:spcPts val="0"/>
              </a:spcBef>
              <a:buFont typeface="Arial" charset="0"/>
              <a:buNone/>
            </a:pPr>
            <a:r>
              <a:rPr lang="en-US" sz="1200" dirty="0">
                <a:solidFill>
                  <a:srgbClr val="000000"/>
                </a:solidFill>
                <a:latin typeface="Arial" charset="0"/>
              </a:rPr>
              <a:t>	Davis</a:t>
            </a:r>
          </a:p>
          <a:p>
            <a:pPr>
              <a:lnSpc>
                <a:spcPct val="80000"/>
              </a:lnSpc>
              <a:spcBef>
                <a:spcPts val="0"/>
              </a:spcBef>
              <a:buFont typeface="Arial" charset="0"/>
              <a:buNone/>
            </a:pPr>
            <a:r>
              <a:rPr lang="en-US" sz="1200" dirty="0">
                <a:solidFill>
                  <a:srgbClr val="000000"/>
                </a:solidFill>
                <a:latin typeface="Arial" charset="0"/>
              </a:rPr>
              <a:t>	Irvine</a:t>
            </a:r>
          </a:p>
          <a:p>
            <a:pPr>
              <a:lnSpc>
                <a:spcPct val="80000"/>
              </a:lnSpc>
              <a:spcBef>
                <a:spcPts val="0"/>
              </a:spcBef>
              <a:buFont typeface="Arial" charset="0"/>
              <a:buNone/>
            </a:pPr>
            <a:r>
              <a:rPr lang="en-US" sz="1200" dirty="0">
                <a:solidFill>
                  <a:srgbClr val="000000"/>
                </a:solidFill>
                <a:latin typeface="Arial" charset="0"/>
              </a:rPr>
              <a:t>	Los Angeles</a:t>
            </a:r>
          </a:p>
          <a:p>
            <a:pPr>
              <a:lnSpc>
                <a:spcPct val="80000"/>
              </a:lnSpc>
              <a:spcBef>
                <a:spcPts val="0"/>
              </a:spcBef>
              <a:buFont typeface="Arial" charset="0"/>
              <a:buNone/>
            </a:pPr>
            <a:r>
              <a:rPr lang="en-US" sz="1200" dirty="0">
                <a:solidFill>
                  <a:srgbClr val="000000"/>
                </a:solidFill>
                <a:latin typeface="Arial" charset="0"/>
              </a:rPr>
              <a:t>	Merced</a:t>
            </a:r>
          </a:p>
          <a:p>
            <a:pPr>
              <a:lnSpc>
                <a:spcPct val="80000"/>
              </a:lnSpc>
              <a:spcBef>
                <a:spcPts val="0"/>
              </a:spcBef>
              <a:buFont typeface="Arial" charset="0"/>
              <a:buNone/>
            </a:pPr>
            <a:r>
              <a:rPr lang="en-US" sz="1200" dirty="0">
                <a:solidFill>
                  <a:srgbClr val="000000"/>
                </a:solidFill>
                <a:latin typeface="Arial" charset="0"/>
              </a:rPr>
              <a:t>	Riverside</a:t>
            </a:r>
          </a:p>
          <a:p>
            <a:pPr>
              <a:lnSpc>
                <a:spcPct val="80000"/>
              </a:lnSpc>
              <a:spcBef>
                <a:spcPts val="0"/>
              </a:spcBef>
              <a:buFont typeface="Arial" charset="0"/>
              <a:buNone/>
            </a:pPr>
            <a:r>
              <a:rPr lang="en-US" sz="1200" dirty="0">
                <a:solidFill>
                  <a:srgbClr val="000000"/>
                </a:solidFill>
                <a:latin typeface="Arial" charset="0"/>
              </a:rPr>
              <a:t>	San Diego</a:t>
            </a:r>
          </a:p>
          <a:p>
            <a:pPr>
              <a:lnSpc>
                <a:spcPct val="80000"/>
              </a:lnSpc>
              <a:spcBef>
                <a:spcPts val="0"/>
              </a:spcBef>
              <a:buFont typeface="Arial" charset="0"/>
              <a:buNone/>
            </a:pPr>
            <a:r>
              <a:rPr lang="en-US" sz="1200" dirty="0">
                <a:solidFill>
                  <a:srgbClr val="000000"/>
                </a:solidFill>
                <a:latin typeface="Arial" charset="0"/>
              </a:rPr>
              <a:t>	San Francisco</a:t>
            </a:r>
          </a:p>
          <a:p>
            <a:pPr>
              <a:lnSpc>
                <a:spcPct val="80000"/>
              </a:lnSpc>
              <a:spcBef>
                <a:spcPts val="0"/>
              </a:spcBef>
              <a:buFont typeface="Arial" charset="0"/>
              <a:buNone/>
            </a:pPr>
            <a:r>
              <a:rPr lang="en-US" sz="1200" dirty="0">
                <a:solidFill>
                  <a:srgbClr val="000000"/>
                </a:solidFill>
                <a:latin typeface="Arial" charset="0"/>
              </a:rPr>
              <a:t>	Santa Barbara</a:t>
            </a:r>
          </a:p>
          <a:p>
            <a:pPr>
              <a:lnSpc>
                <a:spcPct val="80000"/>
              </a:lnSpc>
              <a:spcBef>
                <a:spcPts val="0"/>
              </a:spcBef>
              <a:buFont typeface="Arial" charset="0"/>
              <a:buNone/>
            </a:pPr>
            <a:r>
              <a:rPr lang="en-US" sz="1200" dirty="0">
                <a:solidFill>
                  <a:srgbClr val="000000"/>
                </a:solidFill>
                <a:latin typeface="Arial" charset="0"/>
              </a:rPr>
              <a:t>	Santa </a:t>
            </a:r>
            <a:r>
              <a:rPr lang="en-US" sz="1200" dirty="0" smtClean="0">
                <a:solidFill>
                  <a:srgbClr val="000000"/>
                </a:solidFill>
                <a:latin typeface="Arial" charset="0"/>
              </a:rPr>
              <a:t>Cruz</a:t>
            </a:r>
            <a:endParaRPr lang="en-US" sz="1200" dirty="0" smtClean="0">
              <a:latin typeface="Calibri" charset="0"/>
            </a:endParaRPr>
          </a:p>
          <a:p>
            <a:pPr marL="0" indent="0">
              <a:lnSpc>
                <a:spcPct val="80000"/>
              </a:lnSpc>
              <a:spcBef>
                <a:spcPts val="0"/>
              </a:spcBef>
              <a:buNone/>
            </a:pPr>
            <a:r>
              <a:rPr lang="en-US" sz="1200" dirty="0" smtClean="0">
                <a:solidFill>
                  <a:srgbClr val="000000"/>
                </a:solidFill>
                <a:latin typeface="Arial" charset="0"/>
                <a:cs typeface="Arial" charset="0"/>
              </a:rPr>
              <a:t>The University of Chicago</a:t>
            </a:r>
          </a:p>
          <a:p>
            <a:pPr marL="0" indent="0">
              <a:lnSpc>
                <a:spcPct val="80000"/>
              </a:lnSpc>
              <a:spcBef>
                <a:spcPts val="0"/>
              </a:spcBef>
              <a:buNone/>
            </a:pPr>
            <a:r>
              <a:rPr lang="en-US" sz="1200" dirty="0">
                <a:solidFill>
                  <a:srgbClr val="000000"/>
                </a:solidFill>
                <a:latin typeface="Arial" charset="0"/>
                <a:cs typeface="Arial" charset="0"/>
              </a:rPr>
              <a:t>University of </a:t>
            </a:r>
            <a:r>
              <a:rPr lang="en-US" sz="1200" dirty="0" smtClean="0">
                <a:solidFill>
                  <a:srgbClr val="000000"/>
                </a:solidFill>
                <a:latin typeface="Arial" charset="0"/>
                <a:cs typeface="Arial" charset="0"/>
              </a:rPr>
              <a:t>Connecticut</a:t>
            </a:r>
          </a:p>
          <a:p>
            <a:pPr marL="0" indent="0">
              <a:lnSpc>
                <a:spcPct val="80000"/>
              </a:lnSpc>
              <a:buNone/>
            </a:pPr>
            <a:r>
              <a:rPr lang="en-US" sz="1200" dirty="0">
                <a:solidFill>
                  <a:srgbClr val="000000"/>
                </a:solidFill>
                <a:latin typeface="Arial" charset="0"/>
                <a:cs typeface="Arial" charset="0"/>
              </a:rPr>
              <a:t>University of </a:t>
            </a:r>
            <a:r>
              <a:rPr lang="en-US" sz="1200" dirty="0" smtClean="0">
                <a:solidFill>
                  <a:srgbClr val="000000"/>
                </a:solidFill>
                <a:latin typeface="Arial" charset="0"/>
                <a:cs typeface="Arial" charset="0"/>
              </a:rPr>
              <a:t>Delaware</a:t>
            </a:r>
          </a:p>
          <a:p>
            <a:pPr marL="0" indent="0">
              <a:lnSpc>
                <a:spcPct val="80000"/>
              </a:lnSpc>
              <a:buNone/>
            </a:pPr>
            <a:r>
              <a:rPr lang="en-US" sz="1200" dirty="0">
                <a:solidFill>
                  <a:srgbClr val="000000"/>
                </a:solidFill>
                <a:latin typeface="Arial" charset="0"/>
                <a:cs typeface="Arial" charset="0"/>
              </a:rPr>
              <a:t>University of Florida</a:t>
            </a:r>
          </a:p>
          <a:p>
            <a:pPr marL="0" indent="0">
              <a:lnSpc>
                <a:spcPct val="80000"/>
              </a:lnSpc>
              <a:buNone/>
            </a:pPr>
            <a:r>
              <a:rPr lang="en-US" sz="1200" dirty="0" smtClean="0">
                <a:solidFill>
                  <a:srgbClr val="000000"/>
                </a:solidFill>
                <a:latin typeface="Arial" charset="0"/>
                <a:cs typeface="Arial" charset="0"/>
              </a:rPr>
              <a:t>University of Houston</a:t>
            </a:r>
          </a:p>
          <a:p>
            <a:pPr marL="0" indent="0">
              <a:lnSpc>
                <a:spcPct val="80000"/>
              </a:lnSpc>
              <a:buNone/>
            </a:pPr>
            <a:endParaRPr lang="en-US" sz="1200" dirty="0" smtClean="0">
              <a:solidFill>
                <a:srgbClr val="000000"/>
              </a:solidFill>
              <a:latin typeface="Arial" charset="0"/>
              <a:cs typeface="Arial" charset="0"/>
            </a:endParaRPr>
          </a:p>
          <a:p>
            <a:pPr marL="0" indent="0">
              <a:lnSpc>
                <a:spcPct val="80000"/>
              </a:lnSpc>
              <a:buNone/>
            </a:pPr>
            <a:endParaRPr lang="en-US" sz="1200" dirty="0">
              <a:solidFill>
                <a:srgbClr val="000000"/>
              </a:solidFill>
              <a:latin typeface="Arial" charset="0"/>
              <a:cs typeface="Arial" charset="0"/>
            </a:endParaRPr>
          </a:p>
          <a:p>
            <a:pPr marL="0" indent="0">
              <a:lnSpc>
                <a:spcPct val="80000"/>
              </a:lnSpc>
              <a:spcBef>
                <a:spcPts val="0"/>
              </a:spcBef>
              <a:buNone/>
            </a:pPr>
            <a:endParaRPr lang="en-US" sz="1200" dirty="0">
              <a:solidFill>
                <a:srgbClr val="000000"/>
              </a:solidFill>
              <a:latin typeface="Arial" charset="0"/>
              <a:cs typeface="Arial" charset="0"/>
            </a:endParaRPr>
          </a:p>
        </p:txBody>
      </p:sp>
      <p:sp>
        <p:nvSpPr>
          <p:cNvPr id="9221" name="Rectangle 13"/>
          <p:cNvSpPr txBox="1">
            <a:spLocks/>
          </p:cNvSpPr>
          <p:nvPr/>
        </p:nvSpPr>
        <p:spPr bwMode="auto">
          <a:xfrm>
            <a:off x="6141686" y="864612"/>
            <a:ext cx="2495550" cy="594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80000"/>
              </a:lnSpc>
            </a:pPr>
            <a:r>
              <a:rPr lang="en-US" sz="1200" dirty="0">
                <a:solidFill>
                  <a:srgbClr val="000000"/>
                </a:solidFill>
                <a:latin typeface="Arial" charset="0"/>
                <a:cs typeface="Arial" charset="0"/>
              </a:rPr>
              <a:t>University of Illinois</a:t>
            </a:r>
          </a:p>
          <a:p>
            <a:pPr>
              <a:lnSpc>
                <a:spcPct val="80000"/>
              </a:lnSpc>
            </a:pPr>
            <a:r>
              <a:rPr lang="en-US" sz="1200" dirty="0" smtClean="0">
                <a:solidFill>
                  <a:srgbClr val="000000"/>
                </a:solidFill>
                <a:latin typeface="Arial" charset="0"/>
                <a:cs typeface="Arial" charset="0"/>
              </a:rPr>
              <a:t>University </a:t>
            </a:r>
            <a:r>
              <a:rPr lang="en-US" sz="1200" dirty="0">
                <a:solidFill>
                  <a:srgbClr val="000000"/>
                </a:solidFill>
                <a:latin typeface="Arial" charset="0"/>
                <a:cs typeface="Arial" charset="0"/>
              </a:rPr>
              <a:t>of Illinois at </a:t>
            </a:r>
            <a:r>
              <a:rPr lang="en-US" sz="1200" dirty="0" smtClean="0">
                <a:solidFill>
                  <a:srgbClr val="000000"/>
                </a:solidFill>
                <a:latin typeface="Arial" charset="0"/>
                <a:cs typeface="Arial" charset="0"/>
              </a:rPr>
              <a:t>	Chicago</a:t>
            </a:r>
            <a:endParaRPr lang="en-US" sz="1200" dirty="0">
              <a:solidFill>
                <a:srgbClr val="000000"/>
              </a:solidFill>
              <a:latin typeface="Arial" charset="0"/>
              <a:cs typeface="Arial" charset="0"/>
            </a:endParaRPr>
          </a:p>
          <a:p>
            <a:pPr>
              <a:lnSpc>
                <a:spcPct val="80000"/>
              </a:lnSpc>
            </a:pPr>
            <a:r>
              <a:rPr lang="en-US" sz="1200" dirty="0">
                <a:solidFill>
                  <a:srgbClr val="000000"/>
                </a:solidFill>
                <a:latin typeface="Arial" charset="0"/>
                <a:cs typeface="Arial" charset="0"/>
              </a:rPr>
              <a:t>The University of </a:t>
            </a:r>
            <a:r>
              <a:rPr lang="en-US" sz="1200" dirty="0" smtClean="0">
                <a:solidFill>
                  <a:srgbClr val="000000"/>
                </a:solidFill>
                <a:latin typeface="Arial" charset="0"/>
                <a:cs typeface="Arial" charset="0"/>
              </a:rPr>
              <a:t>Iowa</a:t>
            </a:r>
          </a:p>
          <a:p>
            <a:pPr>
              <a:lnSpc>
                <a:spcPct val="80000"/>
              </a:lnSpc>
            </a:pPr>
            <a:r>
              <a:rPr lang="en-US" sz="1200" dirty="0" smtClean="0">
                <a:solidFill>
                  <a:srgbClr val="000000"/>
                </a:solidFill>
                <a:latin typeface="Arial" charset="0"/>
                <a:cs typeface="Arial" charset="0"/>
              </a:rPr>
              <a:t>University of Kansas</a:t>
            </a:r>
            <a:endParaRPr lang="en-US" sz="1200" dirty="0">
              <a:solidFill>
                <a:srgbClr val="000000"/>
              </a:solidFill>
              <a:latin typeface="Arial" charset="0"/>
              <a:cs typeface="Arial" charset="0"/>
            </a:endParaRPr>
          </a:p>
          <a:p>
            <a:pPr>
              <a:lnSpc>
                <a:spcPct val="80000"/>
              </a:lnSpc>
            </a:pPr>
            <a:r>
              <a:rPr lang="en-US" sz="1200" dirty="0" smtClean="0">
                <a:solidFill>
                  <a:srgbClr val="000000"/>
                </a:solidFill>
                <a:latin typeface="Arial" charset="0"/>
                <a:cs typeface="Arial" charset="0"/>
              </a:rPr>
              <a:t>University of Maine</a:t>
            </a:r>
          </a:p>
          <a:p>
            <a:pPr>
              <a:lnSpc>
                <a:spcPct val="80000"/>
              </a:lnSpc>
            </a:pPr>
            <a:r>
              <a:rPr lang="en-US" sz="1200" dirty="0" smtClean="0">
                <a:solidFill>
                  <a:srgbClr val="000000"/>
                </a:solidFill>
                <a:latin typeface="Arial" charset="0"/>
                <a:cs typeface="Arial" charset="0"/>
              </a:rPr>
              <a:t>University </a:t>
            </a:r>
            <a:r>
              <a:rPr lang="en-US" sz="1200" dirty="0">
                <a:solidFill>
                  <a:srgbClr val="000000"/>
                </a:solidFill>
                <a:latin typeface="Arial" charset="0"/>
                <a:cs typeface="Arial" charset="0"/>
              </a:rPr>
              <a:t>of </a:t>
            </a:r>
            <a:r>
              <a:rPr lang="en-US" sz="1200" dirty="0" smtClean="0">
                <a:solidFill>
                  <a:srgbClr val="000000"/>
                </a:solidFill>
                <a:latin typeface="Arial" charset="0"/>
                <a:cs typeface="Arial" charset="0"/>
              </a:rPr>
              <a:t>Maryland</a:t>
            </a:r>
          </a:p>
          <a:p>
            <a:pPr>
              <a:lnSpc>
                <a:spcPct val="80000"/>
              </a:lnSpc>
            </a:pPr>
            <a:r>
              <a:rPr lang="en-US" sz="1200" dirty="0" smtClean="0">
                <a:solidFill>
                  <a:srgbClr val="000000"/>
                </a:solidFill>
                <a:latin typeface="Arial" charset="0"/>
                <a:cs typeface="Arial" charset="0"/>
              </a:rPr>
              <a:t>University of Massachusetts, 	Amherst</a:t>
            </a:r>
          </a:p>
          <a:p>
            <a:pPr>
              <a:lnSpc>
                <a:spcPct val="80000"/>
              </a:lnSpc>
            </a:pPr>
            <a:r>
              <a:rPr lang="en-US" sz="1200" dirty="0" smtClean="0">
                <a:solidFill>
                  <a:srgbClr val="000000"/>
                </a:solidFill>
                <a:latin typeface="Arial" charset="0"/>
                <a:cs typeface="Arial" charset="0"/>
              </a:rPr>
              <a:t>University of Miami</a:t>
            </a:r>
            <a:endParaRPr lang="en-US" sz="1200" dirty="0">
              <a:solidFill>
                <a:srgbClr val="000000"/>
              </a:solidFill>
              <a:latin typeface="Arial" charset="0"/>
              <a:cs typeface="Arial" charset="0"/>
            </a:endParaRPr>
          </a:p>
          <a:p>
            <a:pPr>
              <a:lnSpc>
                <a:spcPct val="80000"/>
              </a:lnSpc>
            </a:pPr>
            <a:r>
              <a:rPr lang="en-US" sz="1200" dirty="0">
                <a:solidFill>
                  <a:srgbClr val="000000"/>
                </a:solidFill>
                <a:latin typeface="Arial" charset="0"/>
                <a:cs typeface="Arial" charset="0"/>
              </a:rPr>
              <a:t>University of Michigan</a:t>
            </a:r>
          </a:p>
          <a:p>
            <a:pPr>
              <a:lnSpc>
                <a:spcPct val="80000"/>
              </a:lnSpc>
            </a:pPr>
            <a:r>
              <a:rPr lang="en-US" sz="1200" dirty="0">
                <a:solidFill>
                  <a:srgbClr val="000000"/>
                </a:solidFill>
                <a:latin typeface="Arial" charset="0"/>
                <a:cs typeface="Arial" charset="0"/>
              </a:rPr>
              <a:t>University of </a:t>
            </a:r>
            <a:r>
              <a:rPr lang="en-US" sz="1200" dirty="0" smtClean="0">
                <a:solidFill>
                  <a:srgbClr val="000000"/>
                </a:solidFill>
                <a:latin typeface="Arial" charset="0"/>
                <a:cs typeface="Arial" charset="0"/>
              </a:rPr>
              <a:t>Minnesota</a:t>
            </a:r>
          </a:p>
          <a:p>
            <a:pPr>
              <a:lnSpc>
                <a:spcPct val="80000"/>
              </a:lnSpc>
            </a:pPr>
            <a:r>
              <a:rPr lang="en-US" sz="1200" dirty="0" smtClean="0">
                <a:solidFill>
                  <a:srgbClr val="000000"/>
                </a:solidFill>
                <a:latin typeface="Arial" charset="0"/>
                <a:cs typeface="Arial" charset="0"/>
              </a:rPr>
              <a:t>University of Missouri</a:t>
            </a:r>
          </a:p>
          <a:p>
            <a:pPr>
              <a:lnSpc>
                <a:spcPct val="80000"/>
              </a:lnSpc>
            </a:pPr>
            <a:r>
              <a:rPr lang="en-US" sz="1200" dirty="0" smtClean="0">
                <a:solidFill>
                  <a:srgbClr val="000000"/>
                </a:solidFill>
                <a:latin typeface="Arial" charset="0"/>
                <a:cs typeface="Arial" charset="0"/>
              </a:rPr>
              <a:t>University of Nebraska-Lincoln</a:t>
            </a:r>
            <a:endParaRPr lang="en-US" sz="1200" dirty="0">
              <a:solidFill>
                <a:srgbClr val="000000"/>
              </a:solidFill>
              <a:latin typeface="Arial" charset="0"/>
              <a:cs typeface="Arial" charset="0"/>
            </a:endParaRPr>
          </a:p>
          <a:p>
            <a:pPr>
              <a:lnSpc>
                <a:spcPct val="80000"/>
              </a:lnSpc>
            </a:pPr>
            <a:r>
              <a:rPr lang="en-US" sz="1200" dirty="0">
                <a:solidFill>
                  <a:srgbClr val="000000"/>
                </a:solidFill>
                <a:latin typeface="Arial" charset="0"/>
                <a:cs typeface="Arial" charset="0"/>
              </a:rPr>
              <a:t>University of </a:t>
            </a:r>
            <a:r>
              <a:rPr lang="en-US" sz="1200" dirty="0" smtClean="0">
                <a:solidFill>
                  <a:srgbClr val="000000"/>
                </a:solidFill>
                <a:latin typeface="Arial" charset="0"/>
                <a:cs typeface="Arial" charset="0"/>
              </a:rPr>
              <a:t>New Mexico</a:t>
            </a:r>
          </a:p>
          <a:p>
            <a:pPr>
              <a:lnSpc>
                <a:spcPct val="80000"/>
              </a:lnSpc>
            </a:pPr>
            <a:r>
              <a:rPr lang="en-US" sz="1200" dirty="0" smtClean="0">
                <a:solidFill>
                  <a:srgbClr val="000000"/>
                </a:solidFill>
                <a:latin typeface="Arial" charset="0"/>
                <a:cs typeface="Arial" charset="0"/>
              </a:rPr>
              <a:t>The </a:t>
            </a:r>
            <a:r>
              <a:rPr lang="en-US" sz="1200" dirty="0">
                <a:solidFill>
                  <a:srgbClr val="000000"/>
                </a:solidFill>
                <a:latin typeface="Arial" charset="0"/>
                <a:cs typeface="Arial" charset="0"/>
              </a:rPr>
              <a:t>University of </a:t>
            </a:r>
            <a:r>
              <a:rPr lang="en-US" sz="1200" dirty="0" smtClean="0">
                <a:solidFill>
                  <a:srgbClr val="000000"/>
                </a:solidFill>
                <a:latin typeface="Arial" charset="0"/>
                <a:cs typeface="Arial" charset="0"/>
              </a:rPr>
              <a:t>North</a:t>
            </a:r>
          </a:p>
          <a:p>
            <a:pPr>
              <a:lnSpc>
                <a:spcPct val="80000"/>
              </a:lnSpc>
            </a:pPr>
            <a:r>
              <a:rPr lang="en-US" sz="1200" dirty="0" smtClean="0">
                <a:solidFill>
                  <a:srgbClr val="000000"/>
                </a:solidFill>
                <a:latin typeface="Arial" charset="0"/>
                <a:cs typeface="Arial" charset="0"/>
              </a:rPr>
              <a:t>	Carolina </a:t>
            </a:r>
            <a:r>
              <a:rPr lang="en-US" sz="1200" dirty="0">
                <a:solidFill>
                  <a:srgbClr val="000000"/>
                </a:solidFill>
                <a:latin typeface="Arial" charset="0"/>
                <a:cs typeface="Arial" charset="0"/>
              </a:rPr>
              <a:t>at Chapel Hill</a:t>
            </a:r>
          </a:p>
          <a:p>
            <a:pPr>
              <a:lnSpc>
                <a:spcPct val="80000"/>
              </a:lnSpc>
            </a:pPr>
            <a:r>
              <a:rPr lang="en-US" sz="1200" dirty="0">
                <a:solidFill>
                  <a:srgbClr val="000000"/>
                </a:solidFill>
                <a:latin typeface="Arial" charset="0"/>
                <a:cs typeface="Arial" charset="0"/>
              </a:rPr>
              <a:t>University of Notre Dame</a:t>
            </a:r>
          </a:p>
          <a:p>
            <a:pPr>
              <a:lnSpc>
                <a:spcPct val="80000"/>
              </a:lnSpc>
            </a:pPr>
            <a:r>
              <a:rPr lang="en-US" sz="1200" dirty="0">
                <a:solidFill>
                  <a:srgbClr val="000000"/>
                </a:solidFill>
                <a:latin typeface="Arial" charset="0"/>
                <a:cs typeface="Arial" charset="0"/>
              </a:rPr>
              <a:t>University of Oklahoma</a:t>
            </a:r>
          </a:p>
          <a:p>
            <a:pPr>
              <a:lnSpc>
                <a:spcPct val="80000"/>
              </a:lnSpc>
            </a:pPr>
            <a:r>
              <a:rPr lang="en-US" sz="1200" dirty="0">
                <a:solidFill>
                  <a:srgbClr val="000000"/>
                </a:solidFill>
                <a:latin typeface="Arial" charset="0"/>
                <a:cs typeface="Arial" charset="0"/>
              </a:rPr>
              <a:t>University of Pennsylvania</a:t>
            </a:r>
          </a:p>
          <a:p>
            <a:pPr>
              <a:lnSpc>
                <a:spcPct val="80000"/>
              </a:lnSpc>
            </a:pPr>
            <a:r>
              <a:rPr lang="en-US" sz="1200" dirty="0">
                <a:solidFill>
                  <a:srgbClr val="000000"/>
                </a:solidFill>
                <a:latin typeface="Arial" charset="0"/>
                <a:cs typeface="Arial" charset="0"/>
              </a:rPr>
              <a:t>University of </a:t>
            </a:r>
            <a:r>
              <a:rPr lang="en-US" sz="1200" dirty="0" smtClean="0">
                <a:solidFill>
                  <a:srgbClr val="000000"/>
                </a:solidFill>
                <a:latin typeface="Arial" charset="0"/>
                <a:cs typeface="Arial" charset="0"/>
              </a:rPr>
              <a:t>Pittsburgh</a:t>
            </a:r>
          </a:p>
          <a:p>
            <a:pPr>
              <a:lnSpc>
                <a:spcPct val="80000"/>
              </a:lnSpc>
            </a:pPr>
            <a:r>
              <a:rPr lang="en-US" sz="1200" dirty="0" smtClean="0">
                <a:solidFill>
                  <a:srgbClr val="000000"/>
                </a:solidFill>
                <a:latin typeface="Arial" charset="0"/>
                <a:cs typeface="Arial" charset="0"/>
              </a:rPr>
              <a:t>University of Queensland</a:t>
            </a:r>
            <a:endParaRPr lang="en-US" sz="1200" dirty="0">
              <a:solidFill>
                <a:srgbClr val="000000"/>
              </a:solidFill>
              <a:latin typeface="Arial" charset="0"/>
              <a:cs typeface="Arial" charset="0"/>
            </a:endParaRPr>
          </a:p>
          <a:p>
            <a:pPr>
              <a:lnSpc>
                <a:spcPct val="80000"/>
              </a:lnSpc>
            </a:pPr>
            <a:r>
              <a:rPr lang="en-US" sz="1200" dirty="0" smtClean="0">
                <a:solidFill>
                  <a:srgbClr val="000000"/>
                </a:solidFill>
                <a:latin typeface="Arial" charset="0"/>
                <a:cs typeface="Arial" charset="0"/>
              </a:rPr>
              <a:t>University </a:t>
            </a:r>
            <a:r>
              <a:rPr lang="en-US" sz="1200" dirty="0">
                <a:solidFill>
                  <a:srgbClr val="000000"/>
                </a:solidFill>
                <a:latin typeface="Arial" charset="0"/>
                <a:cs typeface="Arial" charset="0"/>
              </a:rPr>
              <a:t>of Tennessee, 	Knoxville</a:t>
            </a:r>
          </a:p>
          <a:p>
            <a:pPr>
              <a:lnSpc>
                <a:spcPct val="80000"/>
              </a:lnSpc>
            </a:pPr>
            <a:r>
              <a:rPr lang="en-US" sz="1200" dirty="0" smtClean="0">
                <a:solidFill>
                  <a:srgbClr val="000000"/>
                </a:solidFill>
                <a:latin typeface="Arial" charset="0"/>
                <a:cs typeface="Arial" charset="0"/>
              </a:rPr>
              <a:t>University of Texas</a:t>
            </a:r>
          </a:p>
          <a:p>
            <a:pPr>
              <a:lnSpc>
                <a:spcPct val="80000"/>
              </a:lnSpc>
            </a:pPr>
            <a:r>
              <a:rPr lang="en-US" sz="1200" dirty="0" smtClean="0">
                <a:solidFill>
                  <a:srgbClr val="000000"/>
                </a:solidFill>
                <a:latin typeface="Arial" charset="0"/>
                <a:cs typeface="Arial" charset="0"/>
              </a:rPr>
              <a:t>University </a:t>
            </a:r>
            <a:r>
              <a:rPr lang="en-US" sz="1200" dirty="0">
                <a:solidFill>
                  <a:srgbClr val="000000"/>
                </a:solidFill>
                <a:latin typeface="Arial" charset="0"/>
                <a:cs typeface="Arial" charset="0"/>
              </a:rPr>
              <a:t>of </a:t>
            </a:r>
            <a:r>
              <a:rPr lang="en-US" sz="1200" dirty="0" smtClean="0">
                <a:solidFill>
                  <a:srgbClr val="000000"/>
                </a:solidFill>
                <a:latin typeface="Arial" charset="0"/>
                <a:cs typeface="Arial" charset="0"/>
              </a:rPr>
              <a:t>Utah</a:t>
            </a:r>
          </a:p>
          <a:p>
            <a:pPr>
              <a:lnSpc>
                <a:spcPct val="80000"/>
              </a:lnSpc>
            </a:pPr>
            <a:r>
              <a:rPr lang="en-US" sz="1200" dirty="0" smtClean="0">
                <a:solidFill>
                  <a:srgbClr val="000000"/>
                </a:solidFill>
                <a:latin typeface="Arial" charset="0"/>
                <a:cs typeface="Arial" charset="0"/>
              </a:rPr>
              <a:t>University of Vermont</a:t>
            </a:r>
            <a:endParaRPr lang="en-US" sz="1200" dirty="0">
              <a:solidFill>
                <a:srgbClr val="000000"/>
              </a:solidFill>
              <a:latin typeface="Arial" charset="0"/>
              <a:cs typeface="Arial" charset="0"/>
            </a:endParaRPr>
          </a:p>
          <a:p>
            <a:pPr>
              <a:lnSpc>
                <a:spcPct val="80000"/>
              </a:lnSpc>
            </a:pPr>
            <a:r>
              <a:rPr lang="en-US" sz="1200" dirty="0">
                <a:solidFill>
                  <a:srgbClr val="000000"/>
                </a:solidFill>
                <a:latin typeface="Arial" charset="0"/>
                <a:cs typeface="Arial" charset="0"/>
              </a:rPr>
              <a:t>University of Virginia</a:t>
            </a:r>
          </a:p>
          <a:p>
            <a:pPr>
              <a:lnSpc>
                <a:spcPct val="80000"/>
              </a:lnSpc>
            </a:pPr>
            <a:r>
              <a:rPr lang="en-US" sz="1200" dirty="0">
                <a:solidFill>
                  <a:srgbClr val="000000"/>
                </a:solidFill>
                <a:latin typeface="Arial" charset="0"/>
                <a:cs typeface="Arial" charset="0"/>
              </a:rPr>
              <a:t>University of </a:t>
            </a:r>
            <a:r>
              <a:rPr lang="en-US" sz="1200" dirty="0" smtClean="0">
                <a:solidFill>
                  <a:srgbClr val="000000"/>
                </a:solidFill>
                <a:latin typeface="Arial" charset="0"/>
                <a:cs typeface="Arial" charset="0"/>
              </a:rPr>
              <a:t>Washington</a:t>
            </a:r>
          </a:p>
          <a:p>
            <a:pPr>
              <a:lnSpc>
                <a:spcPct val="80000"/>
              </a:lnSpc>
            </a:pPr>
            <a:r>
              <a:rPr lang="en-US" sz="1200" dirty="0" smtClean="0">
                <a:solidFill>
                  <a:srgbClr val="000000"/>
                </a:solidFill>
                <a:latin typeface="Arial" charset="0"/>
                <a:cs typeface="Arial" charset="0"/>
              </a:rPr>
              <a:t>University of Wisconsin-	Madison</a:t>
            </a:r>
          </a:p>
          <a:p>
            <a:pPr>
              <a:lnSpc>
                <a:spcPct val="80000"/>
              </a:lnSpc>
            </a:pPr>
            <a:r>
              <a:rPr lang="en-US" sz="1200" dirty="0" smtClean="0">
                <a:solidFill>
                  <a:srgbClr val="000000"/>
                </a:solidFill>
                <a:latin typeface="Arial" charset="0"/>
                <a:cs typeface="Arial" charset="0"/>
              </a:rPr>
              <a:t>Utah State University</a:t>
            </a:r>
          </a:p>
          <a:p>
            <a:pPr>
              <a:lnSpc>
                <a:spcPct val="80000"/>
              </a:lnSpc>
            </a:pPr>
            <a:r>
              <a:rPr lang="en-US" sz="1200" dirty="0" smtClean="0">
                <a:solidFill>
                  <a:srgbClr val="000000"/>
                </a:solidFill>
                <a:latin typeface="Arial" charset="0"/>
                <a:cs typeface="Arial" charset="0"/>
              </a:rPr>
              <a:t>Vanderbilt University</a:t>
            </a:r>
          </a:p>
          <a:p>
            <a:pPr>
              <a:lnSpc>
                <a:spcPct val="80000"/>
              </a:lnSpc>
            </a:pPr>
            <a:r>
              <a:rPr lang="en-US" sz="1200" dirty="0" smtClean="0">
                <a:solidFill>
                  <a:srgbClr val="000000"/>
                </a:solidFill>
                <a:latin typeface="Arial" charset="0"/>
                <a:cs typeface="Arial" charset="0"/>
              </a:rPr>
              <a:t>Virginia Tech</a:t>
            </a:r>
          </a:p>
          <a:p>
            <a:pPr>
              <a:lnSpc>
                <a:spcPct val="80000"/>
              </a:lnSpc>
            </a:pPr>
            <a:r>
              <a:rPr lang="en-US" sz="1200" dirty="0" smtClean="0">
                <a:solidFill>
                  <a:srgbClr val="000000"/>
                </a:solidFill>
                <a:latin typeface="Arial" charset="0"/>
                <a:cs typeface="Arial" charset="0"/>
              </a:rPr>
              <a:t>Wake Forest University</a:t>
            </a:r>
          </a:p>
          <a:p>
            <a:pPr>
              <a:lnSpc>
                <a:spcPct val="80000"/>
              </a:lnSpc>
            </a:pPr>
            <a:r>
              <a:rPr lang="en-US" sz="1200" dirty="0" smtClean="0">
                <a:solidFill>
                  <a:srgbClr val="000000"/>
                </a:solidFill>
                <a:latin typeface="Arial" charset="0"/>
                <a:cs typeface="Arial" charset="0"/>
              </a:rPr>
              <a:t>Washington University</a:t>
            </a:r>
          </a:p>
          <a:p>
            <a:pPr>
              <a:lnSpc>
                <a:spcPct val="80000"/>
              </a:lnSpc>
            </a:pPr>
            <a:r>
              <a:rPr lang="en-US" sz="1200" dirty="0" smtClean="0">
                <a:solidFill>
                  <a:srgbClr val="000000"/>
                </a:solidFill>
                <a:latin typeface="Arial" charset="0"/>
                <a:cs typeface="Arial" charset="0"/>
              </a:rPr>
              <a:t>Yale University Library</a:t>
            </a:r>
            <a:endParaRPr lang="en-US" sz="1200" dirty="0" smtClean="0">
              <a:latin typeface="Arial" charset="0"/>
              <a:cs typeface="Arial" charset="0"/>
            </a:endParaRPr>
          </a:p>
        </p:txBody>
      </p:sp>
      <p:sp>
        <p:nvSpPr>
          <p:cNvPr id="2" name="Date Placeholder 1"/>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2346909520"/>
      </p:ext>
    </p:extLst>
  </p:cSld>
  <p:clrMapOvr>
    <a:masterClrMapping/>
  </p:clrMapOvr>
  <mc:AlternateContent xmlns:mc="http://schemas.openxmlformats.org/markup-compatibility/2006" xmlns:p14="http://schemas.microsoft.com/office/powerpoint/2010/main">
    <mc:Choice Requires="p14">
      <p:transition p14:dur="400" advTm="12000">
        <p:fade/>
      </p:transition>
    </mc:Choice>
    <mc:Fallback xmlns="">
      <p:transition xmlns:p14="http://schemas.microsoft.com/office/powerpoint/2010/main" advTm="12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Membership</a:t>
            </a:r>
            <a:endParaRPr lang="en-US" dirty="0"/>
          </a:p>
        </p:txBody>
      </p:sp>
      <p:graphicFrame>
        <p:nvGraphicFramePr>
          <p:cNvPr id="4" name="Chart 3"/>
          <p:cNvGraphicFramePr/>
          <p:nvPr>
            <p:extLst>
              <p:ext uri="{D42A27DB-BD31-4B8C-83A1-F6EECF244321}">
                <p14:modId xmlns:p14="http://schemas.microsoft.com/office/powerpoint/2010/main" val="2884229490"/>
              </p:ext>
            </p:extLst>
          </p:nvPr>
        </p:nvGraphicFramePr>
        <p:xfrm>
          <a:off x="927100" y="1811338"/>
          <a:ext cx="7340600" cy="472916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1560897050"/>
      </p:ext>
    </p:extLst>
  </p:cSld>
  <p:clrMapOvr>
    <a:masterClrMapping/>
  </p:clrMapOvr>
  <mc:AlternateContent xmlns:mc="http://schemas.openxmlformats.org/markup-compatibility/2006" xmlns:p14="http://schemas.microsoft.com/office/powerpoint/2010/main">
    <mc:Choice Requires="p14">
      <p:transition p14:dur="400" advTm="12000">
        <p:fade/>
      </p:transition>
    </mc:Choice>
    <mc:Fallback xmlns="">
      <p:transition xmlns:p14="http://schemas.microsoft.com/office/powerpoint/2010/main" advTm="12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1"/>
                </a:solidFill>
                <a:ea typeface="+mj-ea"/>
                <a:cs typeface="+mj-cs"/>
              </a:rPr>
              <a:t>Governance</a:t>
            </a:r>
            <a:endParaRPr lang="en-US" dirty="0">
              <a:solidFill>
                <a:schemeClr val="tx1"/>
              </a:solidFill>
              <a:ea typeface="+mj-ea"/>
              <a:cs typeface="+mj-cs"/>
            </a:endParaRPr>
          </a:p>
        </p:txBody>
      </p:sp>
      <p:sp>
        <p:nvSpPr>
          <p:cNvPr id="17" name="Oval 16"/>
          <p:cNvSpPr/>
          <p:nvPr/>
        </p:nvSpPr>
        <p:spPr>
          <a:xfrm>
            <a:off x="977900" y="1752600"/>
            <a:ext cx="7239000" cy="4579939"/>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smtClean="0"/>
          </a:p>
          <a:p>
            <a:pPr algn="ctr" fontAlgn="auto">
              <a:spcBef>
                <a:spcPts val="0"/>
              </a:spcBef>
              <a:spcAft>
                <a:spcPts val="0"/>
              </a:spcAft>
              <a:defRPr/>
            </a:pPr>
            <a:r>
              <a:rPr lang="en-US" sz="2400" b="1" dirty="0" smtClean="0"/>
              <a:t> HathiTrust </a:t>
            </a:r>
          </a:p>
          <a:p>
            <a:pPr algn="ctr" fontAlgn="auto">
              <a:spcBef>
                <a:spcPts val="0"/>
              </a:spcBef>
              <a:spcAft>
                <a:spcPts val="0"/>
              </a:spcAft>
              <a:defRPr/>
            </a:pPr>
            <a:r>
              <a:rPr lang="en-US" sz="2400" b="1" dirty="0" smtClean="0"/>
              <a:t>Members</a:t>
            </a:r>
            <a:endParaRPr lang="en-US" sz="2400" b="1" dirty="0"/>
          </a:p>
        </p:txBody>
      </p:sp>
      <p:grpSp>
        <p:nvGrpSpPr>
          <p:cNvPr id="16388" name="Group 9"/>
          <p:cNvGrpSpPr>
            <a:grpSpLocks/>
          </p:cNvGrpSpPr>
          <p:nvPr/>
        </p:nvGrpSpPr>
        <p:grpSpPr bwMode="auto">
          <a:xfrm>
            <a:off x="1595740" y="3882347"/>
            <a:ext cx="1835150" cy="809097"/>
            <a:chOff x="4664" y="439903"/>
            <a:chExt cx="1827847" cy="899006"/>
          </a:xfrm>
        </p:grpSpPr>
        <p:sp>
          <p:nvSpPr>
            <p:cNvPr id="15" name="Rounded Rectangle 14"/>
            <p:cNvSpPr/>
            <p:nvPr/>
          </p:nvSpPr>
          <p:spPr>
            <a:xfrm>
              <a:off x="4664" y="439903"/>
              <a:ext cx="1827847" cy="899006"/>
            </a:xfrm>
            <a:prstGeom prst="roundRect">
              <a:avLst>
                <a:gd name="adj" fmla="val 1000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6" name="Rounded Rectangle 7"/>
            <p:cNvSpPr/>
            <p:nvPr/>
          </p:nvSpPr>
          <p:spPr>
            <a:xfrm>
              <a:off x="47355" y="482238"/>
              <a:ext cx="1742463" cy="856671"/>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1244600" fontAlgn="auto">
                <a:lnSpc>
                  <a:spcPct val="90000"/>
                </a:lnSpc>
                <a:spcBef>
                  <a:spcPts val="0"/>
                </a:spcBef>
                <a:spcAft>
                  <a:spcPct val="35000"/>
                </a:spcAft>
                <a:defRPr/>
              </a:pPr>
              <a:r>
                <a:rPr lang="en-US" dirty="0" smtClean="0"/>
                <a:t>Program Steering Committee</a:t>
              </a:r>
              <a:endParaRPr lang="en-US" dirty="0"/>
            </a:p>
          </p:txBody>
        </p:sp>
      </p:grpSp>
      <p:sp>
        <p:nvSpPr>
          <p:cNvPr id="14" name="Rounded Rectangle 10"/>
          <p:cNvSpPr/>
          <p:nvPr/>
        </p:nvSpPr>
        <p:spPr>
          <a:xfrm>
            <a:off x="3679386" y="2080419"/>
            <a:ext cx="1751012" cy="878681"/>
          </a:xfrm>
          <a:prstGeom prst="rect">
            <a:avLst/>
          </a:prstGeom>
        </p:spPr>
        <p:style>
          <a:lnRef idx="3">
            <a:schemeClr val="lt1"/>
          </a:lnRef>
          <a:fillRef idx="1">
            <a:schemeClr val="accent1"/>
          </a:fillRef>
          <a:effectRef idx="1">
            <a:schemeClr val="accent1"/>
          </a:effectRef>
          <a:fontRef idx="minor">
            <a:schemeClr val="lt1"/>
          </a:fontRef>
        </p:style>
        <p:txBody>
          <a:bodyPr lIns="53340" tIns="53340" rIns="53340" bIns="53340" spcCol="1270" anchor="ctr"/>
          <a:lstStyle/>
          <a:p>
            <a:pPr algn="ctr" defTabSz="1244600" fontAlgn="auto">
              <a:lnSpc>
                <a:spcPct val="90000"/>
              </a:lnSpc>
              <a:spcBef>
                <a:spcPts val="0"/>
              </a:spcBef>
              <a:spcAft>
                <a:spcPct val="35000"/>
              </a:spcAft>
              <a:defRPr/>
            </a:pPr>
            <a:r>
              <a:rPr lang="en-US" dirty="0" smtClean="0"/>
              <a:t>Board of Governors</a:t>
            </a:r>
            <a:endParaRPr lang="en-US" dirty="0"/>
          </a:p>
        </p:txBody>
      </p:sp>
      <p:sp>
        <p:nvSpPr>
          <p:cNvPr id="9" name="Left Arrow 8"/>
          <p:cNvSpPr/>
          <p:nvPr/>
        </p:nvSpPr>
        <p:spPr>
          <a:xfrm rot="8267489">
            <a:off x="2902911" y="3129757"/>
            <a:ext cx="736568" cy="546974"/>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hueOff val="0"/>
              <a:satOff val="0"/>
              <a:lumOff val="0"/>
              <a:alphaOff val="0"/>
            </a:schemeClr>
          </a:fontRef>
        </p:style>
      </p:sp>
      <p:sp>
        <p:nvSpPr>
          <p:cNvPr id="10" name="Left Arrow 9"/>
          <p:cNvSpPr/>
          <p:nvPr/>
        </p:nvSpPr>
        <p:spPr>
          <a:xfrm rot="2650423">
            <a:off x="5501671" y="3145247"/>
            <a:ext cx="736568" cy="546974"/>
          </a:xfrm>
          <a:prstGeom prst="leftArrow">
            <a:avLst>
              <a:gd name="adj1" fmla="val 60000"/>
              <a:gd name="adj2" fmla="val 50000"/>
            </a:avLst>
          </a:prstGeom>
          <a:solidFill>
            <a:srgbClr val="008000"/>
          </a:solidFill>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hueOff val="0"/>
              <a:satOff val="0"/>
              <a:lumOff val="0"/>
              <a:alphaOff val="0"/>
            </a:schemeClr>
          </a:fontRef>
        </p:style>
      </p:sp>
      <p:grpSp>
        <p:nvGrpSpPr>
          <p:cNvPr id="13" name="Group 9"/>
          <p:cNvGrpSpPr>
            <a:grpSpLocks/>
          </p:cNvGrpSpPr>
          <p:nvPr/>
        </p:nvGrpSpPr>
        <p:grpSpPr bwMode="auto">
          <a:xfrm>
            <a:off x="5821187" y="3864505"/>
            <a:ext cx="1835150" cy="809097"/>
            <a:chOff x="4664" y="439903"/>
            <a:chExt cx="1827847" cy="899006"/>
          </a:xfrm>
          <a:solidFill>
            <a:srgbClr val="008000"/>
          </a:solidFill>
        </p:grpSpPr>
        <p:sp>
          <p:nvSpPr>
            <p:cNvPr id="18" name="Rounded Rectangle 17"/>
            <p:cNvSpPr/>
            <p:nvPr/>
          </p:nvSpPr>
          <p:spPr>
            <a:xfrm>
              <a:off x="4664" y="439903"/>
              <a:ext cx="1827847" cy="899006"/>
            </a:xfrm>
            <a:prstGeom prst="roundRect">
              <a:avLst>
                <a:gd name="adj" fmla="val 10000"/>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9" name="Rounded Rectangle 7"/>
            <p:cNvSpPr/>
            <p:nvPr/>
          </p:nvSpPr>
          <p:spPr>
            <a:xfrm>
              <a:off x="47355" y="482238"/>
              <a:ext cx="1742463" cy="856671"/>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1244600" fontAlgn="auto">
                <a:lnSpc>
                  <a:spcPct val="90000"/>
                </a:lnSpc>
                <a:spcBef>
                  <a:spcPts val="0"/>
                </a:spcBef>
                <a:spcAft>
                  <a:spcPct val="35000"/>
                </a:spcAft>
                <a:defRPr/>
              </a:pPr>
              <a:r>
                <a:rPr lang="en-US" dirty="0" smtClean="0"/>
                <a:t>Executive Director</a:t>
              </a:r>
              <a:endParaRPr lang="en-US" dirty="0"/>
            </a:p>
          </p:txBody>
        </p:sp>
      </p:grpSp>
      <p:grpSp>
        <p:nvGrpSpPr>
          <p:cNvPr id="20" name="Group 9"/>
          <p:cNvGrpSpPr>
            <a:grpSpLocks/>
          </p:cNvGrpSpPr>
          <p:nvPr/>
        </p:nvGrpSpPr>
        <p:grpSpPr bwMode="auto">
          <a:xfrm>
            <a:off x="2882900" y="5067301"/>
            <a:ext cx="1637245" cy="895546"/>
            <a:chOff x="4664" y="482238"/>
            <a:chExt cx="1827847" cy="899005"/>
          </a:xfrm>
        </p:grpSpPr>
        <p:sp>
          <p:nvSpPr>
            <p:cNvPr id="21" name="Rounded Rectangle 20"/>
            <p:cNvSpPr/>
            <p:nvPr/>
          </p:nvSpPr>
          <p:spPr>
            <a:xfrm>
              <a:off x="4664" y="482238"/>
              <a:ext cx="1827847" cy="899005"/>
            </a:xfrm>
            <a:prstGeom prst="roundRect">
              <a:avLst>
                <a:gd name="adj" fmla="val 10000"/>
              </a:avLst>
            </a:prstGeom>
            <a:solidFill>
              <a:srgbClr val="660066"/>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2" name="Rounded Rectangle 7"/>
            <p:cNvSpPr/>
            <p:nvPr/>
          </p:nvSpPr>
          <p:spPr>
            <a:xfrm>
              <a:off x="47355" y="482238"/>
              <a:ext cx="1742463" cy="856671"/>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1244600" fontAlgn="auto">
                <a:lnSpc>
                  <a:spcPct val="90000"/>
                </a:lnSpc>
                <a:spcBef>
                  <a:spcPts val="0"/>
                </a:spcBef>
                <a:spcAft>
                  <a:spcPct val="35000"/>
                </a:spcAft>
                <a:defRPr/>
              </a:pPr>
              <a:r>
                <a:rPr lang="en-US" dirty="0" smtClean="0"/>
                <a:t>Committees and Working Groups</a:t>
              </a:r>
              <a:endParaRPr lang="en-US" dirty="0"/>
            </a:p>
          </p:txBody>
        </p:sp>
      </p:grpSp>
      <p:sp>
        <p:nvSpPr>
          <p:cNvPr id="23" name="Left Arrow 22"/>
          <p:cNvSpPr/>
          <p:nvPr/>
        </p:nvSpPr>
        <p:spPr>
          <a:xfrm rot="2650423">
            <a:off x="1993921" y="4777259"/>
            <a:ext cx="736568" cy="546974"/>
          </a:xfrm>
          <a:prstGeom prst="leftArrow">
            <a:avLst>
              <a:gd name="adj1" fmla="val 60000"/>
              <a:gd name="adj2" fmla="val 50000"/>
            </a:avLst>
          </a:prstGeom>
          <a:solidFill>
            <a:srgbClr val="660066"/>
          </a:solidFill>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hueOff val="0"/>
              <a:satOff val="0"/>
              <a:lumOff val="0"/>
              <a:alphaOff val="0"/>
            </a:schemeClr>
          </a:fontRef>
        </p:style>
      </p:sp>
      <p:grpSp>
        <p:nvGrpSpPr>
          <p:cNvPr id="24" name="Group 9"/>
          <p:cNvGrpSpPr>
            <a:grpSpLocks/>
          </p:cNvGrpSpPr>
          <p:nvPr/>
        </p:nvGrpSpPr>
        <p:grpSpPr bwMode="auto">
          <a:xfrm>
            <a:off x="4750854" y="5067301"/>
            <a:ext cx="1637246" cy="895546"/>
            <a:chOff x="4664" y="482238"/>
            <a:chExt cx="1827847" cy="899005"/>
          </a:xfrm>
        </p:grpSpPr>
        <p:sp>
          <p:nvSpPr>
            <p:cNvPr id="25" name="Rounded Rectangle 24"/>
            <p:cNvSpPr/>
            <p:nvPr/>
          </p:nvSpPr>
          <p:spPr>
            <a:xfrm>
              <a:off x="4664" y="482238"/>
              <a:ext cx="1827847" cy="899005"/>
            </a:xfrm>
            <a:prstGeom prst="roundRect">
              <a:avLst>
                <a:gd name="adj" fmla="val 10000"/>
              </a:avLst>
            </a:prstGeom>
            <a:solidFill>
              <a:srgbClr val="660066"/>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6" name="Rounded Rectangle 7"/>
            <p:cNvSpPr/>
            <p:nvPr/>
          </p:nvSpPr>
          <p:spPr>
            <a:xfrm>
              <a:off x="47355" y="482238"/>
              <a:ext cx="1742463" cy="856671"/>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1244600" fontAlgn="auto">
                <a:lnSpc>
                  <a:spcPct val="90000"/>
                </a:lnSpc>
                <a:spcBef>
                  <a:spcPts val="0"/>
                </a:spcBef>
                <a:spcAft>
                  <a:spcPct val="35000"/>
                </a:spcAft>
                <a:defRPr/>
              </a:pPr>
              <a:r>
                <a:rPr lang="en-US" dirty="0" smtClean="0"/>
                <a:t>Operations</a:t>
              </a:r>
              <a:endParaRPr lang="en-US" dirty="0"/>
            </a:p>
          </p:txBody>
        </p:sp>
      </p:grpSp>
      <p:sp>
        <p:nvSpPr>
          <p:cNvPr id="27" name="Left Arrow 26"/>
          <p:cNvSpPr/>
          <p:nvPr/>
        </p:nvSpPr>
        <p:spPr>
          <a:xfrm rot="8040224">
            <a:off x="6576212" y="4769144"/>
            <a:ext cx="736568" cy="546974"/>
          </a:xfrm>
          <a:prstGeom prst="leftArrow">
            <a:avLst>
              <a:gd name="adj1" fmla="val 60000"/>
              <a:gd name="adj2" fmla="val 50000"/>
            </a:avLst>
          </a:prstGeom>
          <a:solidFill>
            <a:srgbClr val="660066"/>
          </a:solidFill>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hueOff val="0"/>
              <a:satOff val="0"/>
              <a:lumOff val="0"/>
              <a:alphaOff val="0"/>
            </a:schemeClr>
          </a:fontRef>
        </p:style>
      </p:sp>
      <p:sp>
        <p:nvSpPr>
          <p:cNvPr id="3" name="Date Placeholder 2"/>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22944913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Shared Responsibilities</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Leverage </a:t>
            </a:r>
            <a:r>
              <a:rPr lang="en-US" dirty="0"/>
              <a:t>expertise across institutions</a:t>
            </a:r>
          </a:p>
          <a:p>
            <a:pPr lvl="1">
              <a:defRPr/>
            </a:pPr>
            <a:r>
              <a:rPr lang="en-US" dirty="0" smtClean="0"/>
              <a:t>Collective </a:t>
            </a:r>
            <a:r>
              <a:rPr lang="en-US" dirty="0"/>
              <a:t>work</a:t>
            </a:r>
          </a:p>
          <a:p>
            <a:pPr>
              <a:defRPr/>
            </a:pPr>
            <a:r>
              <a:rPr lang="en-US" dirty="0" smtClean="0"/>
              <a:t>Distributed </a:t>
            </a:r>
            <a:r>
              <a:rPr lang="en-US" dirty="0"/>
              <a:t>Infrastructure</a:t>
            </a:r>
          </a:p>
          <a:p>
            <a:pPr lvl="1"/>
            <a:r>
              <a:rPr lang="en-US" dirty="0" smtClean="0"/>
              <a:t>Preservation </a:t>
            </a:r>
            <a:r>
              <a:rPr lang="en-US" dirty="0"/>
              <a:t>repository and access services</a:t>
            </a:r>
          </a:p>
          <a:p>
            <a:pPr lvl="2"/>
            <a:r>
              <a:rPr lang="en-US" dirty="0"/>
              <a:t>University of Michigan</a:t>
            </a:r>
          </a:p>
          <a:p>
            <a:pPr lvl="2"/>
            <a:r>
              <a:rPr lang="en-US" dirty="0"/>
              <a:t>Mirror site:  Indiana University</a:t>
            </a:r>
          </a:p>
          <a:p>
            <a:pPr lvl="1"/>
            <a:r>
              <a:rPr lang="en-US" dirty="0"/>
              <a:t>Metadata management services (</a:t>
            </a:r>
            <a:r>
              <a:rPr lang="en-US" dirty="0" err="1"/>
              <a:t>Zephir</a:t>
            </a:r>
            <a:r>
              <a:rPr lang="en-US" dirty="0"/>
              <a:t>)</a:t>
            </a:r>
          </a:p>
          <a:p>
            <a:pPr lvl="2"/>
            <a:r>
              <a:rPr lang="en-US" dirty="0"/>
              <a:t>California Digital Library	</a:t>
            </a:r>
          </a:p>
          <a:p>
            <a:pPr lvl="1"/>
            <a:r>
              <a:rPr lang="en-US" dirty="0"/>
              <a:t>HathiTrust Research Center</a:t>
            </a:r>
          </a:p>
          <a:p>
            <a:pPr lvl="2"/>
            <a:r>
              <a:rPr lang="en-US" dirty="0"/>
              <a:t>Indiana University and University of </a:t>
            </a:r>
            <a:r>
              <a:rPr lang="en-US" dirty="0" smtClean="0"/>
              <a:t>Illinois</a:t>
            </a:r>
            <a:endParaRPr lang="en-US" dirty="0"/>
          </a:p>
          <a:p>
            <a:pPr lvl="2"/>
            <a:endParaRPr lang="en-US" dirty="0" smtClean="0"/>
          </a:p>
        </p:txBody>
      </p:sp>
      <p:sp>
        <p:nvSpPr>
          <p:cNvPr id="4" name="Date Placeholder 3"/>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37155141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Collection</a:t>
            </a:r>
            <a:endParaRPr lang="en-US" dirty="0"/>
          </a:p>
        </p:txBody>
      </p:sp>
      <p:graphicFrame>
        <p:nvGraphicFramePr>
          <p:cNvPr id="4" name="Chart 3"/>
          <p:cNvGraphicFramePr/>
          <p:nvPr>
            <p:extLst>
              <p:ext uri="{D42A27DB-BD31-4B8C-83A1-F6EECF244321}">
                <p14:modId xmlns:p14="http://schemas.microsoft.com/office/powerpoint/2010/main" val="694922327"/>
              </p:ext>
            </p:extLst>
          </p:nvPr>
        </p:nvGraphicFramePr>
        <p:xfrm>
          <a:off x="190123" y="1339913"/>
          <a:ext cx="8872395" cy="515142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en-US" smtClean="0"/>
              <a:t>10 October 2014</a:t>
            </a:r>
            <a:endParaRPr lang="en-US" dirty="0"/>
          </a:p>
        </p:txBody>
      </p:sp>
    </p:spTree>
    <p:extLst>
      <p:ext uri="{BB962C8B-B14F-4D97-AF65-F5344CB8AC3E}">
        <p14:creationId xmlns:p14="http://schemas.microsoft.com/office/powerpoint/2010/main" val="4213847649"/>
      </p:ext>
    </p:extLst>
  </p:cSld>
  <p:clrMapOvr>
    <a:masterClrMapping/>
  </p:clrMapOvr>
  <mc:AlternateContent xmlns:mc="http://schemas.openxmlformats.org/markup-compatibility/2006" xmlns:p14="http://schemas.microsoft.com/office/powerpoint/2010/main">
    <mc:Choice Requires="p14">
      <p:transition p14:dur="400" advTm="12000">
        <p:fade/>
      </p:transition>
    </mc:Choice>
    <mc:Fallback xmlns="">
      <p:transition xmlns:p14="http://schemas.microsoft.com/office/powerpoint/2010/main" advTm="12000">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24381</TotalTime>
  <Words>2040</Words>
  <Application>Microsoft Macintosh PowerPoint</Application>
  <PresentationFormat>On-screen Show (4:3)</PresentationFormat>
  <Paragraphs>363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Executive Director Report</vt:lpstr>
      <vt:lpstr>How are we positioned?</vt:lpstr>
      <vt:lpstr>The Partnership</vt:lpstr>
      <vt:lpstr>Timeline:  Highlights</vt:lpstr>
      <vt:lpstr>HathiTrust Members</vt:lpstr>
      <vt:lpstr>Growth in Membership</vt:lpstr>
      <vt:lpstr>Governance</vt:lpstr>
      <vt:lpstr>Shared Responsibilities</vt:lpstr>
      <vt:lpstr>Growth of Collection</vt:lpstr>
      <vt:lpstr>Copyright Distribution</vt:lpstr>
      <vt:lpstr>Collective Action:  Copyright Review</vt:lpstr>
      <vt:lpstr>Current Thoughts</vt:lpstr>
      <vt:lpstr>How are we positioned?</vt:lpstr>
      <vt:lpstr>What needs thought? </vt:lpstr>
      <vt:lpstr>Assumptions</vt:lpstr>
      <vt:lpstr>Thank you!  furlough@hathitrust.org @MikeFurlough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jjyork</dc:creator>
  <cp:lastModifiedBy>Mike Furlough</cp:lastModifiedBy>
  <cp:revision>246</cp:revision>
  <cp:lastPrinted>2014-09-18T14:08:26Z</cp:lastPrinted>
  <dcterms:created xsi:type="dcterms:W3CDTF">2011-09-22T19:54:42Z</dcterms:created>
  <dcterms:modified xsi:type="dcterms:W3CDTF">2014-10-10T20:49:51Z</dcterms:modified>
</cp:coreProperties>
</file>