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9" r:id="rId2"/>
    <p:sldId id="855" r:id="rId3"/>
    <p:sldId id="856" r:id="rId4"/>
    <p:sldId id="857" r:id="rId5"/>
    <p:sldId id="843" r:id="rId6"/>
    <p:sldId id="854" r:id="rId7"/>
    <p:sldId id="844" r:id="rId8"/>
    <p:sldId id="860" r:id="rId9"/>
    <p:sldId id="845" r:id="rId10"/>
    <p:sldId id="846" r:id="rId11"/>
    <p:sldId id="847" r:id="rId12"/>
    <p:sldId id="853" r:id="rId13"/>
    <p:sldId id="8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eakfast slides" id="{B66A2160-9DB8-8D46-87B1-1342A58D2620}">
          <p14:sldIdLst>
            <p14:sldId id="389"/>
            <p14:sldId id="855"/>
            <p14:sldId id="856"/>
            <p14:sldId id="857"/>
            <p14:sldId id="843"/>
            <p14:sldId id="854"/>
            <p14:sldId id="844"/>
            <p14:sldId id="860"/>
            <p14:sldId id="845"/>
            <p14:sldId id="846"/>
            <p14:sldId id="847"/>
            <p14:sldId id="853"/>
            <p14:sldId id="8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7" autoAdjust="0"/>
  </p:normalViewPr>
  <p:slideViewPr>
    <p:cSldViewPr snapToGrid="0" snapToObjects="1">
      <p:cViewPr>
        <p:scale>
          <a:sx n="100" d="100"/>
          <a:sy n="100" d="100"/>
        </p:scale>
        <p:origin x="-59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-2896" y="19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289432242022"/>
          <c:y val="0.409048990021622"/>
          <c:w val="0.56973692498964"/>
          <c:h val="0.554882930382601"/>
        </c:manualLayout>
      </c:layout>
      <c:pie3DChart>
        <c:varyColors val="1"/>
        <c:ser>
          <c:idx val="0"/>
          <c:order val="0"/>
          <c:dLbls>
            <c:dLbl>
              <c:idx val="11"/>
              <c:layout>
                <c:manualLayout>
                  <c:x val="-0.0513849659446241"/>
                  <c:y val="-0.08267997939476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463934604227103"/>
                  <c:y val="0.158378947125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438395441359304"/>
                  <c:y val="0.243547816434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43811902196436"/>
                  <c:y val="0.0614626475655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41961409034397"/>
                  <c:y val="-0.02957993686912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0755615416493991"/>
                  <c:y val="-0.252781111612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389472689598011"/>
                  <c:y val="-0.1118119486165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377894073767095"/>
                  <c:y val="-0.1999176754888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3947360132615"/>
                  <c:y val="-0.282149687236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.110525652714463"/>
                  <c:y val="-0.164675384739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.167367757977621"/>
                  <c:y val="-0.2997708326106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Utah State University, </a:t>
                    </a:r>
                    <a:endParaRPr lang="en-US" dirty="0" smtClean="0"/>
                  </a:p>
                  <a:p>
                    <a:r>
                      <a:rPr lang="en-US" dirty="0" smtClean="0"/>
                      <a:t>&lt; 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.402077040749325"/>
                  <c:y val="0.2993145650907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Ohio State, </a:t>
                    </a:r>
                    <a:r>
                      <a:rPr lang="en-US" dirty="0" smtClean="0"/>
                      <a:t>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[Workbook1]Sheet1!$A$1:$A$28</c:f>
              <c:strCache>
                <c:ptCount val="28"/>
                <c:pt idx="0">
                  <c:v>University of Michigan</c:v>
                </c:pt>
                <c:pt idx="1">
                  <c:v>University of California</c:v>
                </c:pt>
                <c:pt idx="2">
                  <c:v>University of Wisconsin</c:v>
                </c:pt>
                <c:pt idx="3">
                  <c:v>Cornell University</c:v>
                </c:pt>
                <c:pt idx="4">
                  <c:v>New York Public Library</c:v>
                </c:pt>
                <c:pt idx="5">
                  <c:v>Princeton University</c:v>
                </c:pt>
                <c:pt idx="6">
                  <c:v>Harvard University</c:v>
                </c:pt>
                <c:pt idx="7">
                  <c:v>Indiana University</c:v>
                </c:pt>
                <c:pt idx="8">
                  <c:v>University of Minnesota</c:v>
                </c:pt>
                <c:pt idx="9">
                  <c:v>University of Illinois</c:v>
                </c:pt>
                <c:pt idx="10">
                  <c:v>Universidad Complutense</c:v>
                </c:pt>
                <c:pt idx="11">
                  <c:v>Library of Congress</c:v>
                </c:pt>
                <c:pt idx="12">
                  <c:v>Keio University</c:v>
                </c:pt>
                <c:pt idx="13">
                  <c:v>Penn State</c:v>
                </c:pt>
                <c:pt idx="14">
                  <c:v>Columbia University</c:v>
                </c:pt>
                <c:pt idx="15">
                  <c:v>University of Virginia</c:v>
                </c:pt>
                <c:pt idx="16">
                  <c:v>Purdue University</c:v>
                </c:pt>
                <c:pt idx="17">
                  <c:v>University of Chicago</c:v>
                </c:pt>
                <c:pt idx="18">
                  <c:v>Northwestern University</c:v>
                </c:pt>
                <c:pt idx="19">
                  <c:v>Duke University</c:v>
                </c:pt>
                <c:pt idx="20">
                  <c:v>Yale University</c:v>
                </c:pt>
                <c:pt idx="21">
                  <c:v>University of North Carolina at Chapel Hill</c:v>
                </c:pt>
                <c:pt idx="22">
                  <c:v>University of Florida</c:v>
                </c:pt>
                <c:pt idx="23">
                  <c:v>North Carolina State University</c:v>
                </c:pt>
                <c:pt idx="24">
                  <c:v>Boston College</c:v>
                </c:pt>
                <c:pt idx="25">
                  <c:v>Texas A&amp;M University</c:v>
                </c:pt>
                <c:pt idx="26">
                  <c:v>Utah State University</c:v>
                </c:pt>
                <c:pt idx="27">
                  <c:v>Ohio State</c:v>
                </c:pt>
              </c:strCache>
            </c:strRef>
          </c:cat>
          <c:val>
            <c:numRef>
              <c:f>[Workbook1]Sheet1!$B$1:$B$28</c:f>
              <c:numCache>
                <c:formatCode>0.00%</c:formatCode>
                <c:ptCount val="28"/>
                <c:pt idx="0">
                  <c:v>0.42516</c:v>
                </c:pt>
                <c:pt idx="1">
                  <c:v>0.31465</c:v>
                </c:pt>
                <c:pt idx="2">
                  <c:v>0.05064</c:v>
                </c:pt>
                <c:pt idx="3">
                  <c:v>0.04019</c:v>
                </c:pt>
                <c:pt idx="4">
                  <c:v>0.02627</c:v>
                </c:pt>
                <c:pt idx="5">
                  <c:v>0.02293</c:v>
                </c:pt>
                <c:pt idx="6">
                  <c:v>0.02163</c:v>
                </c:pt>
                <c:pt idx="7">
                  <c:v>0.01782</c:v>
                </c:pt>
                <c:pt idx="8">
                  <c:v>0.01081</c:v>
                </c:pt>
                <c:pt idx="9">
                  <c:v>0.01053</c:v>
                </c:pt>
                <c:pt idx="10">
                  <c:v>0.0102</c:v>
                </c:pt>
                <c:pt idx="11">
                  <c:v>0.00817</c:v>
                </c:pt>
                <c:pt idx="12">
                  <c:v>0.0073</c:v>
                </c:pt>
                <c:pt idx="13">
                  <c:v>0.00632</c:v>
                </c:pt>
                <c:pt idx="14">
                  <c:v>0.00592</c:v>
                </c:pt>
                <c:pt idx="15">
                  <c:v>0.00463</c:v>
                </c:pt>
                <c:pt idx="16">
                  <c:v>0.00407</c:v>
                </c:pt>
                <c:pt idx="17">
                  <c:v>0.00355</c:v>
                </c:pt>
                <c:pt idx="18">
                  <c:v>0.00342</c:v>
                </c:pt>
                <c:pt idx="19">
                  <c:v>0.00247</c:v>
                </c:pt>
                <c:pt idx="20">
                  <c:v>0.00216</c:v>
                </c:pt>
                <c:pt idx="21">
                  <c:v>0.00155</c:v>
                </c:pt>
                <c:pt idx="22">
                  <c:v>0.00089</c:v>
                </c:pt>
                <c:pt idx="23">
                  <c:v>0.00029</c:v>
                </c:pt>
                <c:pt idx="24">
                  <c:v>0.00024</c:v>
                </c:pt>
                <c:pt idx="25">
                  <c:v>0.0001</c:v>
                </c:pt>
                <c:pt idx="26">
                  <c:v>1.0E-5</c:v>
                </c:pt>
                <c:pt idx="27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63559711286089"/>
          <c:y val="0.160476624015748"/>
          <c:w val="0.776690452755906"/>
          <c:h val="0.71483070866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Content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0.03721667035789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2902497014616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429421819024062"/>
                  <c:y val="-0.014792032180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2.477871E6</c:v>
                </c:pt>
                <c:pt idx="1">
                  <c:v>5.221092E6</c:v>
                </c:pt>
                <c:pt idx="2">
                  <c:v>7.836698E6</c:v>
                </c:pt>
                <c:pt idx="3">
                  <c:v>9.966572E6</c:v>
                </c:pt>
                <c:pt idx="4">
                  <c:v>1.0599355E7</c:v>
                </c:pt>
                <c:pt idx="5">
                  <c:v>1.0878121E7</c:v>
                </c:pt>
                <c:pt idx="6">
                  <c:v>1.2104793E7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78811800"/>
        <c:axId val="-2070558904"/>
        <c:axId val="0"/>
      </c:bar3DChart>
      <c:catAx>
        <c:axId val="-207881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0558904"/>
        <c:crosses val="autoZero"/>
        <c:auto val="1"/>
        <c:lblAlgn val="ctr"/>
        <c:lblOffset val="100"/>
        <c:noMultiLvlLbl val="0"/>
      </c:catAx>
      <c:valAx>
        <c:axId val="-207055890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-2078811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13"/>
              <c:layout>
                <c:manualLayout>
                  <c:x val="0.360304742302939"/>
                  <c:y val="-0.0307952758753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1700-</a:t>
                    </a:r>
                    <a:r>
                      <a:rPr lang="en-US" dirty="0" smtClean="0"/>
                      <a:t>1799, 0.01%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0.357225214590948"/>
                  <c:y val="-0.084687008657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</a:t>
                    </a:r>
                    <a:r>
                      <a:rPr lang="en-US" dirty="0" smtClean="0"/>
                      <a:t>1699, 0.01%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0.360304742302939"/>
                  <c:y val="-0.1385787414391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1599,</a:t>
                    </a:r>
                    <a:r>
                      <a:rPr lang="en-US" baseline="0" dirty="0" smtClean="0"/>
                      <a:t> 0.07%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0.375702380862893"/>
                  <c:y val="-0.189904201231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1500, 0.04%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18522743388478"/>
          <c:y val="0.0967427255244026"/>
          <c:w val="0.829144690247052"/>
          <c:h val="0.71965811965812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1"/>
              <c:layout>
                <c:manualLayout>
                  <c:x val="0.00529100529100529"/>
                  <c:y val="-0.091168091168091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Public Domain </a:t>
                    </a:r>
                    <a:r>
                      <a:rPr lang="en-US" sz="1400" dirty="0" smtClean="0"/>
                      <a:t/>
                    </a:r>
                    <a:br>
                      <a:rPr lang="en-US" sz="1400" dirty="0" smtClean="0"/>
                    </a:br>
                    <a:r>
                      <a:rPr lang="en-US" sz="1400" dirty="0" smtClean="0"/>
                      <a:t>World 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/>
                      <a:t>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"/>
                  <c:y val="-0.00854700854700855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US</a:t>
                    </a:r>
                    <a:r>
                      <a:rPr lang="en-US" sz="1400" baseline="0"/>
                      <a:t> Gov't  </a:t>
                    </a:r>
                    <a:r>
                      <a:rPr lang="en-US" sz="1400"/>
                      <a:t>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125293657008614"/>
                  <c:y val="-0.154507583459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180040572453894"/>
                  <c:y val="-0.03886721640546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Open Access</a:t>
                    </a:r>
                    <a:r>
                      <a:rPr lang="en-US" sz="1400" baseline="0" dirty="0"/>
                      <a:t> </a:t>
                    </a:r>
                    <a:r>
                      <a:rPr lang="en-US" sz="1400" dirty="0"/>
                      <a:t> 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&lt; </a:t>
                    </a:r>
                    <a:r>
                      <a:rPr lang="en-US" sz="1400" dirty="0"/>
                      <a:t>0.01%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295143020983"/>
                  <c:y val="0.025641040840364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Creative </a:t>
                    </a:r>
                    <a:r>
                      <a:rPr lang="en-US" sz="1400" dirty="0" smtClean="0"/>
                      <a:t>Commons </a:t>
                    </a:r>
                    <a:r>
                      <a:rPr lang="en-US" sz="1400" baseline="0" dirty="0" smtClean="0"/>
                      <a:t>&lt;</a:t>
                    </a:r>
                    <a:r>
                      <a:rPr lang="en-US" sz="1400" baseline="0" dirty="0"/>
                      <a:t>0.01%</a:t>
                    </a:r>
                    <a:endParaRPr lang="en-US" dirty="0">
                      <a:effectLst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Open</a:t>
                    </a:r>
                    <a:r>
                      <a:rPr lang="en-US" sz="1400"/>
                      <a:t>
35%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2 in Microsoft Office PowerPoint]Sheet1'!$A$2:$A$7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'[Chart 2 in Microsoft Office PowerPoint]Sheet1'!$B$2:$B$7</c:f>
              <c:numCache>
                <c:formatCode>#,##0</c:formatCode>
                <c:ptCount val="6"/>
                <c:pt idx="0">
                  <c:v>7.632575E6</c:v>
                </c:pt>
                <c:pt idx="1">
                  <c:v>2.095594E6</c:v>
                </c:pt>
                <c:pt idx="2">
                  <c:v>570000.0</c:v>
                </c:pt>
                <c:pt idx="3">
                  <c:v>1.470371E6</c:v>
                </c:pt>
                <c:pt idx="4">
                  <c:v>7769.0</c:v>
                </c:pt>
                <c:pt idx="5">
                  <c:v>7497.0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.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6394840665"/>
          <c:y val="0.286712875686913"/>
          <c:w val="0.63875613878191"/>
          <c:h val="0.61524122589829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4978949518243"/>
                  <c:y val="0.004296086801880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- 2%2F17%2F2014.xlsx]Languages'!$G$12:$G$52</c:f>
              <c:strCache>
                <c:ptCount val="41"/>
                <c:pt idx="0">
                  <c:v>Portuguese</c:v>
                </c:pt>
                <c:pt idx="1">
                  <c:v>Polish</c:v>
                </c:pt>
                <c:pt idx="2">
                  <c:v>Dutch</c:v>
                </c:pt>
                <c:pt idx="3">
                  <c:v>Hebrew</c:v>
                </c:pt>
                <c:pt idx="4">
                  <c:v>Hindi</c:v>
                </c:pt>
                <c:pt idx="5">
                  <c:v>Indonesian</c:v>
                </c:pt>
                <c:pt idx="6">
                  <c:v>Korean</c:v>
                </c:pt>
                <c:pt idx="7">
                  <c:v>Swedish</c:v>
                </c:pt>
                <c:pt idx="8">
                  <c:v>Thai</c:v>
                </c:pt>
                <c:pt idx="9">
                  <c:v>Urdu</c:v>
                </c:pt>
                <c:pt idx="10">
                  <c:v>Turkish</c:v>
                </c:pt>
                <c:pt idx="11">
                  <c:v>Danish</c:v>
                </c:pt>
                <c:pt idx="12">
                  <c:v>Czech</c:v>
                </c:pt>
                <c:pt idx="13">
                  <c:v>Croatian</c:v>
                </c:pt>
                <c:pt idx="14">
                  <c:v>Persian</c:v>
                </c:pt>
                <c:pt idx="15">
                  <c:v>Tamil</c:v>
                </c:pt>
                <c:pt idx="16">
                  <c:v>Hungarian</c:v>
                </c:pt>
                <c:pt idx="17">
                  <c:v>Bengali</c:v>
                </c:pt>
                <c:pt idx="18">
                  <c:v>Norwegian</c:v>
                </c:pt>
                <c:pt idx="19">
                  <c:v>Sanskrit</c:v>
                </c:pt>
                <c:pt idx="20">
                  <c:v>Greek,-Modern-(1453--)</c:v>
                </c:pt>
                <c:pt idx="21">
                  <c:v>Vietnamese</c:v>
                </c:pt>
                <c:pt idx="22">
                  <c:v>Ukrainian</c:v>
                </c:pt>
                <c:pt idx="23">
                  <c:v>Serbian</c:v>
                </c:pt>
                <c:pt idx="24">
                  <c:v>Bulgarian</c:v>
                </c:pt>
                <c:pt idx="25">
                  <c:v>Greek,-Ancient-(to-1453)</c:v>
                </c:pt>
                <c:pt idx="26">
                  <c:v>Armenian</c:v>
                </c:pt>
                <c:pt idx="27">
                  <c:v>Romanian</c:v>
                </c:pt>
                <c:pt idx="28">
                  <c:v>Marathi</c:v>
                </c:pt>
                <c:pt idx="29">
                  <c:v>Panjabi</c:v>
                </c:pt>
                <c:pt idx="30">
                  <c:v>Telugu</c:v>
                </c:pt>
                <c:pt idx="31">
                  <c:v>Catalan</c:v>
                </c:pt>
                <c:pt idx="32">
                  <c:v>Malay</c:v>
                </c:pt>
                <c:pt idx="33">
                  <c:v>Multiple-languages</c:v>
                </c:pt>
                <c:pt idx="34">
                  <c:v>Malayalam</c:v>
                </c:pt>
                <c:pt idx="35">
                  <c:v>Finnish</c:v>
                </c:pt>
                <c:pt idx="36">
                  <c:v>Slovak</c:v>
                </c:pt>
                <c:pt idx="37">
                  <c:v>Slovenian</c:v>
                </c:pt>
                <c:pt idx="38">
                  <c:v>Turkish,-Ottoman</c:v>
                </c:pt>
                <c:pt idx="39">
                  <c:v>Yiddish</c:v>
                </c:pt>
                <c:pt idx="40">
                  <c:v>Nepali</c:v>
                </c:pt>
              </c:strCache>
            </c:strRef>
          </c:cat>
          <c:val>
            <c:numRef>
              <c:f>'[HathiTrust Stats - 2%2F17%2F2014.xlsx]Languages'!$H$12:$H$52</c:f>
              <c:numCache>
                <c:formatCode>0%</c:formatCode>
                <c:ptCount val="41"/>
                <c:pt idx="0">
                  <c:v>0.0696698454837497</c:v>
                </c:pt>
                <c:pt idx="1">
                  <c:v>0.0679487923607448</c:v>
                </c:pt>
                <c:pt idx="2">
                  <c:v>0.054543756892414</c:v>
                </c:pt>
                <c:pt idx="3">
                  <c:v>0.0515785993857708</c:v>
                </c:pt>
                <c:pt idx="4">
                  <c:v>0.0483194496667668</c:v>
                </c:pt>
                <c:pt idx="5">
                  <c:v>0.0429897367697196</c:v>
                </c:pt>
                <c:pt idx="6">
                  <c:v>0.0379502307775778</c:v>
                </c:pt>
                <c:pt idx="7">
                  <c:v>0.036394469413454</c:v>
                </c:pt>
                <c:pt idx="8">
                  <c:v>0.0325448117314249</c:v>
                </c:pt>
                <c:pt idx="9">
                  <c:v>0.0322949814393758</c:v>
                </c:pt>
                <c:pt idx="10">
                  <c:v>0.031137939127209</c:v>
                </c:pt>
                <c:pt idx="11">
                  <c:v>0.0310798977462279</c:v>
                </c:pt>
                <c:pt idx="12">
                  <c:v>0.0293424416242502</c:v>
                </c:pt>
                <c:pt idx="13">
                  <c:v>0.0252114094213779</c:v>
                </c:pt>
                <c:pt idx="14">
                  <c:v>0.0235004504515872</c:v>
                </c:pt>
                <c:pt idx="15">
                  <c:v>0.0221099808463443</c:v>
                </c:pt>
                <c:pt idx="16">
                  <c:v>0.0206753493207897</c:v>
                </c:pt>
                <c:pt idx="17">
                  <c:v>0.0204961781012393</c:v>
                </c:pt>
                <c:pt idx="18">
                  <c:v>0.0199309055212495</c:v>
                </c:pt>
                <c:pt idx="19">
                  <c:v>0.0170591189318367</c:v>
                </c:pt>
                <c:pt idx="20">
                  <c:v>0.0151311356679427</c:v>
                </c:pt>
                <c:pt idx="21">
                  <c:v>0.0144472567876871</c:v>
                </c:pt>
                <c:pt idx="22">
                  <c:v>0.0141949029573345</c:v>
                </c:pt>
                <c:pt idx="23">
                  <c:v>0.0141355998072017</c:v>
                </c:pt>
                <c:pt idx="24">
                  <c:v>0.013712907141361</c:v>
                </c:pt>
                <c:pt idx="25">
                  <c:v>0.0123994054543757</c:v>
                </c:pt>
                <c:pt idx="26">
                  <c:v>0.0115022875874721</c:v>
                </c:pt>
                <c:pt idx="27">
                  <c:v>0.0111527775324338</c:v>
                </c:pt>
                <c:pt idx="28">
                  <c:v>0.0109937946193116</c:v>
                </c:pt>
                <c:pt idx="29">
                  <c:v>0.00914025573537168</c:v>
                </c:pt>
                <c:pt idx="30">
                  <c:v>0.00884121644640383</c:v>
                </c:pt>
                <c:pt idx="31">
                  <c:v>0.00809172557025657</c:v>
                </c:pt>
                <c:pt idx="32">
                  <c:v>0.00776492735994993</c:v>
                </c:pt>
                <c:pt idx="33">
                  <c:v>0.00726274323754823</c:v>
                </c:pt>
                <c:pt idx="34">
                  <c:v>0.00710502209357785</c:v>
                </c:pt>
                <c:pt idx="35">
                  <c:v>0.00645268744211634</c:v>
                </c:pt>
                <c:pt idx="36">
                  <c:v>0.00626216030020011</c:v>
                </c:pt>
                <c:pt idx="37">
                  <c:v>0.00561234918704213</c:v>
                </c:pt>
                <c:pt idx="38">
                  <c:v>0.00555430780606103</c:v>
                </c:pt>
                <c:pt idx="39">
                  <c:v>0.00550131350168698</c:v>
                </c:pt>
                <c:pt idx="40">
                  <c:v>0.00413734104863111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96432171757077"/>
          <c:y val="0.0611144215402221"/>
          <c:w val="0.87876658583767"/>
          <c:h val="0.843732991172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Members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13.0</c:v>
                </c:pt>
                <c:pt idx="1">
                  <c:v>25.0</c:v>
                </c:pt>
                <c:pt idx="2">
                  <c:v>49.0</c:v>
                </c:pt>
                <c:pt idx="3">
                  <c:v>64.0</c:v>
                </c:pt>
                <c:pt idx="4">
                  <c:v>77.0</c:v>
                </c:pt>
                <c:pt idx="5">
                  <c:v>91.0</c:v>
                </c:pt>
                <c:pt idx="6">
                  <c:v>101.0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8832408"/>
        <c:axId val="-2134517432"/>
        <c:axId val="0"/>
      </c:bar3DChart>
      <c:catAx>
        <c:axId val="-206883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4517432"/>
        <c:crosses val="autoZero"/>
        <c:auto val="1"/>
        <c:lblAlgn val="ctr"/>
        <c:lblOffset val="100"/>
        <c:noMultiLvlLbl val="0"/>
      </c:catAx>
      <c:valAx>
        <c:axId val="-2134517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8832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E1A38-3592-6540-87C8-AC1A5B63239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6375-26A3-5245-AE33-46CC0681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6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364-F8B5-284C-B696-2EC885AB90A1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07D5-7A70-934D-A092-66E014A02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credit to Jeremy York and Angelina </a:t>
            </a:r>
            <a:r>
              <a:rPr lang="en-US" dirty="0" err="1" smtClean="0"/>
              <a:t>Zaytev</a:t>
            </a:r>
            <a:r>
              <a:rPr lang="en-US" dirty="0" smtClean="0"/>
              <a:t> at the HathiTrust</a:t>
            </a:r>
            <a:r>
              <a:rPr lang="en-US" baseline="0" dirty="0" smtClean="0"/>
              <a:t> for providing some of the slides in this presentation…. </a:t>
            </a:r>
          </a:p>
          <a:p>
            <a:endParaRPr lang="en-US" dirty="0" smtClean="0"/>
          </a:p>
          <a:p>
            <a:r>
              <a:rPr lang="en-US" dirty="0" smtClean="0"/>
              <a:t>FOCUS MY TALK ON A COOPERATIVE MODEL </a:t>
            </a:r>
            <a:r>
              <a:rPr lang="en-US" smtClean="0"/>
              <a:t>AND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Shifting from print to digital in academic publishing has made access simpler and also more tenuous. </a:t>
            </a:r>
          </a:p>
          <a:p>
            <a:r>
              <a:rPr lang="en-US" dirty="0" smtClean="0"/>
              <a:t>Prevalence of digital publications forced libraries to reimagine their services and collections. </a:t>
            </a:r>
          </a:p>
          <a:p>
            <a:r>
              <a:rPr lang="en-US" dirty="0" smtClean="0"/>
              <a:t>Collective action on shared retrospective digitization strategies has expanded access and decreased costs. </a:t>
            </a:r>
          </a:p>
          <a:p>
            <a:r>
              <a:rPr lang="en-US" dirty="0" smtClean="0"/>
              <a:t>We also have created new possibilities for managing our traditional collections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CBB9E-2730-554F-88AC-4AE3A2D8C2A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Here is Mind Blowing Data Slide #1</a:t>
            </a:r>
          </a:p>
          <a:p>
            <a:endParaRPr lang="en-US" dirty="0"/>
          </a:p>
          <a:p>
            <a:r>
              <a:rPr lang="en-US" dirty="0" smtClean="0"/>
              <a:t>Question:  which libraries hold the physical copies of the digital items in HathiTrust. </a:t>
            </a:r>
          </a:p>
          <a:p>
            <a:endParaRPr lang="en-US" dirty="0"/>
          </a:p>
          <a:p>
            <a:r>
              <a:rPr lang="en-US" dirty="0" smtClean="0"/>
              <a:t>Size of collection does play a role here, but really this tells you who has been more aggressive in digitizing over the last decade (or who has been mined by Google). </a:t>
            </a:r>
          </a:p>
          <a:p>
            <a:endParaRPr lang="en-US" dirty="0"/>
          </a:p>
          <a:p>
            <a:r>
              <a:rPr lang="en-US" dirty="0" smtClean="0"/>
              <a:t>UC slice:  that is ALL schools in the University of California system. </a:t>
            </a:r>
          </a:p>
          <a:p>
            <a:endParaRPr lang="en-US" dirty="0"/>
          </a:p>
          <a:p>
            <a:r>
              <a:rPr lang="en-US" dirty="0" smtClean="0"/>
              <a:t>Remember:  these schools don’t pay based on what they put into the repo; they based on what matches in their collections.  But guess what:  the more you contribute the higher your overlap and in turn the greater your costs.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0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Oct 1st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This slide is not so surprising….</a:t>
            </a:r>
            <a:endParaRPr lang="en-US" dirty="0">
              <a:latin typeface="Calibri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slide is very interesting.  What I can’t tell you is where these titles were published.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Almost 100 members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we do have non-US partners</a:t>
            </a:r>
          </a:p>
          <a:p>
            <a:endParaRPr lang="en-US" dirty="0"/>
          </a:p>
          <a:p>
            <a:r>
              <a:rPr lang="en-US" dirty="0" smtClean="0"/>
              <a:t>NOTE also that not everyone is announced yet.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CIC and UC institutions counted individually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3.png"/><Relationship Id="rId7" Type="http://schemas.openxmlformats.org/officeDocument/2006/relationships/chart" Target="../charts/chart3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888" y="3592701"/>
            <a:ext cx="5755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October 10, 2014</a:t>
            </a:r>
          </a:p>
          <a:p>
            <a:pPr algn="ctr"/>
            <a:r>
              <a:rPr lang="en-US" dirty="0" smtClean="0"/>
              <a:t>Hotel Palomar</a:t>
            </a:r>
          </a:p>
          <a:p>
            <a:pPr algn="ctr"/>
            <a:r>
              <a:rPr lang="en-US" dirty="0" smtClean="0"/>
              <a:t>Washington, DC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93095" y="4730750"/>
            <a:ext cx="7250805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2014 Annual Member Meeting</a:t>
            </a:r>
            <a:endParaRPr lang="en-US" sz="4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5765"/>
              </p:ext>
            </p:extLst>
          </p:nvPr>
        </p:nvGraphicFramePr>
        <p:xfrm>
          <a:off x="318103" y="1860816"/>
          <a:ext cx="7741153" cy="46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</p:spTree>
    <p:extLst>
      <p:ext uri="{BB962C8B-B14F-4D97-AF65-F5344CB8AC3E}">
        <p14:creationId xmlns:p14="http://schemas.microsoft.com/office/powerpoint/2010/main" val="1376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647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HathiTrust Members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Michigan State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Montana State 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Public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A&amp;M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Tech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2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Chicago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New Mexico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Pittsburgh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Tennessee, 	Knoxville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Membership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10812323"/>
              </p:ext>
            </p:extLst>
          </p:nvPr>
        </p:nvGraphicFramePr>
        <p:xfrm>
          <a:off x="927100" y="1811338"/>
          <a:ext cx="7340600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8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xmlns:p14="http://schemas.microsoft.com/office/powerpoint/2010/main" spd="med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thi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7" y="206551"/>
            <a:ext cx="2505069" cy="1930400"/>
          </a:xfrm>
          <a:prstGeom prst="rect">
            <a:avLst/>
          </a:prstGeom>
        </p:spPr>
      </p:pic>
      <p:pic>
        <p:nvPicPr>
          <p:cNvPr id="5" name="Picture 4" descr="hathi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146"/>
            <a:ext cx="2730500" cy="2116805"/>
          </a:xfrm>
          <a:prstGeom prst="rect">
            <a:avLst/>
          </a:prstGeom>
        </p:spPr>
      </p:pic>
      <p:pic>
        <p:nvPicPr>
          <p:cNvPr id="6" name="Picture 5" descr="hathit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49" y="2312413"/>
            <a:ext cx="2635849" cy="1397000"/>
          </a:xfrm>
          <a:prstGeom prst="rect">
            <a:avLst/>
          </a:prstGeom>
        </p:spPr>
      </p:pic>
      <p:pic>
        <p:nvPicPr>
          <p:cNvPr id="7" name="Picture 6" descr="hathi_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" y="4279900"/>
            <a:ext cx="2997279" cy="1562100"/>
          </a:xfrm>
          <a:prstGeom prst="rect">
            <a:avLst/>
          </a:prstGeom>
        </p:spPr>
      </p:pic>
      <p:pic>
        <p:nvPicPr>
          <p:cNvPr id="8" name="Picture 7" descr="hathi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" y="2501900"/>
            <a:ext cx="2601143" cy="1659940"/>
          </a:xfrm>
          <a:prstGeom prst="rect">
            <a:avLst/>
          </a:prstGeom>
        </p:spPr>
      </p:pic>
      <p:pic>
        <p:nvPicPr>
          <p:cNvPr id="10" name="Picture 9" descr="hathi_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49" y="3937864"/>
            <a:ext cx="3403600" cy="2247036"/>
          </a:xfrm>
          <a:prstGeom prst="rect">
            <a:avLst/>
          </a:prstGeom>
        </p:spPr>
      </p:pic>
      <p:pic>
        <p:nvPicPr>
          <p:cNvPr id="11" name="Picture 10" descr="hathi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" y="5148444"/>
            <a:ext cx="2247900" cy="1734956"/>
          </a:xfrm>
          <a:prstGeom prst="rect">
            <a:avLst/>
          </a:prstGeom>
        </p:spPr>
      </p:pic>
      <p:pic>
        <p:nvPicPr>
          <p:cNvPr id="2" name="Picture 1" descr="hathi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879600"/>
            <a:ext cx="2349500" cy="15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 Morning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65372"/>
              </p:ext>
            </p:extLst>
          </p:nvPr>
        </p:nvGraphicFramePr>
        <p:xfrm>
          <a:off x="457200" y="1600200"/>
          <a:ext cx="8229600" cy="5101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7391400"/>
              </a:tblGrid>
              <a:tr h="1489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9:00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Welcome and Introductions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Sarah </a:t>
                      </a:r>
                      <a:r>
                        <a:rPr lang="en-US" sz="2000" dirty="0" err="1">
                          <a:effectLst/>
                        </a:rPr>
                        <a:t>Michalak</a:t>
                      </a:r>
                      <a:r>
                        <a:rPr lang="en-US" sz="2000" dirty="0">
                          <a:effectLst/>
                        </a:rPr>
                        <a:t>, University of North Carolina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Chair, HathiTrust Board of Governors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9:15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Executive Director Report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Mike Furlough, Executive Director, HathiTrust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9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9:45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Progress on Constitutional Convention Initiatives and Program Steering Committee Report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Robert </a:t>
                      </a:r>
                      <a:r>
                        <a:rPr lang="en-US" sz="2000" dirty="0" err="1">
                          <a:effectLst/>
                        </a:rPr>
                        <a:t>Wolven</a:t>
                      </a:r>
                      <a:r>
                        <a:rPr lang="en-US" sz="2000" dirty="0">
                          <a:effectLst/>
                        </a:rPr>
                        <a:t>, Columbia University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Chair, Program Steering Committee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10:15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BREAK (fifteen minutes)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</a:t>
            </a:r>
            <a:r>
              <a:rPr lang="en-US" dirty="0" smtClean="0"/>
              <a:t>Mid-Morning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586940"/>
              </p:ext>
            </p:extLst>
          </p:nvPr>
        </p:nvGraphicFramePr>
        <p:xfrm>
          <a:off x="457200" y="1600200"/>
          <a:ext cx="8229600" cy="510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"/>
                <a:gridCol w="74295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10:30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Helvetica"/>
                        </a:rPr>
                        <a:t>Current HathiTrust 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Initiatives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Helvetica"/>
                        </a:rPr>
                        <a:t>Developing a Distributed Print Monographs Archive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Tom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Helvetica"/>
                        </a:rPr>
                        <a:t>Teper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, University of Illinois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Chair, HathiTrust Print Monographs Archive Planning Task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Force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Helvetica"/>
                        </a:rPr>
                        <a:t>10:45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Helvetica"/>
                        </a:rPr>
                        <a:t>Expanding Coverage and Enhancing Access to US Government Documents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Mark Sandler, Center for Library Initiatives, Committee on Institutional Cooperation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Chair, Government Documents Initiative Planning and Advisory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Group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Helvetica"/>
                        </a:rPr>
                        <a:t>11:00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Helvetica"/>
                        </a:rPr>
                        <a:t>The HathiTrust Research Center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Stephen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Helvetica"/>
                        </a:rPr>
                        <a:t>Downie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, Graduate School of Library and Information Science, University of Illinois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Co-Director, HathiTrust Research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Center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Helvetica"/>
                        </a:rPr>
                        <a:t>11:15 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Helvetica"/>
                        </a:rPr>
                        <a:t>HathiTrust Budget Report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Richard Clement, University of New Mexico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Chair-elect/Treasurer, HathiTrust Board of Governors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1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 Lunch and Afternoon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140519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/>
                <a:gridCol w="7416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11:45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/>
                          <a:cs typeface="Helvetica"/>
                        </a:rPr>
                        <a:t>Buffet lunch served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/>
                          <a:cs typeface="Helvetica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12:15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Helvetica"/>
                        </a:rPr>
                        <a:t>“Mammoth Tending: Notes from the Underfoot”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Jack Bernard, Associate General Counsel, University of Michigan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145" algn="l"/>
                        </a:tabLs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Helvetica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1:15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Introduction and discussion:  Changes to the HathiTrust Bylaws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Brian </a:t>
                      </a:r>
                      <a:r>
                        <a:rPr lang="en-US" sz="2000" dirty="0" err="1">
                          <a:effectLst/>
                        </a:rPr>
                        <a:t>Schottlaender</a:t>
                      </a:r>
                      <a:r>
                        <a:rPr lang="en-US" sz="2000" dirty="0">
                          <a:effectLst/>
                        </a:rPr>
                        <a:t>, University of California, San Diego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Past-chair, HathiTrust Board of Governors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1:45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Structured Discussion: Future directions for HathiTrust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Mike Furlough, Executive 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3:00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Adjourn	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4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Sources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835658"/>
              </p:ext>
            </p:extLst>
          </p:nvPr>
        </p:nvGraphicFramePr>
        <p:xfrm>
          <a:off x="815389" y="1480392"/>
          <a:ext cx="7043675" cy="504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8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xmlns:p14="http://schemas.microsoft.com/office/powerpoint/2010/main" spd="med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 in Collection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65024634"/>
              </p:ext>
            </p:extLst>
          </p:nvPr>
        </p:nvGraphicFramePr>
        <p:xfrm>
          <a:off x="190123" y="1339913"/>
          <a:ext cx="8872395" cy="51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27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5" imgW="8228920" imgH="4894683" progId="Excel.Sheet.8">
                  <p:embed/>
                </p:oleObj>
              </mc:Choice>
              <mc:Fallback>
                <p:oleObj name="Worksheet" r:id="rId5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444902"/>
              </p:ext>
            </p:extLst>
          </p:nvPr>
        </p:nvGraphicFramePr>
        <p:xfrm>
          <a:off x="315960" y="1382120"/>
          <a:ext cx="8248018" cy="494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864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551963"/>
              </p:ext>
            </p:extLst>
          </p:nvPr>
        </p:nvGraphicFramePr>
        <p:xfrm>
          <a:off x="577850" y="1600201"/>
          <a:ext cx="8108950" cy="506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6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xmlns:p14="http://schemas.microsoft.com/office/powerpoint/2010/main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33531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945079"/>
              </p:ext>
            </p:extLst>
          </p:nvPr>
        </p:nvGraphicFramePr>
        <p:xfrm>
          <a:off x="457200" y="1739900"/>
          <a:ext cx="7587304" cy="45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17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2000">
        <p:fade/>
      </p:transition>
    </mc:Choice>
    <mc:Fallback xmlns="">
      <p:transition xmlns:p14="http://schemas.microsoft.com/office/powerpoint/2010/main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31921</TotalTime>
  <Words>791</Words>
  <Application>Microsoft Macintosh PowerPoint</Application>
  <PresentationFormat>On-screen Show (4:3)</PresentationFormat>
  <Paragraphs>241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Welcome</vt:lpstr>
      <vt:lpstr>Agenda:  Morning</vt:lpstr>
      <vt:lpstr>Agenda: Mid-Morning</vt:lpstr>
      <vt:lpstr>Agenda:  Lunch and Afternoon</vt:lpstr>
      <vt:lpstr>Content Sources</vt:lpstr>
      <vt:lpstr>Volumes in Collection</vt:lpstr>
      <vt:lpstr>Dates</vt:lpstr>
      <vt:lpstr>Copyright Distribution</vt:lpstr>
      <vt:lpstr>Language Distribution (1)</vt:lpstr>
      <vt:lpstr>Language Distribution (2)</vt:lpstr>
      <vt:lpstr>HathiTrust Members</vt:lpstr>
      <vt:lpstr>Growth in Membership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jjyork</dc:creator>
  <cp:lastModifiedBy>Mike Furlough</cp:lastModifiedBy>
  <cp:revision>277</cp:revision>
  <cp:lastPrinted>2014-10-09T04:28:15Z</cp:lastPrinted>
  <dcterms:created xsi:type="dcterms:W3CDTF">2011-09-22T19:54:42Z</dcterms:created>
  <dcterms:modified xsi:type="dcterms:W3CDTF">2014-10-10T02:32:21Z</dcterms:modified>
</cp:coreProperties>
</file>