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56" r:id="rId6"/>
    <p:sldId id="274" r:id="rId7"/>
    <p:sldId id="260" r:id="rId8"/>
    <p:sldId id="272" r:id="rId9"/>
    <p:sldId id="273" r:id="rId10"/>
    <p:sldId id="282" r:id="rId11"/>
    <p:sldId id="269" r:id="rId12"/>
    <p:sldId id="268" r:id="rId13"/>
    <p:sldId id="266" r:id="rId14"/>
  </p:sldIdLst>
  <p:sldSz cx="9144000" cy="6858000" type="screen4x3"/>
  <p:notesSz cx="9296400" cy="1472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4900"/>
    <a:srgbClr val="32437A"/>
    <a:srgbClr val="C79E1E"/>
    <a:srgbClr val="AFC599"/>
    <a:srgbClr val="7B113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1" autoAdjust="0"/>
    <p:restoredTop sz="97760" autoAdjust="0"/>
  </p:normalViewPr>
  <p:slideViewPr>
    <p:cSldViewPr>
      <p:cViewPr>
        <p:scale>
          <a:sx n="100" d="100"/>
          <a:sy n="100" d="100"/>
        </p:scale>
        <p:origin x="-2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6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6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9627-439F-1244-A5DE-FA3D6BA041B6}" type="datetimeFigureOut">
              <a:rPr lang="en-US" smtClean="0"/>
              <a:t>10/9/14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8375" y="1104900"/>
            <a:ext cx="7359650" cy="5519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6992938"/>
            <a:ext cx="7435850" cy="6624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984288"/>
            <a:ext cx="4029075" cy="73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13984288"/>
            <a:ext cx="4029075" cy="73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F9A87-5CF5-524A-8903-61802ED5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6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7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0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86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5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871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432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56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245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7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9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9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55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38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5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7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8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5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1EA62-30EB-45BC-89B9-03B5709D8063}" type="datetimeFigureOut">
              <a:rPr lang="en-US" smtClean="0"/>
              <a:t>10/9/14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2C79-AD28-407D-A102-B13D70B0D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5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1EA62-30EB-45BC-89B9-03B5709D80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2C79-AD28-407D-A102-B13D70B0D3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87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248400" y="228600"/>
            <a:ext cx="28194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University of Chicago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University of Illinois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Indiana University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University of </a:t>
            </a:r>
            <a:r>
              <a:rPr lang="en-US" sz="1100" b="1" dirty="0" smtClean="0">
                <a:solidFill>
                  <a:srgbClr val="B64900"/>
                </a:solidFill>
                <a:latin typeface="Rockwell" pitchFamily="18" charset="0"/>
              </a:rPr>
              <a:t>Iowa</a:t>
            </a:r>
          </a:p>
          <a:p>
            <a:pPr algn="l"/>
            <a:r>
              <a:rPr lang="en-US" sz="1100" b="1" dirty="0" smtClean="0">
                <a:solidFill>
                  <a:srgbClr val="B64900"/>
                </a:solidFill>
                <a:latin typeface="Rockwell" pitchFamily="18" charset="0"/>
              </a:rPr>
              <a:t>University of Maryland</a:t>
            </a:r>
            <a:endParaRPr lang="en-US" sz="1100" b="1" dirty="0">
              <a:solidFill>
                <a:srgbClr val="B64900"/>
              </a:solidFill>
              <a:latin typeface="Rockwell" pitchFamily="18" charset="0"/>
            </a:endParaRP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University of Michigan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Michigan State University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University of Minnesota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University of Nebraska-Lincoln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Northwestern University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Ohio State University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Pennsylvania State </a:t>
            </a:r>
            <a:r>
              <a:rPr lang="en-US" sz="1100" b="1" dirty="0" smtClean="0">
                <a:solidFill>
                  <a:srgbClr val="B64900"/>
                </a:solidFill>
                <a:latin typeface="Rockwell" pitchFamily="18" charset="0"/>
              </a:rPr>
              <a:t>University</a:t>
            </a:r>
          </a:p>
          <a:p>
            <a:pPr algn="l"/>
            <a:r>
              <a:rPr lang="en-US" sz="1100" b="1" dirty="0" smtClean="0">
                <a:solidFill>
                  <a:srgbClr val="B64900"/>
                </a:solidFill>
                <a:latin typeface="Rockwell" pitchFamily="18" charset="0"/>
              </a:rPr>
              <a:t>Rutgers University</a:t>
            </a:r>
            <a:endParaRPr lang="en-US" sz="1100" b="1" dirty="0">
              <a:solidFill>
                <a:srgbClr val="B64900"/>
              </a:solidFill>
              <a:latin typeface="Rockwell" pitchFamily="18" charset="0"/>
            </a:endParaRP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Purdue University</a:t>
            </a:r>
          </a:p>
          <a:p>
            <a:pPr algn="l"/>
            <a:r>
              <a:rPr lang="en-US" sz="1100" b="1" dirty="0">
                <a:solidFill>
                  <a:srgbClr val="B64900"/>
                </a:solidFill>
                <a:latin typeface="Rockwell" pitchFamily="18" charset="0"/>
              </a:rPr>
              <a:t>University of Wisconsin-Madison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639741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B64900"/>
                </a:solidFill>
                <a:latin typeface="Rockwell" pitchFamily="18" charset="0"/>
              </a:rPr>
              <a:t>The </a:t>
            </a:r>
            <a:r>
              <a:rPr lang="en-US" sz="2400" b="1" dirty="0" err="1" smtClean="0">
                <a:solidFill>
                  <a:srgbClr val="B64900"/>
                </a:solidFill>
                <a:latin typeface="Rockwell" pitchFamily="18" charset="0"/>
              </a:rPr>
              <a:t>HathiTrust</a:t>
            </a:r>
            <a:r>
              <a:rPr lang="en-US" sz="2400" b="1" dirty="0" smtClean="0">
                <a:solidFill>
                  <a:srgbClr val="B64900"/>
                </a:solidFill>
                <a:latin typeface="Rockwell" pitchFamily="18" charset="0"/>
              </a:rPr>
              <a:t> </a:t>
            </a:r>
          </a:p>
          <a:p>
            <a:pPr algn="r"/>
            <a:r>
              <a:rPr lang="en-US" sz="2400" b="1" dirty="0" smtClean="0">
                <a:solidFill>
                  <a:srgbClr val="B64900"/>
                </a:solidFill>
                <a:latin typeface="Rockwell" pitchFamily="18" charset="0"/>
              </a:rPr>
              <a:t>Government Documents Initiative Planning and Advisory Working Group</a:t>
            </a:r>
          </a:p>
          <a:p>
            <a:pPr algn="r"/>
            <a:endParaRPr lang="en-US" sz="2400" b="1" dirty="0">
              <a:solidFill>
                <a:srgbClr val="B64900"/>
              </a:solidFill>
              <a:latin typeface="Rockwell" pitchFamily="18" charset="0"/>
            </a:endParaRPr>
          </a:p>
          <a:p>
            <a:pPr algn="r"/>
            <a:r>
              <a:rPr lang="en-US" sz="2400" i="1" dirty="0" err="1" smtClean="0">
                <a:solidFill>
                  <a:srgbClr val="B64900"/>
                </a:solidFill>
                <a:latin typeface="Rockwell" pitchFamily="18" charset="0"/>
              </a:rPr>
              <a:t>HathiTrust</a:t>
            </a:r>
            <a:r>
              <a:rPr lang="en-US" sz="2400" i="1" dirty="0" smtClean="0">
                <a:solidFill>
                  <a:srgbClr val="B64900"/>
                </a:solidFill>
                <a:latin typeface="Rockwell" pitchFamily="18" charset="0"/>
              </a:rPr>
              <a:t> Membership Meeting</a:t>
            </a:r>
          </a:p>
          <a:p>
            <a:pPr algn="r"/>
            <a:r>
              <a:rPr lang="en-US" sz="2400" i="1" dirty="0" smtClean="0">
                <a:solidFill>
                  <a:srgbClr val="B64900"/>
                </a:solidFill>
                <a:latin typeface="Rockwell" pitchFamily="18" charset="0"/>
              </a:rPr>
              <a:t>Washington D.C., October 2014</a:t>
            </a:r>
            <a:r>
              <a:rPr lang="en-US" sz="2400" i="1" dirty="0" smtClean="0">
                <a:solidFill>
                  <a:srgbClr val="FF6600"/>
                </a:solidFill>
                <a:latin typeface="Rockwell" pitchFamily="18" charset="0"/>
              </a:rPr>
              <a:t> </a:t>
            </a:r>
          </a:p>
        </p:txBody>
      </p:sp>
      <p:pic>
        <p:nvPicPr>
          <p:cNvPr id="2" name="Picture 1" descr="hathitrust.jpg"/>
          <p:cNvPicPr>
            <a:picLocks noChangeAspect="1"/>
          </p:cNvPicPr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3800" y="3886200"/>
            <a:ext cx="126905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5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" y="3733799"/>
            <a:ext cx="1676400" cy="299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15000" y="3733800"/>
            <a:ext cx="3276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" y="1417781"/>
            <a:ext cx="8039100" cy="104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1980"/>
              </a:lnSpc>
              <a:spcBef>
                <a:spcPts val="360"/>
              </a:spcBef>
              <a:spcAft>
                <a:spcPts val="300"/>
              </a:spcAft>
              <a:buClr>
                <a:srgbClr val="002060"/>
              </a:buClr>
              <a:buSzPct val="100000"/>
            </a:pPr>
            <a:endParaRPr lang="en-US" sz="1600" dirty="0" smtClean="0">
              <a:solidFill>
                <a:srgbClr val="000000"/>
              </a:solidFill>
              <a:latin typeface="Rockwell" pitchFamily="18" charset="0"/>
              <a:ea typeface="Arial" charset="0"/>
              <a:cs typeface="Arial"/>
            </a:endParaRPr>
          </a:p>
          <a:p>
            <a:pPr marL="742950" lvl="2" indent="-285750">
              <a:lnSpc>
                <a:spcPts val="1980"/>
              </a:lnSpc>
              <a:spcBef>
                <a:spcPts val="360"/>
              </a:spcBef>
              <a:spcAft>
                <a:spcPts val="300"/>
              </a:spcAft>
              <a:buClr>
                <a:srgbClr val="CCB400"/>
              </a:buClr>
              <a:buSzPct val="100000"/>
              <a:buFont typeface="Wingdings" pitchFamily="2" charset="2"/>
              <a:buChar char="§"/>
            </a:pPr>
            <a:endParaRPr lang="en-US" sz="1600" dirty="0" smtClean="0">
              <a:solidFill>
                <a:prstClr val="black"/>
              </a:solidFill>
              <a:latin typeface="Rockwell" pitchFamily="18" charset="0"/>
              <a:ea typeface="Arial" charset="0"/>
              <a:cs typeface="Arial"/>
            </a:endParaRPr>
          </a:p>
          <a:p>
            <a:pPr marL="742950" lvl="2" indent="-285750">
              <a:lnSpc>
                <a:spcPts val="1980"/>
              </a:lnSpc>
              <a:spcBef>
                <a:spcPts val="360"/>
              </a:spcBef>
              <a:spcAft>
                <a:spcPts val="300"/>
              </a:spcAft>
              <a:buClr>
                <a:srgbClr val="CCB400"/>
              </a:buClr>
              <a:buSzPct val="100000"/>
              <a:buFont typeface="Wingdings" pitchFamily="2" charset="2"/>
              <a:buChar char="§"/>
            </a:pPr>
            <a:endParaRPr lang="en-US" sz="1600" dirty="0" smtClean="0">
              <a:solidFill>
                <a:prstClr val="black"/>
              </a:solidFill>
              <a:latin typeface="Rockwell" pitchFamily="18" charset="0"/>
              <a:ea typeface="Arial" charset="0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-12700"/>
            <a:ext cx="3691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Rockwell" pitchFamily="18" charset="0"/>
              </a:rPr>
              <a:t>Working Group Charge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Develop an overall strategy for building a comprehensive public domain corpus of U.S. federal documents in </a:t>
            </a:r>
            <a:r>
              <a:rPr lang="en-US" sz="2400" b="1" dirty="0" err="1" smtClean="0">
                <a:solidFill>
                  <a:srgbClr val="32437A"/>
                </a:solidFill>
                <a:latin typeface="Rockwell" pitchFamily="18" charset="0"/>
              </a:rPr>
              <a:t>HathiTrust</a:t>
            </a:r>
            <a:endParaRPr lang="en-US" sz="2400" b="1" dirty="0" smtClean="0">
              <a:solidFill>
                <a:srgbClr val="32437A"/>
              </a:solidFill>
              <a:latin typeface="Rockwell" pitchFamily="18" charset="0"/>
            </a:endParaRPr>
          </a:p>
          <a:p>
            <a:endParaRPr lang="en-US" sz="2400" b="1" dirty="0">
              <a:solidFill>
                <a:srgbClr val="32437A"/>
              </a:solidFill>
              <a:latin typeface="Rockwell" pitchFamily="18" charset="0"/>
            </a:endParaRPr>
          </a:p>
          <a:p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Recommend investments as needed to pursue the initiative</a:t>
            </a:r>
          </a:p>
          <a:p>
            <a:endParaRPr lang="en-US" sz="2400" b="1" dirty="0" smtClean="0">
              <a:solidFill>
                <a:srgbClr val="32437A"/>
              </a:solidFill>
              <a:latin typeface="Rockwell" pitchFamily="18" charset="0"/>
            </a:endParaRPr>
          </a:p>
          <a:p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Advise the Board on relevant policy issues</a:t>
            </a:r>
          </a:p>
          <a:p>
            <a:endParaRPr lang="en-US" sz="2400" b="1" dirty="0" smtClean="0">
              <a:solidFill>
                <a:srgbClr val="32437A"/>
              </a:solidFill>
              <a:latin typeface="Rockwell" pitchFamily="18" charset="0"/>
            </a:endParaRPr>
          </a:p>
          <a:p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Provide oversight and guidance as the project develops</a:t>
            </a:r>
          </a:p>
          <a:p>
            <a:endParaRPr lang="en-US" sz="2400" b="1" dirty="0">
              <a:solidFill>
                <a:srgbClr val="32437A"/>
              </a:solidFill>
              <a:latin typeface="Rockwell" pitchFamily="18" charset="0"/>
            </a:endParaRPr>
          </a:p>
          <a:p>
            <a:endParaRPr lang="en-US" sz="2400" b="1" dirty="0" smtClean="0">
              <a:latin typeface="Rockwell" pitchFamily="18" charset="0"/>
            </a:endParaRPr>
          </a:p>
          <a:p>
            <a:endParaRPr lang="en-US" sz="2400" b="1" dirty="0">
              <a:latin typeface="Rockwell" pitchFamily="18" charset="0"/>
            </a:endParaRPr>
          </a:p>
          <a:p>
            <a:r>
              <a:rPr lang="en-US" sz="2400" b="1" dirty="0" smtClean="0">
                <a:latin typeface="Rockwell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7272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" y="3733799"/>
            <a:ext cx="1676400" cy="299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15000" y="3733800"/>
            <a:ext cx="3276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391400" y="1371600"/>
            <a:ext cx="1676400" cy="5354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ubtitle 7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4582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1" algn="l">
              <a:lnSpc>
                <a:spcPct val="80000"/>
              </a:lnSpc>
              <a:spcBef>
                <a:spcPts val="36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100000"/>
            </a:pPr>
            <a:endParaRPr lang="en-US" sz="2400" dirty="0" smtClean="0">
              <a:solidFill>
                <a:srgbClr val="435E40"/>
              </a:solidFill>
              <a:latin typeface="Rockwell"/>
              <a:ea typeface="Arial" charset="0"/>
              <a:cs typeface="Rockwell"/>
            </a:endParaRPr>
          </a:p>
          <a:p>
            <a:pPr algn="l"/>
            <a:r>
              <a:rPr lang="en-US" dirty="0" err="1" smtClean="0"/>
              <a:t>Prue</a:t>
            </a:r>
            <a:r>
              <a:rPr lang="en-US" dirty="0" smtClean="0"/>
              <a:t> </a:t>
            </a:r>
            <a:r>
              <a:rPr lang="en-US" dirty="0"/>
              <a:t>Adler (ARL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		Mark Phillips (UNT) </a:t>
            </a:r>
          </a:p>
          <a:p>
            <a:pPr algn="l"/>
            <a:r>
              <a:rPr lang="en-US" dirty="0" smtClean="0"/>
              <a:t>Ivy </a:t>
            </a:r>
            <a:r>
              <a:rPr lang="en-US" dirty="0"/>
              <a:t>Anderson (CDL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		Jon Rothman (UMICH)</a:t>
            </a:r>
            <a:endParaRPr lang="en-US" dirty="0"/>
          </a:p>
          <a:p>
            <a:pPr algn="l"/>
            <a:r>
              <a:rPr lang="en-US" dirty="0" smtClean="0"/>
              <a:t>Joni </a:t>
            </a:r>
            <a:r>
              <a:rPr lang="en-US" dirty="0"/>
              <a:t>Blake (GWLA</a:t>
            </a:r>
            <a:r>
              <a:rPr lang="en-US" dirty="0" smtClean="0"/>
              <a:t>)</a:t>
            </a:r>
            <a:r>
              <a:rPr lang="en-US" dirty="0"/>
              <a:t> 	</a:t>
            </a:r>
            <a:r>
              <a:rPr lang="en-US" dirty="0" smtClean="0"/>
              <a:t>	Judy </a:t>
            </a:r>
            <a:r>
              <a:rPr lang="en-US" dirty="0"/>
              <a:t>Russell </a:t>
            </a:r>
            <a:r>
              <a:rPr lang="en-US" dirty="0" smtClean="0"/>
              <a:t>(UFL)</a:t>
            </a:r>
            <a:endParaRPr lang="en-US" dirty="0"/>
          </a:p>
          <a:p>
            <a:pPr algn="l"/>
            <a:r>
              <a:rPr lang="en-US" dirty="0" smtClean="0"/>
              <a:t>Kirsten </a:t>
            </a:r>
            <a:r>
              <a:rPr lang="en-US" dirty="0"/>
              <a:t>Clark (</a:t>
            </a:r>
            <a:r>
              <a:rPr lang="en-US" dirty="0" smtClean="0"/>
              <a:t>UMN)</a:t>
            </a:r>
            <a:r>
              <a:rPr lang="en-US" dirty="0"/>
              <a:t> </a:t>
            </a:r>
            <a:r>
              <a:rPr lang="en-US" dirty="0" smtClean="0"/>
              <a:t>		Mark Sandler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CIC)</a:t>
            </a:r>
          </a:p>
          <a:p>
            <a:pPr algn="l"/>
            <a:r>
              <a:rPr lang="en-US" dirty="0" smtClean="0"/>
              <a:t>Rick </a:t>
            </a:r>
            <a:r>
              <a:rPr lang="en-US" dirty="0"/>
              <a:t>Clement (</a:t>
            </a:r>
            <a:r>
              <a:rPr lang="en-US" dirty="0" smtClean="0"/>
              <a:t>UNM)</a:t>
            </a:r>
            <a:r>
              <a:rPr lang="en-US" dirty="0"/>
              <a:t> </a:t>
            </a:r>
            <a:r>
              <a:rPr lang="en-US" dirty="0" smtClean="0"/>
              <a:t>		Barbie </a:t>
            </a:r>
            <a:r>
              <a:rPr lang="en-US" dirty="0"/>
              <a:t>Selby </a:t>
            </a:r>
            <a:r>
              <a:rPr lang="en-US" dirty="0" smtClean="0"/>
              <a:t>(UVA)</a:t>
            </a:r>
          </a:p>
          <a:p>
            <a:pPr algn="l"/>
            <a:r>
              <a:rPr lang="en-US" dirty="0" smtClean="0"/>
              <a:t>Elizabeth </a:t>
            </a:r>
            <a:r>
              <a:rPr lang="en-US" dirty="0" err="1"/>
              <a:t>Cowell</a:t>
            </a:r>
            <a:r>
              <a:rPr lang="en-US" dirty="0"/>
              <a:t> (</a:t>
            </a:r>
            <a:r>
              <a:rPr lang="en-US" dirty="0" smtClean="0"/>
              <a:t>UCSC)</a:t>
            </a:r>
            <a:r>
              <a:rPr lang="en-US" dirty="0"/>
              <a:t> </a:t>
            </a:r>
            <a:r>
              <a:rPr lang="en-US" dirty="0" smtClean="0"/>
              <a:t>	Jeremy </a:t>
            </a:r>
            <a:r>
              <a:rPr lang="en-US" dirty="0"/>
              <a:t>York </a:t>
            </a:r>
            <a:r>
              <a:rPr lang="en-US" dirty="0" smtClean="0"/>
              <a:t>(HT)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762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</a:rPr>
              <a:t>Working Group Members</a:t>
            </a:r>
            <a:endParaRPr lang="en-US" sz="2400" b="1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3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" y="3733799"/>
            <a:ext cx="1676400" cy="299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15000" y="3733800"/>
            <a:ext cx="3276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09600"/>
            <a:ext cx="79248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Rockwell" pitchFamily="18" charset="0"/>
            </a:endParaRPr>
          </a:p>
          <a:p>
            <a:endParaRPr lang="en-US" sz="2400" b="1" dirty="0" smtClean="0">
              <a:latin typeface="Rockwell" pitchFamily="18" charset="0"/>
            </a:endParaRPr>
          </a:p>
          <a:p>
            <a:endParaRPr lang="en-US" sz="2400" b="1" dirty="0" smtClean="0">
              <a:latin typeface="Rockwell" pitchFamily="18" charset="0"/>
            </a:endParaRPr>
          </a:p>
          <a:p>
            <a:endParaRPr lang="en-US" sz="2400" b="1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Rockwell" pitchFamily="18" charset="0"/>
              </a:rPr>
              <a:t>568,219 documents as of September 2014</a:t>
            </a:r>
          </a:p>
          <a:p>
            <a:endParaRPr lang="en-US" sz="2800" b="1" dirty="0">
              <a:latin typeface="Rockwell" pitchFamily="18" charset="0"/>
            </a:endParaRPr>
          </a:p>
          <a:p>
            <a:pPr marL="863600" indent="-342900">
              <a:buClr>
                <a:schemeClr val="accent5"/>
              </a:buClr>
              <a:buFont typeface="Arial"/>
              <a:buChar char="•"/>
            </a:pPr>
            <a:r>
              <a:rPr lang="en-US" sz="2800" b="1" dirty="0" smtClean="0">
                <a:latin typeface="Rockwell" pitchFamily="18" charset="0"/>
              </a:rPr>
              <a:t>	</a:t>
            </a:r>
            <a:r>
              <a:rPr lang="en-US" sz="2800" b="1" dirty="0" smtClean="0">
                <a:solidFill>
                  <a:schemeClr val="accent5"/>
                </a:solidFill>
                <a:latin typeface="Rockwell" pitchFamily="18" charset="0"/>
              </a:rPr>
              <a:t>441,096 from the CIC, working in conjunction with Google</a:t>
            </a:r>
          </a:p>
          <a:p>
            <a:pPr marL="863600" indent="-342900">
              <a:buFont typeface="Arial"/>
              <a:buChar char="•"/>
            </a:pPr>
            <a:r>
              <a:rPr lang="en-US" sz="2800" b="1" dirty="0">
                <a:solidFill>
                  <a:schemeClr val="accent5"/>
                </a:solidFill>
                <a:latin typeface="Rockwell" pitchFamily="18" charset="0"/>
              </a:rPr>
              <a:t>	</a:t>
            </a:r>
            <a:r>
              <a:rPr lang="en-US" sz="2800" b="1" dirty="0" smtClean="0">
                <a:solidFill>
                  <a:schemeClr val="accent5"/>
                </a:solidFill>
                <a:latin typeface="Rockwell" pitchFamily="18" charset="0"/>
              </a:rPr>
              <a:t>CIC libraries and the University of California will continue to supply</a:t>
            </a:r>
          </a:p>
          <a:p>
            <a:pPr marL="863600" indent="-342900">
              <a:buFont typeface="Arial"/>
              <a:buChar char="•"/>
            </a:pPr>
            <a:r>
              <a:rPr lang="en-US" sz="2800" b="1" dirty="0" smtClean="0">
                <a:solidFill>
                  <a:schemeClr val="accent5"/>
                </a:solidFill>
                <a:latin typeface="Rockwell" pitchFamily="18" charset="0"/>
              </a:rPr>
              <a:t>HT Registry Initiative</a:t>
            </a:r>
          </a:p>
          <a:p>
            <a:pPr marL="863600" indent="-342900">
              <a:buFont typeface="Arial"/>
              <a:buChar char="•"/>
            </a:pPr>
            <a:r>
              <a:rPr lang="en-US" sz="2800" b="1" dirty="0" smtClean="0">
                <a:solidFill>
                  <a:schemeClr val="accent5"/>
                </a:solidFill>
                <a:latin typeface="Rockwell" pitchFamily="18" charset="0"/>
              </a:rPr>
              <a:t>Catalog analysis</a:t>
            </a:r>
          </a:p>
          <a:p>
            <a:pPr marL="863600" indent="-342900">
              <a:buFont typeface="Arial"/>
              <a:buChar char="•"/>
            </a:pPr>
            <a:endParaRPr lang="en-US" sz="2800" b="1" dirty="0" smtClean="0">
              <a:latin typeface="Rockwell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0"/>
            <a:ext cx="3727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Rockwell" pitchFamily="18" charset="0"/>
              </a:rPr>
              <a:t>The Existing Collection</a:t>
            </a:r>
          </a:p>
        </p:txBody>
      </p:sp>
    </p:spTree>
    <p:extLst>
      <p:ext uri="{BB962C8B-B14F-4D97-AF65-F5344CB8AC3E}">
        <p14:creationId xmlns:p14="http://schemas.microsoft.com/office/powerpoint/2010/main" val="312836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" y="3733799"/>
            <a:ext cx="1676400" cy="299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15000" y="3733800"/>
            <a:ext cx="3276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Rockwell" pitchFamily="18" charset="0"/>
              </a:rPr>
              <a:t>Working Group Recommendations</a:t>
            </a:r>
            <a:endParaRPr lang="en-US" sz="2400" b="1" dirty="0">
              <a:solidFill>
                <a:srgbClr val="800000"/>
              </a:solidFill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845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Rockwell" pitchFamily="18" charset="0"/>
              </a:rPr>
              <a:t>Near-Term Activities</a:t>
            </a:r>
          </a:p>
          <a:p>
            <a:r>
              <a:rPr lang="en-US" sz="2400" b="1" dirty="0">
                <a:latin typeface="Rockwell" pitchFamily="18" charset="0"/>
              </a:rPr>
              <a:t>	</a:t>
            </a:r>
            <a:endParaRPr lang="en-US" sz="2400" b="1" dirty="0" smtClean="0">
              <a:latin typeface="Rockwell" pitchFamily="18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800000"/>
                </a:solidFill>
                <a:latin typeface="Rockwell" pitchFamily="18" charset="0"/>
              </a:rPr>
              <a:t>HathiTrust</a:t>
            </a:r>
            <a:r>
              <a:rPr lang="en-US" sz="2400" b="1" dirty="0" smtClean="0">
                <a:solidFill>
                  <a:srgbClr val="800000"/>
                </a:solidFill>
                <a:latin typeface="Rockwell" pitchFamily="18" charset="0"/>
              </a:rPr>
              <a:t> to continue to build the Registry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800000"/>
                </a:solidFill>
                <a:latin typeface="Rockwell" pitchFamily="18" charset="0"/>
              </a:rPr>
              <a:t>Provide regular updates on the existing corpus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800000"/>
                </a:solidFill>
                <a:latin typeface="Rockwell" pitchFamily="18" charset="0"/>
              </a:rPr>
              <a:t>Member libraries (esp. CIC and UC) to continue to supply digital content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800000"/>
                </a:solidFill>
                <a:latin typeface="Rockwell" pitchFamily="18" charset="0"/>
              </a:rPr>
              <a:t>Enlist the support of docs librarians to analyze, organize and promote the corpus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800000"/>
                </a:solidFill>
                <a:latin typeface="Rockwell" pitchFamily="18" charset="0"/>
              </a:rPr>
              <a:t>Pursue partnerships with gov’t. agencies for records and content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800000"/>
                </a:solidFill>
                <a:latin typeface="Rockwell" pitchFamily="18" charset="0"/>
              </a:rPr>
              <a:t>Identify existing complementary projects and pursue partnerships</a:t>
            </a:r>
          </a:p>
          <a:p>
            <a:endParaRPr lang="en-US" sz="2400" b="1" dirty="0" smtClean="0">
              <a:latin typeface="Rockwell" pitchFamily="18" charset="0"/>
            </a:endParaRPr>
          </a:p>
          <a:p>
            <a:r>
              <a:rPr lang="en-US" sz="2400" b="1" dirty="0">
                <a:latin typeface="Rockwell" pitchFamily="18" charset="0"/>
              </a:rPr>
              <a:t>	</a:t>
            </a:r>
            <a:endParaRPr lang="en-US" sz="2400" b="1" dirty="0" smtClean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6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" y="3733799"/>
            <a:ext cx="1676400" cy="299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15000" y="3733800"/>
            <a:ext cx="3276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" y="1417781"/>
            <a:ext cx="8039100" cy="104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1980"/>
              </a:lnSpc>
              <a:spcBef>
                <a:spcPts val="360"/>
              </a:spcBef>
              <a:spcAft>
                <a:spcPts val="300"/>
              </a:spcAft>
              <a:buClr>
                <a:srgbClr val="002060"/>
              </a:buClr>
              <a:buSzPct val="100000"/>
            </a:pPr>
            <a:endParaRPr lang="en-US" sz="1600" dirty="0" smtClean="0">
              <a:solidFill>
                <a:srgbClr val="000000"/>
              </a:solidFill>
              <a:latin typeface="Rockwell" pitchFamily="18" charset="0"/>
              <a:ea typeface="Arial" charset="0"/>
              <a:cs typeface="Arial"/>
            </a:endParaRPr>
          </a:p>
          <a:p>
            <a:pPr marL="742950" lvl="2" indent="-285750">
              <a:lnSpc>
                <a:spcPts val="1980"/>
              </a:lnSpc>
              <a:spcBef>
                <a:spcPts val="360"/>
              </a:spcBef>
              <a:spcAft>
                <a:spcPts val="300"/>
              </a:spcAft>
              <a:buClr>
                <a:srgbClr val="CCB400"/>
              </a:buClr>
              <a:buSzPct val="100000"/>
              <a:buFont typeface="Wingdings" pitchFamily="2" charset="2"/>
              <a:buChar char="§"/>
            </a:pPr>
            <a:endParaRPr lang="en-US" sz="1600" dirty="0" smtClean="0">
              <a:solidFill>
                <a:prstClr val="black"/>
              </a:solidFill>
              <a:latin typeface="Rockwell" pitchFamily="18" charset="0"/>
              <a:ea typeface="Arial" charset="0"/>
              <a:cs typeface="Arial"/>
            </a:endParaRPr>
          </a:p>
          <a:p>
            <a:pPr marL="742950" lvl="2" indent="-285750">
              <a:lnSpc>
                <a:spcPts val="1980"/>
              </a:lnSpc>
              <a:spcBef>
                <a:spcPts val="360"/>
              </a:spcBef>
              <a:spcAft>
                <a:spcPts val="300"/>
              </a:spcAft>
              <a:buClr>
                <a:srgbClr val="CCB400"/>
              </a:buClr>
              <a:buSzPct val="100000"/>
              <a:buFont typeface="Wingdings" pitchFamily="2" charset="2"/>
              <a:buChar char="§"/>
            </a:pPr>
            <a:endParaRPr lang="en-US" sz="1600" dirty="0" smtClean="0">
              <a:solidFill>
                <a:prstClr val="black"/>
              </a:solidFill>
              <a:latin typeface="Rockwell" pitchFamily="18" charset="0"/>
              <a:ea typeface="Arial" charset="0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-12700"/>
            <a:ext cx="431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Rockwell" pitchFamily="18" charset="0"/>
              </a:rPr>
              <a:t>Intermediate-Term 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84582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0" indent="-635000"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Hire a project manager</a:t>
            </a:r>
          </a:p>
          <a:p>
            <a:pPr marL="635000" indent="-635000">
              <a:buFont typeface="+mj-lt"/>
              <a:buAutoNum type="arabicPeriod" startAt="7"/>
            </a:pPr>
            <a:endParaRPr lang="en-US" sz="2400" b="1" dirty="0" smtClean="0">
              <a:solidFill>
                <a:srgbClr val="32437A"/>
              </a:solidFill>
              <a:latin typeface="Rockwell" pitchFamily="18" charset="0"/>
            </a:endParaRPr>
          </a:p>
          <a:p>
            <a:pPr marL="635000" indent="-635000"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Operationalize the recommendations of the </a:t>
            </a:r>
            <a:r>
              <a:rPr lang="en-US" sz="2400" b="1" dirty="0" err="1" smtClean="0">
                <a:solidFill>
                  <a:srgbClr val="32437A"/>
                </a:solidFill>
                <a:latin typeface="Rockwell" pitchFamily="18" charset="0"/>
              </a:rPr>
              <a:t>rpeort</a:t>
            </a:r>
            <a:endParaRPr lang="en-US" sz="2400" b="1" dirty="0" smtClean="0">
              <a:solidFill>
                <a:srgbClr val="32437A"/>
              </a:solidFill>
              <a:latin typeface="Rockwell" pitchFamily="18" charset="0"/>
            </a:endParaRPr>
          </a:p>
          <a:p>
            <a:pPr marL="635000" indent="-635000">
              <a:buFont typeface="+mj-lt"/>
              <a:buAutoNum type="arabicPeriod" startAt="7"/>
            </a:pPr>
            <a:endParaRPr lang="en-US" sz="2400" b="1" dirty="0" smtClean="0">
              <a:solidFill>
                <a:srgbClr val="32437A"/>
              </a:solidFill>
              <a:latin typeface="Rockwell" pitchFamily="18" charset="0"/>
            </a:endParaRPr>
          </a:p>
          <a:p>
            <a:pPr marL="635000" indent="-635000"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Address </a:t>
            </a:r>
            <a:r>
              <a:rPr lang="en-US" sz="2400" b="1" dirty="0" err="1" smtClean="0">
                <a:solidFill>
                  <a:srgbClr val="32437A"/>
                </a:solidFill>
                <a:latin typeface="Rockwell" pitchFamily="18" charset="0"/>
              </a:rPr>
              <a:t>uncataloged</a:t>
            </a:r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 content</a:t>
            </a:r>
          </a:p>
          <a:p>
            <a:pPr marL="635000" indent="-635000">
              <a:buFont typeface="+mj-lt"/>
              <a:buAutoNum type="arabicPeriod" startAt="7"/>
            </a:pPr>
            <a:endParaRPr lang="en-US" sz="2400" b="1" dirty="0">
              <a:solidFill>
                <a:srgbClr val="32437A"/>
              </a:solidFill>
              <a:latin typeface="Rockwell" pitchFamily="18" charset="0"/>
            </a:endParaRPr>
          </a:p>
          <a:p>
            <a:pPr marL="635000" indent="-635000"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Seek out already digitized content</a:t>
            </a:r>
          </a:p>
          <a:p>
            <a:pPr marL="635000" indent="-635000">
              <a:buFont typeface="+mj-lt"/>
              <a:buAutoNum type="arabicPeriod" startAt="7"/>
            </a:pPr>
            <a:endParaRPr lang="en-US" sz="2400" b="1" dirty="0">
              <a:solidFill>
                <a:srgbClr val="32437A"/>
              </a:solidFill>
              <a:latin typeface="Rockwell" pitchFamily="18" charset="0"/>
            </a:endParaRPr>
          </a:p>
          <a:p>
            <a:pPr marL="635000" indent="-635000"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Carry out quality assurance and </a:t>
            </a:r>
            <a:r>
              <a:rPr lang="en-US" sz="2400" b="1" dirty="0" err="1" smtClean="0">
                <a:solidFill>
                  <a:srgbClr val="32437A"/>
                </a:solidFill>
                <a:latin typeface="Rockwell" pitchFamily="18" charset="0"/>
              </a:rPr>
              <a:t>deduplication</a:t>
            </a:r>
            <a:endParaRPr lang="en-US" sz="2400" b="1" dirty="0" smtClean="0">
              <a:solidFill>
                <a:srgbClr val="32437A"/>
              </a:solidFill>
              <a:latin typeface="Rockwell" pitchFamily="18" charset="0"/>
            </a:endParaRPr>
          </a:p>
          <a:p>
            <a:pPr marL="635000" indent="-635000">
              <a:buFont typeface="+mj-lt"/>
              <a:buAutoNum type="arabicPeriod" startAt="7"/>
            </a:pPr>
            <a:endParaRPr lang="en-US" sz="2400" b="1" dirty="0">
              <a:solidFill>
                <a:srgbClr val="32437A"/>
              </a:solidFill>
              <a:latin typeface="Rockwell" pitchFamily="18" charset="0"/>
            </a:endParaRPr>
          </a:p>
          <a:p>
            <a:pPr marL="635000" indent="-635000">
              <a:buFont typeface="+mj-lt"/>
              <a:buAutoNum type="arabicPeriod" startAt="7"/>
            </a:pPr>
            <a:r>
              <a:rPr lang="en-US" sz="2400" b="1" dirty="0" smtClean="0">
                <a:solidFill>
                  <a:srgbClr val="32437A"/>
                </a:solidFill>
                <a:latin typeface="Rockwell" pitchFamily="18" charset="0"/>
              </a:rPr>
              <a:t>Enhance search and discovery options</a:t>
            </a:r>
          </a:p>
          <a:p>
            <a:endParaRPr lang="en-US" sz="2400" b="1" dirty="0">
              <a:solidFill>
                <a:srgbClr val="32437A"/>
              </a:solidFill>
              <a:latin typeface="Rockwell" pitchFamily="18" charset="0"/>
            </a:endParaRPr>
          </a:p>
          <a:p>
            <a:endParaRPr lang="en-US" sz="2400" b="1" dirty="0">
              <a:solidFill>
                <a:srgbClr val="32437A"/>
              </a:solidFill>
              <a:latin typeface="Rockwell" pitchFamily="18" charset="0"/>
            </a:endParaRPr>
          </a:p>
          <a:p>
            <a:endParaRPr lang="en-US" sz="2400" b="1" dirty="0" smtClean="0">
              <a:latin typeface="Rockwell" pitchFamily="18" charset="0"/>
            </a:endParaRPr>
          </a:p>
          <a:p>
            <a:endParaRPr lang="en-US" sz="2400" b="1" dirty="0">
              <a:latin typeface="Rockwell" pitchFamily="18" charset="0"/>
            </a:endParaRPr>
          </a:p>
          <a:p>
            <a:r>
              <a:rPr lang="en-US" sz="2400" b="1" dirty="0" smtClean="0">
                <a:latin typeface="Rockwell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5168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" y="3733799"/>
            <a:ext cx="1676400" cy="299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15000" y="3733800"/>
            <a:ext cx="3276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evron 4"/>
          <p:cNvSpPr/>
          <p:nvPr/>
        </p:nvSpPr>
        <p:spPr>
          <a:xfrm>
            <a:off x="739973" y="533400"/>
            <a:ext cx="1305521" cy="87034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21336" rIns="21336" bIns="2133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Rockwell" pitchFamily="18" charset="0"/>
              </a:rPr>
              <a:t>Long-Term Actions</a:t>
            </a:r>
          </a:p>
          <a:p>
            <a:endParaRPr lang="en-US" sz="2400" b="1" dirty="0" smtClean="0">
              <a:latin typeface="Rockwell" pitchFamily="18" charset="0"/>
            </a:endParaRPr>
          </a:p>
          <a:p>
            <a:endParaRPr lang="en-US" sz="2400" b="1" dirty="0">
              <a:latin typeface="Rockwell" pitchFamily="18" charset="0"/>
            </a:endParaRPr>
          </a:p>
          <a:p>
            <a:pPr marL="571500" indent="-571500">
              <a:buFont typeface="+mj-lt"/>
              <a:buAutoNum type="arabicPeriod" startAt="13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Rockwell" pitchFamily="18" charset="0"/>
              </a:rPr>
              <a:t>Include content beyond that distributed by GPO</a:t>
            </a:r>
          </a:p>
          <a:p>
            <a:pPr marL="571500" indent="-571500">
              <a:buFont typeface="+mj-lt"/>
              <a:buAutoNum type="arabicPeriod" startAt="13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Rockwell" pitchFamily="18" charset="0"/>
            </a:endParaRPr>
          </a:p>
          <a:p>
            <a:pPr marL="571500" indent="-571500">
              <a:buFont typeface="+mj-lt"/>
              <a:buAutoNum type="arabicPeriod" startAt="13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Rockwell" pitchFamily="18" charset="0"/>
              </a:rPr>
              <a:t>Enhance HT functionality to include rich-format content</a:t>
            </a:r>
          </a:p>
          <a:p>
            <a:pPr marL="571500" indent="-571500">
              <a:buFont typeface="+mj-lt"/>
              <a:buAutoNum type="arabicPeriod" startAt="13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Rockwell" pitchFamily="18" charset="0"/>
            </a:endParaRPr>
          </a:p>
          <a:p>
            <a:pPr marL="571500" indent="-571500">
              <a:buFont typeface="+mj-lt"/>
              <a:buAutoNum type="arabicPeriod" startAt="13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Rockwell" pitchFamily="18" charset="0"/>
              </a:rPr>
              <a:t>Revisit access policies for non-member downloading</a:t>
            </a:r>
          </a:p>
          <a:p>
            <a:pPr marL="571500" indent="-571500">
              <a:buFont typeface="+mj-lt"/>
              <a:buAutoNum type="arabicPeriod" startAt="13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Rockwell" pitchFamily="18" charset="0"/>
            </a:endParaRPr>
          </a:p>
          <a:p>
            <a:pPr marL="571500" indent="-571500">
              <a:buFont typeface="+mj-lt"/>
              <a:buAutoNum type="arabicPeriod" startAt="13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Rockwell" pitchFamily="18" charset="0"/>
              </a:rPr>
              <a:t>Develop a communication plan to promote the corpus</a:t>
            </a:r>
          </a:p>
          <a:p>
            <a:pPr marL="571500" indent="-571500">
              <a:buFont typeface="+mj-lt"/>
              <a:buAutoNum type="arabicPeriod" startAt="13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9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" y="3733799"/>
            <a:ext cx="1676400" cy="299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15000" y="3733800"/>
            <a:ext cx="3276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-25400"/>
            <a:ext cx="7772400" cy="71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Rockwell" pitchFamily="18" charset="0"/>
              </a:rPr>
              <a:t>Next Steps</a:t>
            </a:r>
          </a:p>
          <a:p>
            <a:endParaRPr lang="en-US" sz="2400" b="1" dirty="0" smtClean="0">
              <a:latin typeface="Rockwell" pitchFamily="18" charset="0"/>
            </a:endParaRPr>
          </a:p>
          <a:p>
            <a:endParaRPr lang="en-US" sz="2400" b="1" dirty="0" smtClean="0">
              <a:latin typeface="Rockwell" pitchFamily="18" charset="0"/>
            </a:endParaRPr>
          </a:p>
          <a:p>
            <a:r>
              <a:rPr lang="en-US" sz="2400" b="1" dirty="0" smtClean="0">
                <a:latin typeface="Rockwell" pitchFamily="18" charset="0"/>
              </a:rPr>
              <a:t>PSC to review, revise and rebut</a:t>
            </a: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  <a:latin typeface="Rockwell" pitchFamily="18" charset="0"/>
            </a:endParaRPr>
          </a:p>
          <a:p>
            <a:r>
              <a:rPr lang="en-US" sz="2400" b="1" dirty="0" smtClean="0">
                <a:latin typeface="Rockwell" pitchFamily="18" charset="0"/>
              </a:rPr>
              <a:t>Board to determine the extent of investment that is warranted</a:t>
            </a: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  <a:latin typeface="Rockwell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Rockwell" pitchFamily="18" charset="0"/>
              </a:rPr>
              <a:t>Working Group members to: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Rockwell" pitchFamily="18" charset="0"/>
              </a:rPr>
              <a:t>Conduct an environmental scan of documents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Rockwell" pitchFamily="18" charset="0"/>
              </a:rPr>
              <a:t>curation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Rockwell" pitchFamily="18" charset="0"/>
              </a:rPr>
              <a:t> activity in libraries, agencies and beyond</a:t>
            </a:r>
          </a:p>
          <a:p>
            <a:pPr marL="800100" lvl="1" indent="-342900">
              <a:buFont typeface="Arial"/>
              <a:buChar char="•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Rockwell" pitchFamily="18" charset="0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Rockwell" pitchFamily="18" charset="0"/>
              </a:rPr>
              <a:t>Form sub-groups to flesh out specific recommendations—e.g., cataloging, enhancing functionality, outreach to potential content partners, outreach to users, etc.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21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0" y="2971800"/>
            <a:ext cx="9122544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Rockwell"/>
              <a:cs typeface="Rockwell"/>
            </a:endParaRP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Rockwell"/>
                <a:cs typeface="Rockwell"/>
              </a:rPr>
              <a:t>Questions </a:t>
            </a: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Rockwell"/>
                <a:cs typeface="Rockwell"/>
              </a:rPr>
              <a:t>and </a:t>
            </a:r>
          </a:p>
          <a:p>
            <a:r>
              <a:rPr lang="en-US" sz="2800" b="1" strike="sngStrike" dirty="0" smtClean="0">
                <a:solidFill>
                  <a:schemeClr val="accent3">
                    <a:lumMod val="75000"/>
                  </a:schemeClr>
                </a:solidFill>
                <a:latin typeface="Rockwell"/>
                <a:cs typeface="Rockwell"/>
              </a:rPr>
              <a:t>Answers</a:t>
            </a: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Rockwell"/>
                <a:cs typeface="Rockwell"/>
              </a:rPr>
              <a:t>More Questions</a:t>
            </a:r>
          </a:p>
          <a:p>
            <a:endParaRPr lang="en-US" sz="2800" dirty="0">
              <a:solidFill>
                <a:schemeClr val="accent3">
                  <a:lumMod val="75000"/>
                </a:schemeClr>
              </a:solidFill>
              <a:latin typeface="Rockwell"/>
              <a:cs typeface="Rockwell"/>
            </a:endParaRPr>
          </a:p>
          <a:p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Rockwell"/>
              <a:cs typeface="Rockwell"/>
            </a:endParaRPr>
          </a:p>
          <a:p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latin typeface="Rockwell"/>
                <a:cs typeface="Rockwell"/>
              </a:rPr>
              <a:t>msandler@staff.cic.net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Rockwell"/>
              <a:cs typeface="Rockwell"/>
            </a:endParaRPr>
          </a:p>
          <a:p>
            <a:endParaRPr lang="en-US" sz="2000" dirty="0" smtClean="0">
              <a:solidFill>
                <a:schemeClr val="tx1"/>
              </a:solidFill>
              <a:latin typeface="Rockwell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Rockwell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Rockwell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19050" y="6248400"/>
            <a:ext cx="9160644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800000"/>
                </a:solidFill>
                <a:latin typeface="Rockwell" pitchFamily="18" charset="0"/>
              </a:rPr>
              <a:t>1819 South Neil Street, Suite </a:t>
            </a:r>
            <a:r>
              <a:rPr lang="en-US" sz="900" dirty="0" smtClean="0">
                <a:solidFill>
                  <a:srgbClr val="800000"/>
                </a:solidFill>
                <a:latin typeface="Rockwell" pitchFamily="18" charset="0"/>
              </a:rPr>
              <a:t>D, Champaign</a:t>
            </a:r>
            <a:r>
              <a:rPr lang="en-US" sz="900" dirty="0">
                <a:solidFill>
                  <a:srgbClr val="800000"/>
                </a:solidFill>
                <a:latin typeface="Rockwell" pitchFamily="18" charset="0"/>
              </a:rPr>
              <a:t>, IL 61820-7271</a:t>
            </a:r>
          </a:p>
          <a:p>
            <a:r>
              <a:rPr lang="en-US" sz="900" dirty="0">
                <a:solidFill>
                  <a:srgbClr val="800000"/>
                </a:solidFill>
                <a:latin typeface="Rockwell" pitchFamily="18" charset="0"/>
              </a:rPr>
              <a:t>www.cic.net • 217.333.8475 • cic@staff.cic.net</a:t>
            </a:r>
          </a:p>
        </p:txBody>
      </p:sp>
    </p:spTree>
    <p:extLst>
      <p:ext uri="{BB962C8B-B14F-4D97-AF65-F5344CB8AC3E}">
        <p14:creationId xmlns:p14="http://schemas.microsoft.com/office/powerpoint/2010/main" val="405765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Rockwell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Rockwell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B01B11A5DEE849A9290E7391B01BB5" ma:contentTypeVersion="0" ma:contentTypeDescription="Create a new document." ma:contentTypeScope="" ma:versionID="83fc8bb76b67f6b94eac388a5b79e48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1575DF3-C46A-4FA0-87DD-A1EE80ED7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90112FF-4EAE-4F19-ABF2-4B20CC64D3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8184CA-CDD1-40D0-BA39-2EFB18A8E411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5395</TotalTime>
  <Words>298</Words>
  <Application>Microsoft Macintosh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Facilities and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</dc:title>
  <dc:creator>James Hearn</dc:creator>
  <cp:lastModifiedBy>Mike Furlough</cp:lastModifiedBy>
  <cp:revision>203</cp:revision>
  <cp:lastPrinted>2012-05-10T18:20:44Z</cp:lastPrinted>
  <dcterms:created xsi:type="dcterms:W3CDTF">2012-05-07T19:46:56Z</dcterms:created>
  <dcterms:modified xsi:type="dcterms:W3CDTF">2014-10-10T02:08:23Z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0x010100D7B01B11A5DEE849A9290E7391B01BB5</vt:lpwstr>
  </property>
</Properties>
</file>