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389" r:id="rId2"/>
    <p:sldId id="302" r:id="rId3"/>
    <p:sldId id="416" r:id="rId4"/>
    <p:sldId id="417" r:id="rId5"/>
    <p:sldId id="418" r:id="rId6"/>
    <p:sldId id="401" r:id="rId7"/>
    <p:sldId id="402" r:id="rId8"/>
    <p:sldId id="421" r:id="rId9"/>
    <p:sldId id="403" r:id="rId10"/>
    <p:sldId id="405" r:id="rId11"/>
    <p:sldId id="406" r:id="rId12"/>
    <p:sldId id="422" r:id="rId13"/>
    <p:sldId id="411" r:id="rId14"/>
    <p:sldId id="410" r:id="rId15"/>
    <p:sldId id="420"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636" autoAdjust="0"/>
  </p:normalViewPr>
  <p:slideViewPr>
    <p:cSldViewPr snapToGrid="0" snapToObjects="1">
      <p:cViewPr varScale="1">
        <p:scale>
          <a:sx n="68" d="100"/>
          <a:sy n="68" d="100"/>
        </p:scale>
        <p:origin x="-154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Data\Shared%20Print\CLIR%20project\ARL%20Hath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44717552197867"/>
          <c:y val="0.015296170451454"/>
          <c:w val="0.88531496062992"/>
          <c:h val="0.869343349549767"/>
        </c:manualLayout>
      </c:layout>
      <c:scatterChart>
        <c:scatterStyle val="lineMarker"/>
        <c:varyColors val="0"/>
        <c:ser>
          <c:idx val="3"/>
          <c:order val="0"/>
          <c:tx>
            <c:v>Jun-09</c:v>
          </c:tx>
          <c:spPr>
            <a:ln w="28575">
              <a:noFill/>
            </a:ln>
          </c:spPr>
          <c:marker>
            <c:symbol val="circle"/>
            <c:size val="7"/>
            <c:spPr>
              <a:solidFill>
                <a:srgbClr val="7030A0"/>
              </a:solidFill>
            </c:spPr>
          </c:marker>
          <c:trendline>
            <c:spPr>
              <a:ln w="28575">
                <a:solidFill>
                  <a:srgbClr val="7030A0"/>
                </a:solidFill>
                <a:prstDash val="dash"/>
              </a:ln>
            </c:spPr>
            <c:trendlineType val="linear"/>
            <c:dispRSqr val="0"/>
            <c:dispEq val="0"/>
          </c:trendline>
          <c:xVal>
            <c:numRef>
              <c:f>data!$A$2:$A$114</c:f>
              <c:numCache>
                <c:formatCode>General</c:formatCode>
                <c:ptCount val="113"/>
                <c:pt idx="0">
                  <c:v>1.0</c:v>
                </c:pt>
                <c:pt idx="1">
                  <c:v>2.0</c:v>
                </c:pt>
                <c:pt idx="2">
                  <c:v>3.0</c:v>
                </c:pt>
                <c:pt idx="3">
                  <c:v>4.0</c:v>
                </c:pt>
                <c:pt idx="4">
                  <c:v>5.0</c:v>
                </c:pt>
                <c:pt idx="5">
                  <c:v>6.0</c:v>
                </c:pt>
                <c:pt idx="6">
                  <c:v>7.0</c:v>
                </c:pt>
                <c:pt idx="7">
                  <c:v>8.0</c:v>
                </c:pt>
                <c:pt idx="8">
                  <c:v>9.0</c:v>
                </c:pt>
                <c:pt idx="9">
                  <c:v>10.0</c:v>
                </c:pt>
                <c:pt idx="10">
                  <c:v>11.0</c:v>
                </c:pt>
                <c:pt idx="11">
                  <c:v>12.0</c:v>
                </c:pt>
                <c:pt idx="12">
                  <c:v>13.0</c:v>
                </c:pt>
                <c:pt idx="13">
                  <c:v>14.0</c:v>
                </c:pt>
                <c:pt idx="14">
                  <c:v>15.0</c:v>
                </c:pt>
                <c:pt idx="15">
                  <c:v>16.0</c:v>
                </c:pt>
                <c:pt idx="16">
                  <c:v>17.0</c:v>
                </c:pt>
                <c:pt idx="17">
                  <c:v>18.0</c:v>
                </c:pt>
                <c:pt idx="18">
                  <c:v>19.0</c:v>
                </c:pt>
                <c:pt idx="19">
                  <c:v>20.0</c:v>
                </c:pt>
                <c:pt idx="20">
                  <c:v>21.0</c:v>
                </c:pt>
                <c:pt idx="21">
                  <c:v>22.0</c:v>
                </c:pt>
                <c:pt idx="22">
                  <c:v>23.0</c:v>
                </c:pt>
                <c:pt idx="23">
                  <c:v>24.0</c:v>
                </c:pt>
                <c:pt idx="24">
                  <c:v>25.0</c:v>
                </c:pt>
                <c:pt idx="25">
                  <c:v>26.0</c:v>
                </c:pt>
                <c:pt idx="26">
                  <c:v>27.0</c:v>
                </c:pt>
                <c:pt idx="27">
                  <c:v>28.0</c:v>
                </c:pt>
                <c:pt idx="28">
                  <c:v>29.0</c:v>
                </c:pt>
                <c:pt idx="29">
                  <c:v>30.0</c:v>
                </c:pt>
                <c:pt idx="30">
                  <c:v>31.0</c:v>
                </c:pt>
                <c:pt idx="31">
                  <c:v>32.0</c:v>
                </c:pt>
                <c:pt idx="32">
                  <c:v>33.0</c:v>
                </c:pt>
                <c:pt idx="33">
                  <c:v>34.0</c:v>
                </c:pt>
                <c:pt idx="34">
                  <c:v>35.0</c:v>
                </c:pt>
                <c:pt idx="35">
                  <c:v>36.0</c:v>
                </c:pt>
                <c:pt idx="36">
                  <c:v>37.0</c:v>
                </c:pt>
                <c:pt idx="37">
                  <c:v>38.0</c:v>
                </c:pt>
                <c:pt idx="38">
                  <c:v>39.0</c:v>
                </c:pt>
                <c:pt idx="39">
                  <c:v>40.0</c:v>
                </c:pt>
                <c:pt idx="40">
                  <c:v>41.0</c:v>
                </c:pt>
                <c:pt idx="41">
                  <c:v>42.0</c:v>
                </c:pt>
                <c:pt idx="42">
                  <c:v>43.0</c:v>
                </c:pt>
                <c:pt idx="43">
                  <c:v>44.0</c:v>
                </c:pt>
                <c:pt idx="44">
                  <c:v>45.0</c:v>
                </c:pt>
                <c:pt idx="45">
                  <c:v>46.0</c:v>
                </c:pt>
                <c:pt idx="46">
                  <c:v>47.0</c:v>
                </c:pt>
                <c:pt idx="47">
                  <c:v>48.0</c:v>
                </c:pt>
                <c:pt idx="48">
                  <c:v>49.0</c:v>
                </c:pt>
                <c:pt idx="49">
                  <c:v>50.0</c:v>
                </c:pt>
                <c:pt idx="50">
                  <c:v>51.0</c:v>
                </c:pt>
                <c:pt idx="51">
                  <c:v>52.0</c:v>
                </c:pt>
                <c:pt idx="52">
                  <c:v>53.0</c:v>
                </c:pt>
                <c:pt idx="53">
                  <c:v>54.0</c:v>
                </c:pt>
                <c:pt idx="54">
                  <c:v>55.0</c:v>
                </c:pt>
                <c:pt idx="55">
                  <c:v>56.0</c:v>
                </c:pt>
                <c:pt idx="56">
                  <c:v>57.0</c:v>
                </c:pt>
                <c:pt idx="57">
                  <c:v>58.0</c:v>
                </c:pt>
                <c:pt idx="58">
                  <c:v>59.0</c:v>
                </c:pt>
                <c:pt idx="59">
                  <c:v>60.0</c:v>
                </c:pt>
                <c:pt idx="60">
                  <c:v>61.0</c:v>
                </c:pt>
                <c:pt idx="61">
                  <c:v>62.0</c:v>
                </c:pt>
                <c:pt idx="62">
                  <c:v>63.0</c:v>
                </c:pt>
                <c:pt idx="63">
                  <c:v>64.0</c:v>
                </c:pt>
                <c:pt idx="64">
                  <c:v>65.0</c:v>
                </c:pt>
                <c:pt idx="65">
                  <c:v>66.0</c:v>
                </c:pt>
                <c:pt idx="66">
                  <c:v>67.0</c:v>
                </c:pt>
                <c:pt idx="67">
                  <c:v>68.0</c:v>
                </c:pt>
                <c:pt idx="68">
                  <c:v>69.0</c:v>
                </c:pt>
                <c:pt idx="69">
                  <c:v>70.0</c:v>
                </c:pt>
                <c:pt idx="70">
                  <c:v>71.0</c:v>
                </c:pt>
                <c:pt idx="71">
                  <c:v>72.0</c:v>
                </c:pt>
                <c:pt idx="72">
                  <c:v>73.0</c:v>
                </c:pt>
                <c:pt idx="73">
                  <c:v>74.0</c:v>
                </c:pt>
                <c:pt idx="74">
                  <c:v>75.0</c:v>
                </c:pt>
                <c:pt idx="75">
                  <c:v>76.0</c:v>
                </c:pt>
                <c:pt idx="76">
                  <c:v>77.0</c:v>
                </c:pt>
                <c:pt idx="77">
                  <c:v>78.0</c:v>
                </c:pt>
                <c:pt idx="78">
                  <c:v>79.0</c:v>
                </c:pt>
                <c:pt idx="79">
                  <c:v>80.0</c:v>
                </c:pt>
                <c:pt idx="80">
                  <c:v>81.0</c:v>
                </c:pt>
                <c:pt idx="81">
                  <c:v>82.0</c:v>
                </c:pt>
                <c:pt idx="82">
                  <c:v>83.0</c:v>
                </c:pt>
                <c:pt idx="83">
                  <c:v>84.0</c:v>
                </c:pt>
                <c:pt idx="84">
                  <c:v>85.0</c:v>
                </c:pt>
                <c:pt idx="85">
                  <c:v>86.0</c:v>
                </c:pt>
                <c:pt idx="86">
                  <c:v>87.0</c:v>
                </c:pt>
                <c:pt idx="87">
                  <c:v>88.0</c:v>
                </c:pt>
                <c:pt idx="88">
                  <c:v>89.0</c:v>
                </c:pt>
                <c:pt idx="89">
                  <c:v>90.0</c:v>
                </c:pt>
                <c:pt idx="90">
                  <c:v>91.0</c:v>
                </c:pt>
                <c:pt idx="91">
                  <c:v>92.0</c:v>
                </c:pt>
                <c:pt idx="92">
                  <c:v>93.0</c:v>
                </c:pt>
                <c:pt idx="93">
                  <c:v>94.0</c:v>
                </c:pt>
                <c:pt idx="94">
                  <c:v>95.0</c:v>
                </c:pt>
                <c:pt idx="95">
                  <c:v>96.0</c:v>
                </c:pt>
                <c:pt idx="96">
                  <c:v>97.0</c:v>
                </c:pt>
                <c:pt idx="97">
                  <c:v>98.0</c:v>
                </c:pt>
                <c:pt idx="98">
                  <c:v>99.0</c:v>
                </c:pt>
                <c:pt idx="99">
                  <c:v>100.0</c:v>
                </c:pt>
                <c:pt idx="100">
                  <c:v>101.0</c:v>
                </c:pt>
                <c:pt idx="101">
                  <c:v>102.0</c:v>
                </c:pt>
                <c:pt idx="102">
                  <c:v>103.0</c:v>
                </c:pt>
                <c:pt idx="103">
                  <c:v>104.0</c:v>
                </c:pt>
                <c:pt idx="104">
                  <c:v>105.0</c:v>
                </c:pt>
                <c:pt idx="105">
                  <c:v>106.0</c:v>
                </c:pt>
                <c:pt idx="106">
                  <c:v>107.0</c:v>
                </c:pt>
                <c:pt idx="107">
                  <c:v>108.0</c:v>
                </c:pt>
                <c:pt idx="108">
                  <c:v>109.0</c:v>
                </c:pt>
                <c:pt idx="109">
                  <c:v>110.0</c:v>
                </c:pt>
                <c:pt idx="110">
                  <c:v>111.0</c:v>
                </c:pt>
                <c:pt idx="111">
                  <c:v>112.0</c:v>
                </c:pt>
                <c:pt idx="112">
                  <c:v>113.0</c:v>
                </c:pt>
              </c:numCache>
            </c:numRef>
          </c:xVal>
          <c:yVal>
            <c:numRef>
              <c:f>data!$B$2:$B$114</c:f>
              <c:numCache>
                <c:formatCode>0%</c:formatCode>
                <c:ptCount val="113"/>
                <c:pt idx="0">
                  <c:v>0.135853783677569</c:v>
                </c:pt>
                <c:pt idx="1">
                  <c:v>0.146259670655207</c:v>
                </c:pt>
                <c:pt idx="2">
                  <c:v>0.209472635428644</c:v>
                </c:pt>
                <c:pt idx="3">
                  <c:v>0.165494311262538</c:v>
                </c:pt>
                <c:pt idx="4">
                  <c:v>0.164305344123718</c:v>
                </c:pt>
                <c:pt idx="5">
                  <c:v>0.167163168501568</c:v>
                </c:pt>
                <c:pt idx="6">
                  <c:v>0.337245647189918</c:v>
                </c:pt>
                <c:pt idx="7">
                  <c:v>0.159030980324146</c:v>
                </c:pt>
                <c:pt idx="8">
                  <c:v>0.167146427935766</c:v>
                </c:pt>
                <c:pt idx="9">
                  <c:v>0.176184965120143</c:v>
                </c:pt>
                <c:pt idx="10">
                  <c:v>0.147365072787369</c:v>
                </c:pt>
                <c:pt idx="11">
                  <c:v>0.154608763931058</c:v>
                </c:pt>
                <c:pt idx="12">
                  <c:v>0.205800084571516</c:v>
                </c:pt>
                <c:pt idx="13">
                  <c:v>0.199238308280186</c:v>
                </c:pt>
                <c:pt idx="14">
                  <c:v>0.190917921633462</c:v>
                </c:pt>
                <c:pt idx="15">
                  <c:v>0.174692188849395</c:v>
                </c:pt>
                <c:pt idx="16">
                  <c:v>0.16761833000906</c:v>
                </c:pt>
                <c:pt idx="17">
                  <c:v>0.170813576004986</c:v>
                </c:pt>
                <c:pt idx="18">
                  <c:v>0.167114101049986</c:v>
                </c:pt>
                <c:pt idx="19">
                  <c:v>0.177905900054978</c:v>
                </c:pt>
                <c:pt idx="20">
                  <c:v>0.196425792135396</c:v>
                </c:pt>
                <c:pt idx="21">
                  <c:v>0.194000628547966</c:v>
                </c:pt>
                <c:pt idx="22">
                  <c:v>0.181919218708294</c:v>
                </c:pt>
                <c:pt idx="23">
                  <c:v>0.182511776868247</c:v>
                </c:pt>
                <c:pt idx="24">
                  <c:v>0.0758729143829715</c:v>
                </c:pt>
                <c:pt idx="25">
                  <c:v>0.17068210058463</c:v>
                </c:pt>
                <c:pt idx="26">
                  <c:v>0.177839312442664</c:v>
                </c:pt>
                <c:pt idx="27">
                  <c:v>0.167247886411494</c:v>
                </c:pt>
                <c:pt idx="28">
                  <c:v>0.218745259235246</c:v>
                </c:pt>
                <c:pt idx="29">
                  <c:v>0.194009939391873</c:v>
                </c:pt>
                <c:pt idx="30">
                  <c:v>0.203222993369282</c:v>
                </c:pt>
                <c:pt idx="31">
                  <c:v>0.161068310802962</c:v>
                </c:pt>
                <c:pt idx="32">
                  <c:v>0.151792980689862</c:v>
                </c:pt>
                <c:pt idx="33">
                  <c:v>0.16452007901111</c:v>
                </c:pt>
                <c:pt idx="34">
                  <c:v>0.168271399424625</c:v>
                </c:pt>
                <c:pt idx="35">
                  <c:v>0.230877492319943</c:v>
                </c:pt>
                <c:pt idx="36">
                  <c:v>0.148256555619358</c:v>
                </c:pt>
                <c:pt idx="37">
                  <c:v>0.198576653767962</c:v>
                </c:pt>
                <c:pt idx="38">
                  <c:v>0.182708939167146</c:v>
                </c:pt>
                <c:pt idx="39">
                  <c:v>0.215530204596879</c:v>
                </c:pt>
                <c:pt idx="40">
                  <c:v>0.119100736176935</c:v>
                </c:pt>
                <c:pt idx="41">
                  <c:v>0.189275810690561</c:v>
                </c:pt>
                <c:pt idx="42">
                  <c:v>0.211928759934139</c:v>
                </c:pt>
                <c:pt idx="43">
                  <c:v>0.215944732690839</c:v>
                </c:pt>
                <c:pt idx="44">
                  <c:v>0.20222804888338</c:v>
                </c:pt>
                <c:pt idx="45">
                  <c:v>0.203094615840792</c:v>
                </c:pt>
                <c:pt idx="46">
                  <c:v>0.179972282414204</c:v>
                </c:pt>
                <c:pt idx="47">
                  <c:v>0.244433056566617</c:v>
                </c:pt>
                <c:pt idx="48">
                  <c:v>0.170622182706106</c:v>
                </c:pt>
                <c:pt idx="49">
                  <c:v>0.197731020338652</c:v>
                </c:pt>
                <c:pt idx="50">
                  <c:v>0.21583878104047</c:v>
                </c:pt>
                <c:pt idx="51">
                  <c:v>0.186647632922065</c:v>
                </c:pt>
                <c:pt idx="52">
                  <c:v>0.188655667431357</c:v>
                </c:pt>
                <c:pt idx="53">
                  <c:v>0.196078083636164</c:v>
                </c:pt>
                <c:pt idx="54">
                  <c:v>0.247394341758885</c:v>
                </c:pt>
                <c:pt idx="55">
                  <c:v>0.185014827954476</c:v>
                </c:pt>
                <c:pt idx="56">
                  <c:v>0.226800315214104</c:v>
                </c:pt>
                <c:pt idx="57">
                  <c:v>0.121863645407719</c:v>
                </c:pt>
                <c:pt idx="58">
                  <c:v>0.201623694097061</c:v>
                </c:pt>
                <c:pt idx="59">
                  <c:v>0.244881436923028</c:v>
                </c:pt>
                <c:pt idx="60">
                  <c:v>0.241837787477787</c:v>
                </c:pt>
                <c:pt idx="61">
                  <c:v>0.233779727250161</c:v>
                </c:pt>
                <c:pt idx="62">
                  <c:v>0.212203595468394</c:v>
                </c:pt>
                <c:pt idx="63">
                  <c:v>0.208040971385732</c:v>
                </c:pt>
                <c:pt idx="64">
                  <c:v>0.186843565828808</c:v>
                </c:pt>
                <c:pt idx="65">
                  <c:v>0.16952451624249</c:v>
                </c:pt>
                <c:pt idx="66">
                  <c:v>0.124445726066537</c:v>
                </c:pt>
                <c:pt idx="67">
                  <c:v>0.204793523073903</c:v>
                </c:pt>
                <c:pt idx="68">
                  <c:v>0.243101755480503</c:v>
                </c:pt>
                <c:pt idx="69">
                  <c:v>0.178029186304986</c:v>
                </c:pt>
                <c:pt idx="70">
                  <c:v>0.218792891153952</c:v>
                </c:pt>
                <c:pt idx="71">
                  <c:v>0.211977307714237</c:v>
                </c:pt>
                <c:pt idx="72">
                  <c:v>0.19228459928481</c:v>
                </c:pt>
                <c:pt idx="73">
                  <c:v>0.203423287601487</c:v>
                </c:pt>
                <c:pt idx="74">
                  <c:v>0.235552291184553</c:v>
                </c:pt>
                <c:pt idx="75">
                  <c:v>0.0993860553554452</c:v>
                </c:pt>
                <c:pt idx="76">
                  <c:v>0.183758978088089</c:v>
                </c:pt>
                <c:pt idx="77">
                  <c:v>0.256228314714907</c:v>
                </c:pt>
                <c:pt idx="78">
                  <c:v>0.147779591956813</c:v>
                </c:pt>
                <c:pt idx="79">
                  <c:v>0.246916899859824</c:v>
                </c:pt>
                <c:pt idx="80">
                  <c:v>0.218557995885167</c:v>
                </c:pt>
                <c:pt idx="81">
                  <c:v>0.237961068459938</c:v>
                </c:pt>
                <c:pt idx="82">
                  <c:v>0.17951452913396</c:v>
                </c:pt>
                <c:pt idx="83">
                  <c:v>0.235916057610507</c:v>
                </c:pt>
                <c:pt idx="84">
                  <c:v>0.18811200107163</c:v>
                </c:pt>
                <c:pt idx="85">
                  <c:v>0.198409011302503</c:v>
                </c:pt>
                <c:pt idx="86">
                  <c:v>0.219692818386552</c:v>
                </c:pt>
                <c:pt idx="87">
                  <c:v>0.217747733707956</c:v>
                </c:pt>
                <c:pt idx="88">
                  <c:v>0.214710807219523</c:v>
                </c:pt>
                <c:pt idx="89">
                  <c:v>0.123878699256938</c:v>
                </c:pt>
                <c:pt idx="90">
                  <c:v>0.189513465494439</c:v>
                </c:pt>
                <c:pt idx="91">
                  <c:v>0.176441725798821</c:v>
                </c:pt>
                <c:pt idx="92">
                  <c:v>0.223791402460646</c:v>
                </c:pt>
                <c:pt idx="93">
                  <c:v>0.192801983885915</c:v>
                </c:pt>
                <c:pt idx="94">
                  <c:v>0.206889928257926</c:v>
                </c:pt>
                <c:pt idx="95">
                  <c:v>0.206427863664937</c:v>
                </c:pt>
                <c:pt idx="96">
                  <c:v>0.213615049483242</c:v>
                </c:pt>
                <c:pt idx="97">
                  <c:v>0.254601291943615</c:v>
                </c:pt>
                <c:pt idx="98">
                  <c:v>0.213573906295951</c:v>
                </c:pt>
                <c:pt idx="99">
                  <c:v>0.260530077531412</c:v>
                </c:pt>
                <c:pt idx="100">
                  <c:v>0.190259629494621</c:v>
                </c:pt>
                <c:pt idx="101">
                  <c:v>0.188356745716306</c:v>
                </c:pt>
                <c:pt idx="102">
                  <c:v>0.20024812721253</c:v>
                </c:pt>
                <c:pt idx="103">
                  <c:v>0.231390929329073</c:v>
                </c:pt>
                <c:pt idx="104">
                  <c:v>0.19473005657784</c:v>
                </c:pt>
                <c:pt idx="105">
                  <c:v>0.236753181172418</c:v>
                </c:pt>
                <c:pt idx="106">
                  <c:v>0.198423412249758</c:v>
                </c:pt>
                <c:pt idx="107">
                  <c:v>0.19765926712993</c:v>
                </c:pt>
                <c:pt idx="108">
                  <c:v>0.260851053130055</c:v>
                </c:pt>
                <c:pt idx="109">
                  <c:v>0.203583340803366</c:v>
                </c:pt>
                <c:pt idx="110">
                  <c:v>0.162740066639759</c:v>
                </c:pt>
                <c:pt idx="111">
                  <c:v>0.185586618923993</c:v>
                </c:pt>
                <c:pt idx="112">
                  <c:v>0.278380824168371</c:v>
                </c:pt>
              </c:numCache>
            </c:numRef>
          </c:yVal>
          <c:smooth val="0"/>
        </c:ser>
        <c:ser>
          <c:idx val="0"/>
          <c:order val="1"/>
          <c:tx>
            <c:v>Jun-10</c:v>
          </c:tx>
          <c:spPr>
            <a:ln w="28575">
              <a:noFill/>
            </a:ln>
          </c:spPr>
          <c:trendline>
            <c:spPr>
              <a:ln w="28575">
                <a:solidFill>
                  <a:schemeClr val="accent1"/>
                </a:solidFill>
                <a:prstDash val="dash"/>
              </a:ln>
            </c:spPr>
            <c:trendlineType val="linear"/>
            <c:dispRSqr val="0"/>
            <c:dispEq val="0"/>
          </c:trendline>
          <c:yVal>
            <c:numRef>
              <c:f>data!$G$2:$G$114</c:f>
              <c:numCache>
                <c:formatCode>0%</c:formatCode>
                <c:ptCount val="113"/>
                <c:pt idx="0">
                  <c:v>0.222462992882408</c:v>
                </c:pt>
                <c:pt idx="1">
                  <c:v>0.244829542873869</c:v>
                </c:pt>
                <c:pt idx="2">
                  <c:v>0.324140677520513</c:v>
                </c:pt>
                <c:pt idx="3">
                  <c:v>0.28407074888447</c:v>
                </c:pt>
                <c:pt idx="4">
                  <c:v>0.335616345558234</c:v>
                </c:pt>
                <c:pt idx="5">
                  <c:v>0.285624947646603</c:v>
                </c:pt>
                <c:pt idx="6">
                  <c:v>0.500425963066224</c:v>
                </c:pt>
                <c:pt idx="7">
                  <c:v>0.255609194471063</c:v>
                </c:pt>
                <c:pt idx="8">
                  <c:v>0.279372710671156</c:v>
                </c:pt>
                <c:pt idx="9">
                  <c:v>0.286407874078131</c:v>
                </c:pt>
                <c:pt idx="10">
                  <c:v>0.24659516083606</c:v>
                </c:pt>
                <c:pt idx="11">
                  <c:v>0.222189070395142</c:v>
                </c:pt>
                <c:pt idx="12">
                  <c:v>0.316680053427719</c:v>
                </c:pt>
                <c:pt idx="13">
                  <c:v>0.335191191530968</c:v>
                </c:pt>
                <c:pt idx="14">
                  <c:v>0.306407338006126</c:v>
                </c:pt>
                <c:pt idx="15">
                  <c:v>0.298866083173872</c:v>
                </c:pt>
                <c:pt idx="16">
                  <c:v>0.278931979270687</c:v>
                </c:pt>
                <c:pt idx="17">
                  <c:v>0.287063745000214</c:v>
                </c:pt>
                <c:pt idx="18">
                  <c:v>0.296246686008673</c:v>
                </c:pt>
                <c:pt idx="19">
                  <c:v>0.293078214068695</c:v>
                </c:pt>
                <c:pt idx="20">
                  <c:v>0.318155409232664</c:v>
                </c:pt>
                <c:pt idx="21">
                  <c:v>0.306401282457324</c:v>
                </c:pt>
                <c:pt idx="22">
                  <c:v>0.302044018353191</c:v>
                </c:pt>
                <c:pt idx="23">
                  <c:v>0.289436743828929</c:v>
                </c:pt>
                <c:pt idx="24">
                  <c:v>0.255466220840044</c:v>
                </c:pt>
                <c:pt idx="25">
                  <c:v>0.25124306718639</c:v>
                </c:pt>
                <c:pt idx="26">
                  <c:v>0.269998068659167</c:v>
                </c:pt>
                <c:pt idx="27">
                  <c:v>0.280494304437237</c:v>
                </c:pt>
                <c:pt idx="28">
                  <c:v>0.335184421650307</c:v>
                </c:pt>
                <c:pt idx="29">
                  <c:v>0.307131548541133</c:v>
                </c:pt>
                <c:pt idx="30">
                  <c:v>0.314346087360357</c:v>
                </c:pt>
                <c:pt idx="31">
                  <c:v>0.262376435557596</c:v>
                </c:pt>
                <c:pt idx="32">
                  <c:v>0.233009877750328</c:v>
                </c:pt>
                <c:pt idx="33">
                  <c:v>0.313858226897743</c:v>
                </c:pt>
                <c:pt idx="34">
                  <c:v>0.271921530463288</c:v>
                </c:pt>
                <c:pt idx="35">
                  <c:v>0.351274072138341</c:v>
                </c:pt>
                <c:pt idx="36">
                  <c:v>0.246751270569664</c:v>
                </c:pt>
                <c:pt idx="37">
                  <c:v>0.319391577016374</c:v>
                </c:pt>
                <c:pt idx="38">
                  <c:v>0.293897922678222</c:v>
                </c:pt>
                <c:pt idx="39">
                  <c:v>0.339766513611342</c:v>
                </c:pt>
                <c:pt idx="40">
                  <c:v>0.219401202748888</c:v>
                </c:pt>
                <c:pt idx="41">
                  <c:v>0.297881788520305</c:v>
                </c:pt>
                <c:pt idx="42">
                  <c:v>0.328122016454249</c:v>
                </c:pt>
                <c:pt idx="43">
                  <c:v>0.328812452244216</c:v>
                </c:pt>
                <c:pt idx="44">
                  <c:v>0.307681673924756</c:v>
                </c:pt>
                <c:pt idx="45">
                  <c:v>0.327832579403937</c:v>
                </c:pt>
                <c:pt idx="46">
                  <c:v>0.287214835212262</c:v>
                </c:pt>
                <c:pt idx="47">
                  <c:v>0.365925026822581</c:v>
                </c:pt>
                <c:pt idx="48">
                  <c:v>0.275586503793439</c:v>
                </c:pt>
                <c:pt idx="49">
                  <c:v>0.312689320411858</c:v>
                </c:pt>
                <c:pt idx="50">
                  <c:v>0.325816960394665</c:v>
                </c:pt>
                <c:pt idx="51">
                  <c:v>0.301533022321448</c:v>
                </c:pt>
                <c:pt idx="52">
                  <c:v>0.293415926242466</c:v>
                </c:pt>
                <c:pt idx="53">
                  <c:v>0.315653056201344</c:v>
                </c:pt>
                <c:pt idx="54">
                  <c:v>0.368351426478269</c:v>
                </c:pt>
                <c:pt idx="55">
                  <c:v>0.304294835654928</c:v>
                </c:pt>
                <c:pt idx="56">
                  <c:v>0.359396404759189</c:v>
                </c:pt>
                <c:pt idx="57">
                  <c:v>0.2119763316736</c:v>
                </c:pt>
                <c:pt idx="58">
                  <c:v>0.316057459729299</c:v>
                </c:pt>
                <c:pt idx="59">
                  <c:v>0.350684614098534</c:v>
                </c:pt>
                <c:pt idx="60">
                  <c:v>0.353956626007144</c:v>
                </c:pt>
                <c:pt idx="61">
                  <c:v>0.363412247725166</c:v>
                </c:pt>
                <c:pt idx="62">
                  <c:v>0.333984361883829</c:v>
                </c:pt>
                <c:pt idx="63">
                  <c:v>0.312842425985449</c:v>
                </c:pt>
                <c:pt idx="64">
                  <c:v>0.274728429664921</c:v>
                </c:pt>
                <c:pt idx="65">
                  <c:v>0.280978301425508</c:v>
                </c:pt>
                <c:pt idx="66">
                  <c:v>0.186868455855301</c:v>
                </c:pt>
                <c:pt idx="67">
                  <c:v>0.316406513260647</c:v>
                </c:pt>
                <c:pt idx="68">
                  <c:v>0.363924765692647</c:v>
                </c:pt>
                <c:pt idx="69">
                  <c:v>0.288982929370513</c:v>
                </c:pt>
                <c:pt idx="70">
                  <c:v>0.331172394758548</c:v>
                </c:pt>
                <c:pt idx="71">
                  <c:v>0.323939221164264</c:v>
                </c:pt>
                <c:pt idx="72">
                  <c:v>0.311986471206252</c:v>
                </c:pt>
                <c:pt idx="73">
                  <c:v>0.315408714208023</c:v>
                </c:pt>
                <c:pt idx="74">
                  <c:v>0.349614882340535</c:v>
                </c:pt>
                <c:pt idx="75">
                  <c:v>0.175583481742345</c:v>
                </c:pt>
                <c:pt idx="76">
                  <c:v>0.290047755561509</c:v>
                </c:pt>
                <c:pt idx="77">
                  <c:v>0.375698040552737</c:v>
                </c:pt>
                <c:pt idx="78">
                  <c:v>0.290074152525059</c:v>
                </c:pt>
                <c:pt idx="79">
                  <c:v>0.377120494421604</c:v>
                </c:pt>
                <c:pt idx="80">
                  <c:v>0.344314295846269</c:v>
                </c:pt>
                <c:pt idx="81">
                  <c:v>0.366265208772024</c:v>
                </c:pt>
                <c:pt idx="82">
                  <c:v>0.281753770328255</c:v>
                </c:pt>
                <c:pt idx="83">
                  <c:v>0.360426479741467</c:v>
                </c:pt>
                <c:pt idx="84">
                  <c:v>0.280456545806264</c:v>
                </c:pt>
                <c:pt idx="85">
                  <c:v>0.336449284887895</c:v>
                </c:pt>
                <c:pt idx="86">
                  <c:v>0.332790005986526</c:v>
                </c:pt>
                <c:pt idx="87">
                  <c:v>0.324442828308381</c:v>
                </c:pt>
                <c:pt idx="88">
                  <c:v>0.329712498835483</c:v>
                </c:pt>
                <c:pt idx="89">
                  <c:v>0.220484415601195</c:v>
                </c:pt>
                <c:pt idx="90">
                  <c:v>0.301626082835186</c:v>
                </c:pt>
                <c:pt idx="91">
                  <c:v>0.292088568011898</c:v>
                </c:pt>
                <c:pt idx="92">
                  <c:v>0.35188146002696</c:v>
                </c:pt>
                <c:pt idx="93">
                  <c:v>0.304140042657538</c:v>
                </c:pt>
                <c:pt idx="94">
                  <c:v>0.320000864362343</c:v>
                </c:pt>
                <c:pt idx="95">
                  <c:v>0.317155886082019</c:v>
                </c:pt>
                <c:pt idx="96">
                  <c:v>0.334244992048743</c:v>
                </c:pt>
                <c:pt idx="97">
                  <c:v>0.370649483099043</c:v>
                </c:pt>
                <c:pt idx="98">
                  <c:v>0.323658270411616</c:v>
                </c:pt>
                <c:pt idx="99">
                  <c:v>0.389621422068457</c:v>
                </c:pt>
                <c:pt idx="100">
                  <c:v>0.314422510725403</c:v>
                </c:pt>
                <c:pt idx="101">
                  <c:v>0.29305462242348</c:v>
                </c:pt>
                <c:pt idx="102">
                  <c:v>0.317979631645688</c:v>
                </c:pt>
                <c:pt idx="103">
                  <c:v>0.345021262831049</c:v>
                </c:pt>
                <c:pt idx="104">
                  <c:v>0.302290359848456</c:v>
                </c:pt>
                <c:pt idx="105">
                  <c:v>0.363578072521411</c:v>
                </c:pt>
                <c:pt idx="106">
                  <c:v>0.337280895297133</c:v>
                </c:pt>
                <c:pt idx="107">
                  <c:v>0.304068933105527</c:v>
                </c:pt>
                <c:pt idx="108">
                  <c:v>0.385832823461374</c:v>
                </c:pt>
                <c:pt idx="109">
                  <c:v>0.305434882952408</c:v>
                </c:pt>
                <c:pt idx="110">
                  <c:v>0.268789200941559</c:v>
                </c:pt>
                <c:pt idx="111">
                  <c:v>0.296579104929479</c:v>
                </c:pt>
                <c:pt idx="112" formatCode="General">
                  <c:v>0.407587799529192</c:v>
                </c:pt>
              </c:numCache>
            </c:numRef>
          </c:yVal>
          <c:smooth val="0"/>
        </c:ser>
        <c:dLbls>
          <c:showLegendKey val="0"/>
          <c:showVal val="0"/>
          <c:showCatName val="0"/>
          <c:showSerName val="0"/>
          <c:showPercent val="0"/>
          <c:showBubbleSize val="0"/>
        </c:dLbls>
        <c:axId val="-2102226792"/>
        <c:axId val="-2103960440"/>
      </c:scatterChart>
      <c:valAx>
        <c:axId val="-2102226792"/>
        <c:scaling>
          <c:orientation val="minMax"/>
        </c:scaling>
        <c:delete val="0"/>
        <c:axPos val="b"/>
        <c:title>
          <c:tx>
            <c:rich>
              <a:bodyPr/>
              <a:lstStyle/>
              <a:p>
                <a:pPr>
                  <a:defRPr sz="1400"/>
                </a:pPr>
                <a:r>
                  <a:rPr lang="en-US" sz="1400"/>
                  <a:t>Rank in 2008 ARL Investment Index</a:t>
                </a:r>
              </a:p>
            </c:rich>
          </c:tx>
          <c:layout/>
          <c:overlay val="0"/>
        </c:title>
        <c:numFmt formatCode="General" sourceLinked="1"/>
        <c:majorTickMark val="out"/>
        <c:minorTickMark val="none"/>
        <c:tickLblPos val="nextTo"/>
        <c:crossAx val="-2103960440"/>
        <c:crosses val="autoZero"/>
        <c:crossBetween val="midCat"/>
      </c:valAx>
      <c:valAx>
        <c:axId val="-2103960440"/>
        <c:scaling>
          <c:orientation val="minMax"/>
          <c:max val="0.600000000000001"/>
          <c:min val="0.0"/>
        </c:scaling>
        <c:delete val="0"/>
        <c:axPos val="l"/>
        <c:majorGridlines/>
        <c:title>
          <c:tx>
            <c:rich>
              <a:bodyPr rot="-5400000" vert="horz"/>
              <a:lstStyle/>
              <a:p>
                <a:pPr>
                  <a:defRPr sz="1400"/>
                </a:pPr>
                <a:r>
                  <a:rPr lang="en-US" sz="1400"/>
                  <a:t>% of Titles in Local Collection</a:t>
                </a:r>
              </a:p>
            </c:rich>
          </c:tx>
          <c:layout/>
          <c:overlay val="0"/>
        </c:title>
        <c:numFmt formatCode="0%" sourceLinked="1"/>
        <c:majorTickMark val="out"/>
        <c:minorTickMark val="none"/>
        <c:tickLblPos val="nextTo"/>
        <c:txPr>
          <a:bodyPr/>
          <a:lstStyle/>
          <a:p>
            <a:pPr>
              <a:defRPr sz="1050" b="1"/>
            </a:pPr>
            <a:endParaRPr lang="en-US"/>
          </a:p>
        </c:txPr>
        <c:crossAx val="-2102226792"/>
        <c:crosses val="autoZero"/>
        <c:crossBetween val="midCat"/>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4F0F546-7CD3-42CE-BCF7-4785AC94A29E}" type="datetimeFigureOut">
              <a:rPr lang="en-US" smtClean="0"/>
              <a:t>10/9/14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E8AE870-E503-4F2B-BF99-72127ABCCCC3}" type="slidenum">
              <a:rPr lang="en-US" smtClean="0"/>
              <a:t>‹#›</a:t>
            </a:fld>
            <a:endParaRPr lang="en-US"/>
          </a:p>
        </p:txBody>
      </p:sp>
    </p:spTree>
    <p:extLst>
      <p:ext uri="{BB962C8B-B14F-4D97-AF65-F5344CB8AC3E}">
        <p14:creationId xmlns:p14="http://schemas.microsoft.com/office/powerpoint/2010/main" val="3076395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A1AA364-F8B5-284C-B696-2EC885AB90A1}" type="datetimeFigureOut">
              <a:rPr lang="en-US" smtClean="0"/>
              <a:t>10/9/14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01507D5-7A70-934D-A092-66E014A02EB0}" type="slidenum">
              <a:rPr lang="en-US" smtClean="0"/>
              <a:t>‹#›</a:t>
            </a:fld>
            <a:endParaRPr lang="en-US"/>
          </a:p>
        </p:txBody>
      </p:sp>
    </p:spTree>
    <p:extLst>
      <p:ext uri="{BB962C8B-B14F-4D97-AF65-F5344CB8AC3E}">
        <p14:creationId xmlns:p14="http://schemas.microsoft.com/office/powerpoint/2010/main" val="10309725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601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fontAlgn="base">
              <a:spcBef>
                <a:spcPct val="0"/>
              </a:spcBef>
              <a:spcAft>
                <a:spcPct val="0"/>
              </a:spcAft>
              <a:defRPr>
                <a:solidFill>
                  <a:schemeClr val="tx1"/>
                </a:solidFill>
                <a:latin typeface="Calibri" charset="0"/>
                <a:ea typeface="ＭＳ Ｐゴシック" charset="0"/>
              </a:defRPr>
            </a:lvl6pPr>
            <a:lvl7pPr marL="3028264" indent="-232943" fontAlgn="base">
              <a:spcBef>
                <a:spcPct val="0"/>
              </a:spcBef>
              <a:spcAft>
                <a:spcPct val="0"/>
              </a:spcAft>
              <a:defRPr>
                <a:solidFill>
                  <a:schemeClr val="tx1"/>
                </a:solidFill>
                <a:latin typeface="Calibri" charset="0"/>
                <a:ea typeface="ＭＳ Ｐゴシック" charset="0"/>
              </a:defRPr>
            </a:lvl7pPr>
            <a:lvl8pPr marL="3494151" indent="-232943" fontAlgn="base">
              <a:spcBef>
                <a:spcPct val="0"/>
              </a:spcBef>
              <a:spcAft>
                <a:spcPct val="0"/>
              </a:spcAft>
              <a:defRPr>
                <a:solidFill>
                  <a:schemeClr val="tx1"/>
                </a:solidFill>
                <a:latin typeface="Calibri" charset="0"/>
                <a:ea typeface="ＭＳ Ｐゴシック" charset="0"/>
              </a:defRPr>
            </a:lvl8pPr>
            <a:lvl9pPr marL="3960038" indent="-232943"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26C6DA01-42B8-7346-A9EA-4BF55496E376}" type="slidenum">
              <a:rPr lang="en-US"/>
              <a:pPr fontAlgn="base">
                <a:spcBef>
                  <a:spcPct val="0"/>
                </a:spcBef>
                <a:spcAft>
                  <a:spcPct val="0"/>
                </a:spcAft>
              </a:pPr>
              <a:t>1</a:t>
            </a:fld>
            <a:endParaRPr lang="en-US"/>
          </a:p>
        </p:txBody>
      </p:sp>
      <p:sp>
        <p:nvSpPr>
          <p:cNvPr id="2" name="Notes Placeholder 1"/>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75272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427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fontAlgn="base">
              <a:spcBef>
                <a:spcPct val="0"/>
              </a:spcBef>
              <a:spcAft>
                <a:spcPct val="0"/>
              </a:spcAft>
              <a:defRPr>
                <a:solidFill>
                  <a:schemeClr val="tx1"/>
                </a:solidFill>
                <a:latin typeface="Calibri" charset="0"/>
                <a:ea typeface="ＭＳ Ｐゴシック" charset="0"/>
              </a:defRPr>
            </a:lvl6pPr>
            <a:lvl7pPr marL="3028264" indent="-232943" fontAlgn="base">
              <a:spcBef>
                <a:spcPct val="0"/>
              </a:spcBef>
              <a:spcAft>
                <a:spcPct val="0"/>
              </a:spcAft>
              <a:defRPr>
                <a:solidFill>
                  <a:schemeClr val="tx1"/>
                </a:solidFill>
                <a:latin typeface="Calibri" charset="0"/>
                <a:ea typeface="ＭＳ Ｐゴシック" charset="0"/>
              </a:defRPr>
            </a:lvl7pPr>
            <a:lvl8pPr marL="3494151" indent="-232943" fontAlgn="base">
              <a:spcBef>
                <a:spcPct val="0"/>
              </a:spcBef>
              <a:spcAft>
                <a:spcPct val="0"/>
              </a:spcAft>
              <a:defRPr>
                <a:solidFill>
                  <a:schemeClr val="tx1"/>
                </a:solidFill>
                <a:latin typeface="Calibri" charset="0"/>
                <a:ea typeface="ＭＳ Ｐゴシック" charset="0"/>
              </a:defRPr>
            </a:lvl8pPr>
            <a:lvl9pPr marL="3960038" indent="-232943"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A29BF36D-CFCF-AE4B-A55C-E252B27A32C9}" type="slidenum">
              <a:rPr lang="en-US"/>
              <a:pPr fontAlgn="base">
                <a:spcBef>
                  <a:spcPct val="0"/>
                </a:spcBef>
                <a:spcAft>
                  <a:spcPct val="0"/>
                </a:spcAft>
              </a:pPr>
              <a:t>2</a:t>
            </a:fld>
            <a:endParaRPr lang="en-US"/>
          </a:p>
        </p:txBody>
      </p:sp>
      <p:sp>
        <p:nvSpPr>
          <p:cNvPr id="54275" name="Notes Placeholder 4"/>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defTabSz="465887">
              <a:spcBef>
                <a:spcPct val="0"/>
              </a:spcBef>
              <a:defRPr/>
            </a:pPr>
            <a:endParaRPr lang="en-US" dirty="0" smtClean="0">
              <a:latin typeface="Calibri" charset="0"/>
            </a:endParaRPr>
          </a:p>
        </p:txBody>
      </p:sp>
    </p:spTree>
    <p:extLst>
      <p:ext uri="{BB962C8B-B14F-4D97-AF65-F5344CB8AC3E}">
        <p14:creationId xmlns:p14="http://schemas.microsoft.com/office/powerpoint/2010/main" val="2017735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dirty="0" smtClean="0"/>
              <a:t>Starting place was conviction</a:t>
            </a:r>
            <a:r>
              <a:rPr lang="en-US" baseline="0" dirty="0" smtClean="0"/>
              <a:t> of </a:t>
            </a:r>
            <a:endParaRPr lang="en-US" dirty="0" smtClean="0"/>
          </a:p>
          <a:p>
            <a:pPr defTabSz="465887">
              <a:defRPr/>
            </a:pPr>
            <a:endParaRPr lang="en-US" dirty="0" smtClean="0"/>
          </a:p>
          <a:p>
            <a:pPr defTabSz="465887">
              <a:defRPr/>
            </a:pPr>
            <a:r>
              <a:rPr lang="en-US" dirty="0" smtClean="0"/>
              <a:t>A lot</a:t>
            </a:r>
            <a:r>
              <a:rPr lang="en-US" baseline="0" dirty="0" smtClean="0"/>
              <a:t> of focus on management of print collections in last couple of years, and impact securely stored digital copies can have in conversations about how to manage print collections. One of these was the cloud library project - </a:t>
            </a:r>
            <a:r>
              <a:rPr lang="en-US" dirty="0" smtClean="0"/>
              <a:t>an initiative supported by CLIR and Mellon Foundation and participation by OCLC Research, NYU, </a:t>
            </a:r>
            <a:r>
              <a:rPr lang="en-US" dirty="0" err="1" smtClean="0"/>
              <a:t>ReCap</a:t>
            </a:r>
            <a:r>
              <a:rPr lang="en-US" dirty="0" smtClean="0"/>
              <a:t> storage facility and partner libraries (Columbia, NYPL, Princeton), and </a:t>
            </a:r>
            <a:r>
              <a:rPr lang="en-US" dirty="0" err="1" smtClean="0"/>
              <a:t>HathiTrust</a:t>
            </a:r>
            <a:r>
              <a:rPr lang="en-US" dirty="0" smtClean="0"/>
              <a:t>. The idea is, using NYU as an example, investigate overlap of their print holdings with volumes in </a:t>
            </a:r>
            <a:r>
              <a:rPr lang="en-US" dirty="0" err="1" smtClean="0"/>
              <a:t>ReCap</a:t>
            </a:r>
            <a:r>
              <a:rPr lang="en-US" dirty="0" smtClean="0"/>
              <a:t> and volumes held digitally in </a:t>
            </a:r>
            <a:r>
              <a:rPr lang="en-US" dirty="0" err="1" smtClean="0"/>
              <a:t>HathiTrust</a:t>
            </a:r>
            <a:r>
              <a:rPr lang="en-US" dirty="0" smtClean="0"/>
              <a:t>; work out the types of service agreements necessary from these entities to make it feasible for an institutional library to being to </a:t>
            </a:r>
            <a:r>
              <a:rPr lang="en-US" dirty="0" err="1" smtClean="0"/>
              <a:t>deaccession</a:t>
            </a:r>
            <a:r>
              <a:rPr lang="en-US" dirty="0" smtClean="0"/>
              <a:t> volumes from its print collections.</a:t>
            </a:r>
          </a:p>
          <a:p>
            <a:pPr defTabSz="465887">
              <a:defRPr/>
            </a:pPr>
            <a:endParaRPr lang="en-US" dirty="0" smtClean="0"/>
          </a:p>
          <a:p>
            <a:pPr marL="0" lvl="2" defTabSz="465887">
              <a:defRPr/>
            </a:pPr>
            <a:r>
              <a:rPr lang="en-US" sz="2000" b="1" dirty="0"/>
              <a:t>Starting place: </a:t>
            </a:r>
            <a:r>
              <a:rPr lang="en-US" sz="2000" dirty="0"/>
              <a:t>emergence of a mass-digitized book corpus has the potential to transform the academic library enterprise, enabling an optimization of legacy print collections that will substantially increase the efficiency of library operations and facilitate a redirection of library resources in support of a renovated library service portfolio+ (</a:t>
            </a:r>
            <a:r>
              <a:rPr lang="en-US" sz="2000" dirty="0" err="1"/>
              <a:t>Malpas</a:t>
            </a:r>
            <a:r>
              <a:rPr lang="en-US" sz="2000" dirty="0"/>
              <a:t> - Cloud-sourcing Research Libraries, Feb 2010)</a:t>
            </a:r>
          </a:p>
          <a:p>
            <a:pPr defTabSz="465887">
              <a:defRPr/>
            </a:pPr>
            <a:endParaRPr lang="en-US" dirty="0"/>
          </a:p>
        </p:txBody>
      </p:sp>
      <p:sp>
        <p:nvSpPr>
          <p:cNvPr id="4" name="Slide Number Placeholder 3"/>
          <p:cNvSpPr>
            <a:spLocks noGrp="1"/>
          </p:cNvSpPr>
          <p:nvPr>
            <p:ph type="sldNum" sz="quarter" idx="10"/>
          </p:nvPr>
        </p:nvSpPr>
        <p:spPr/>
        <p:txBody>
          <a:bodyPr/>
          <a:lstStyle/>
          <a:p>
            <a:fld id="{501507D5-7A70-934D-A092-66E014A02EB0}" type="slidenum">
              <a:rPr lang="en-US" smtClean="0"/>
              <a:t>3</a:t>
            </a:fld>
            <a:endParaRPr lang="en-US"/>
          </a:p>
        </p:txBody>
      </p:sp>
    </p:spTree>
    <p:extLst>
      <p:ext uri="{BB962C8B-B14F-4D97-AF65-F5344CB8AC3E}">
        <p14:creationId xmlns:p14="http://schemas.microsoft.com/office/powerpoint/2010/main" val="2955351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p:cNvSpPr>
          <p:nvPr>
            <p:ph type="sldImg"/>
          </p:nvPr>
        </p:nvSpPr>
        <p:spPr bwMode="auto">
          <a:noFill/>
          <a:ln>
            <a:solidFill>
              <a:srgbClr val="000000"/>
            </a:solidFill>
            <a:miter lim="800000"/>
            <a:headEnd/>
            <a:tailEnd/>
          </a:ln>
        </p:spPr>
      </p:sp>
      <p:sp>
        <p:nvSpPr>
          <p:cNvPr id="56323" name="Slide Number Placeholder 3"/>
          <p:cNvSpPr txBox="1">
            <a:spLocks noGrp="1"/>
          </p:cNvSpPr>
          <p:nvPr/>
        </p:nvSpPr>
        <p:spPr bwMode="auto">
          <a:xfrm>
            <a:off x="3970938" y="8829967"/>
            <a:ext cx="3037840" cy="464820"/>
          </a:xfrm>
          <a:prstGeom prst="rect">
            <a:avLst/>
          </a:prstGeom>
          <a:noFill/>
          <a:ln w="9525">
            <a:noFill/>
            <a:miter lim="800000"/>
            <a:headEnd/>
            <a:tailEnd/>
          </a:ln>
        </p:spPr>
        <p:txBody>
          <a:bodyPr lIns="93177" tIns="46589" rIns="93177" bIns="46589" anchor="b">
            <a:prstTxWarp prst="textNoShape">
              <a:avLst/>
            </a:prstTxWarp>
          </a:bodyPr>
          <a:lstStyle/>
          <a:p>
            <a:pPr algn="r"/>
            <a:fld id="{61A8815F-5886-F340-8C6C-75205B4ECA79}" type="slidenum">
              <a:rPr lang="en-US" sz="1200">
                <a:latin typeface="Calibri" charset="0"/>
              </a:rPr>
              <a:pPr algn="r"/>
              <a:t>4</a:t>
            </a:fld>
            <a:endParaRPr lang="en-US" sz="1200">
              <a:latin typeface="Calibri" charset="0"/>
            </a:endParaRPr>
          </a:p>
        </p:txBody>
      </p:sp>
      <p:sp>
        <p:nvSpPr>
          <p:cNvPr id="56324" name="Notes Placeholder 4"/>
          <p:cNvSpPr>
            <a:spLocks noGrp="1"/>
          </p:cNvSpPr>
          <p:nvPr/>
        </p:nvSpPr>
        <p:spPr bwMode="auto">
          <a:xfrm>
            <a:off x="701040" y="4415790"/>
            <a:ext cx="5608320" cy="4183380"/>
          </a:xfrm>
          <a:prstGeom prst="rect">
            <a:avLst/>
          </a:prstGeom>
          <a:noFill/>
          <a:ln w="9525">
            <a:noFill/>
            <a:miter lim="800000"/>
            <a:headEnd/>
            <a:tailEnd/>
          </a:ln>
        </p:spPr>
        <p:txBody>
          <a:bodyPr lIns="93177" tIns="46589" rIns="93177" bIns="46589">
            <a:prstTxWarp prst="textNoShape">
              <a:avLst/>
            </a:prstTxWarp>
          </a:bodyPr>
          <a:lstStyle/>
          <a:p>
            <a:pPr eaLnBrk="0" hangingPunct="0">
              <a:spcBef>
                <a:spcPct val="30000"/>
              </a:spcBef>
            </a:pPr>
            <a:endParaRPr lang="en-US" sz="1200">
              <a:latin typeface="Calibri" charset="0"/>
            </a:endParaRPr>
          </a:p>
        </p:txBody>
      </p:sp>
      <p:sp>
        <p:nvSpPr>
          <p:cNvPr id="56325" name="Rectangle 5"/>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Many of you have seen this scatter chart</a:t>
            </a:r>
            <a:r>
              <a:rPr lang="en-US" baseline="0" dirty="0" smtClean="0"/>
              <a:t> detailing growth in the </a:t>
            </a:r>
            <a:r>
              <a:rPr lang="en-US" baseline="0" dirty="0" err="1" smtClean="0"/>
              <a:t>HathiTrust</a:t>
            </a:r>
            <a:r>
              <a:rPr lang="en-US" baseline="0" dirty="0" smtClean="0"/>
              <a:t> from 2009 – 2010. The statement at the time was that </a:t>
            </a:r>
            <a:r>
              <a:rPr lang="en-US" dirty="0" smtClean="0"/>
              <a:t>“There</a:t>
            </a:r>
            <a:r>
              <a:rPr lang="en-US" baseline="0" dirty="0" smtClean="0"/>
              <a:t> is sufficient material in </a:t>
            </a:r>
            <a:r>
              <a:rPr lang="en-US" baseline="0" dirty="0" err="1" smtClean="0"/>
              <a:t>HathiTrust</a:t>
            </a:r>
            <a:r>
              <a:rPr lang="en-US" baseline="0" dirty="0" smtClean="0"/>
              <a:t> to duplicate a sizeable (and growing) portion of virtually any academic library in the United States, and there is adequate duplication between the shared digital repository and large-scale print storage facilities to enable a great number of academic libraries to reconsider their local print management options.”</a:t>
            </a:r>
            <a:endParaRPr lang="en-US" dirty="0" smtClean="0"/>
          </a:p>
          <a:p>
            <a:pPr eaLnBrk="1" hangingPunct="1">
              <a:spcBef>
                <a:spcPct val="0"/>
              </a:spcBef>
            </a:pPr>
            <a:endParaRPr lang="en-US" dirty="0" smtClean="0"/>
          </a:p>
        </p:txBody>
      </p:sp>
    </p:spTree>
    <p:extLst>
      <p:ext uri="{BB962C8B-B14F-4D97-AF65-F5344CB8AC3E}">
        <p14:creationId xmlns:p14="http://schemas.microsoft.com/office/powerpoint/2010/main" val="28678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signs</a:t>
            </a:r>
            <a:r>
              <a:rPr lang="en-US" baseline="0" dirty="0" smtClean="0"/>
              <a:t> pointed to the fact that this level of overlap in titles would continue to grow. </a:t>
            </a:r>
            <a:endParaRPr lang="en-US" dirty="0"/>
          </a:p>
        </p:txBody>
      </p:sp>
      <p:sp>
        <p:nvSpPr>
          <p:cNvPr id="4" name="Slide Number Placeholder 3"/>
          <p:cNvSpPr>
            <a:spLocks noGrp="1"/>
          </p:cNvSpPr>
          <p:nvPr>
            <p:ph type="sldNum" sz="quarter" idx="10"/>
          </p:nvPr>
        </p:nvSpPr>
        <p:spPr/>
        <p:txBody>
          <a:bodyPr/>
          <a:lstStyle/>
          <a:p>
            <a:fld id="{501507D5-7A70-934D-A092-66E014A02EB0}" type="slidenum">
              <a:rPr lang="en-US" smtClean="0"/>
              <a:t>5</a:t>
            </a:fld>
            <a:endParaRPr lang="en-US"/>
          </a:p>
        </p:txBody>
      </p:sp>
    </p:spTree>
    <p:extLst>
      <p:ext uri="{BB962C8B-B14F-4D97-AF65-F5344CB8AC3E}">
        <p14:creationId xmlns:p14="http://schemas.microsoft.com/office/powerpoint/2010/main" val="1036097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1507D5-7A70-934D-A092-66E014A02EB0}" type="slidenum">
              <a:rPr lang="en-US" smtClean="0"/>
              <a:t>6</a:t>
            </a:fld>
            <a:endParaRPr lang="en-US"/>
          </a:p>
        </p:txBody>
      </p:sp>
    </p:spTree>
    <p:extLst>
      <p:ext uri="{BB962C8B-B14F-4D97-AF65-F5344CB8AC3E}">
        <p14:creationId xmlns:p14="http://schemas.microsoft.com/office/powerpoint/2010/main" val="2300131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dirty="0" smtClean="0"/>
              <a:t>Potter Stewart – “I’ll know it when I see it….”</a:t>
            </a:r>
            <a:endParaRPr lang="en-US" dirty="0"/>
          </a:p>
        </p:txBody>
      </p:sp>
      <p:sp>
        <p:nvSpPr>
          <p:cNvPr id="4" name="Slide Number Placeholder 3"/>
          <p:cNvSpPr>
            <a:spLocks noGrp="1"/>
          </p:cNvSpPr>
          <p:nvPr>
            <p:ph type="sldNum" sz="quarter" idx="10"/>
          </p:nvPr>
        </p:nvSpPr>
        <p:spPr/>
        <p:txBody>
          <a:bodyPr/>
          <a:lstStyle/>
          <a:p>
            <a:fld id="{501507D5-7A70-934D-A092-66E014A02EB0}" type="slidenum">
              <a:rPr lang="en-US" smtClean="0"/>
              <a:t>11</a:t>
            </a:fld>
            <a:endParaRPr lang="en-US"/>
          </a:p>
        </p:txBody>
      </p:sp>
    </p:spTree>
    <p:extLst>
      <p:ext uri="{BB962C8B-B14F-4D97-AF65-F5344CB8AC3E}">
        <p14:creationId xmlns:p14="http://schemas.microsoft.com/office/powerpoint/2010/main" val="560090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1507D5-7A70-934D-A092-66E014A02EB0}" type="slidenum">
              <a:rPr lang="en-US" smtClean="0"/>
              <a:t>13</a:t>
            </a:fld>
            <a:endParaRPr lang="en-US"/>
          </a:p>
        </p:txBody>
      </p:sp>
    </p:spTree>
    <p:extLst>
      <p:ext uri="{BB962C8B-B14F-4D97-AF65-F5344CB8AC3E}">
        <p14:creationId xmlns:p14="http://schemas.microsoft.com/office/powerpoint/2010/main" val="797553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Depending on how you answer these questions, you might come to very different conclusions, but I would like to propose that the HT’s Print Monograph Archive will be the</a:t>
            </a:r>
            <a:r>
              <a:rPr lang="en-US" baseline="0" dirty="0" smtClean="0"/>
              <a:t> following…..</a:t>
            </a:r>
            <a:endParaRPr lang="en-US" dirty="0"/>
          </a:p>
        </p:txBody>
      </p:sp>
      <p:sp>
        <p:nvSpPr>
          <p:cNvPr id="4" name="Slide Number Placeholder 3"/>
          <p:cNvSpPr>
            <a:spLocks noGrp="1"/>
          </p:cNvSpPr>
          <p:nvPr>
            <p:ph type="sldNum" sz="quarter" idx="10"/>
          </p:nvPr>
        </p:nvSpPr>
        <p:spPr/>
        <p:txBody>
          <a:bodyPr/>
          <a:lstStyle/>
          <a:p>
            <a:fld id="{501507D5-7A70-934D-A092-66E014A02EB0}" type="slidenum">
              <a:rPr lang="en-US" smtClean="0"/>
              <a:t>14</a:t>
            </a:fld>
            <a:endParaRPr lang="en-US"/>
          </a:p>
        </p:txBody>
      </p:sp>
    </p:spTree>
    <p:extLst>
      <p:ext uri="{BB962C8B-B14F-4D97-AF65-F5344CB8AC3E}">
        <p14:creationId xmlns:p14="http://schemas.microsoft.com/office/powerpoint/2010/main" val="1907367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E78403-0C1E-D249-A684-83EE9AB68CC8}" type="datetimeFigureOut">
              <a:rPr lang="en-US" smtClean="0"/>
              <a:t>10/9/14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3870239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E78403-0C1E-D249-A684-83EE9AB68CC8}" type="datetimeFigureOut">
              <a:rPr lang="en-US" smtClean="0"/>
              <a:t>10/9/14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258282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E78403-0C1E-D249-A684-83EE9AB68CC8}" type="datetimeFigureOut">
              <a:rPr lang="en-US" smtClean="0"/>
              <a:t>10/9/14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84580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HathiTrust">
    <p:spTree>
      <p:nvGrpSpPr>
        <p:cNvPr id="1" name=""/>
        <p:cNvGrpSpPr/>
        <p:nvPr/>
      </p:nvGrpSpPr>
      <p:grpSpPr>
        <a:xfrm>
          <a:off x="0" y="0"/>
          <a:ext cx="0" cy="0"/>
          <a:chOff x="0" y="0"/>
          <a:chExt cx="0" cy="0"/>
        </a:xfrm>
      </p:grpSpPr>
      <p:sp>
        <p:nvSpPr>
          <p:cNvPr id="2" name="Rectangle 1"/>
          <p:cNvSpPr/>
          <p:nvPr/>
        </p:nvSpPr>
        <p:spPr>
          <a:xfrm>
            <a:off x="177800" y="196850"/>
            <a:ext cx="8788400" cy="6407150"/>
          </a:xfrm>
          <a:prstGeom prst="rect">
            <a:avLst/>
          </a:prstGeom>
          <a:solidFill>
            <a:schemeClr val="bg1"/>
          </a:solidFill>
          <a:ln w="12700" cap="flat" cmpd="sng" algn="ctr">
            <a:solidFill>
              <a:srgbClr val="FF66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n w="34925" cap="flat" cmpd="sng" algn="ctr">
                <a:solidFill>
                  <a:srgbClr val="FF6600"/>
                </a:solidFill>
                <a:prstDash val="solid"/>
                <a:round/>
                <a:headEnd type="none" w="med" len="med"/>
                <a:tailEnd type="none" w="med" len="med"/>
              </a:ln>
              <a:solidFill>
                <a:srgbClr val="FF6600"/>
              </a:solidFill>
              <a:ea typeface="Arial" pitchFamily="-65" charset="0"/>
              <a:cs typeface="Arial" pitchFamily="-65" charset="0"/>
            </a:endParaRPr>
          </a:p>
        </p:txBody>
      </p:sp>
      <p:pic>
        <p:nvPicPr>
          <p:cNvPr id="3" name="Picture 5"/>
          <p:cNvPicPr>
            <a:picLocks noChangeAspect="1" noChangeArrowheads="1"/>
          </p:cNvPicPr>
          <p:nvPr/>
        </p:nvPicPr>
        <p:blipFill>
          <a:blip r:embed="rId2"/>
          <a:srcRect/>
          <a:stretch>
            <a:fillRect/>
          </a:stretch>
        </p:blipFill>
        <p:spPr bwMode="auto">
          <a:xfrm>
            <a:off x="8212138" y="5930900"/>
            <a:ext cx="949325" cy="927100"/>
          </a:xfrm>
          <a:prstGeom prst="rect">
            <a:avLst/>
          </a:prstGeom>
          <a:noFill/>
          <a:ln w="9525">
            <a:noFill/>
            <a:miter lim="800000"/>
            <a:headEnd/>
            <a:tailEnd/>
          </a:ln>
        </p:spPr>
      </p:pic>
    </p:spTree>
    <p:extLst>
      <p:ext uri="{BB962C8B-B14F-4D97-AF65-F5344CB8AC3E}">
        <p14:creationId xmlns:p14="http://schemas.microsoft.com/office/powerpoint/2010/main" val="4138097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HathiTrust">
    <p:spTree>
      <p:nvGrpSpPr>
        <p:cNvPr id="1" name=""/>
        <p:cNvGrpSpPr/>
        <p:nvPr/>
      </p:nvGrpSpPr>
      <p:grpSpPr>
        <a:xfrm>
          <a:off x="0" y="0"/>
          <a:ext cx="0" cy="0"/>
          <a:chOff x="0" y="0"/>
          <a:chExt cx="0" cy="0"/>
        </a:xfrm>
      </p:grpSpPr>
      <p:sp>
        <p:nvSpPr>
          <p:cNvPr id="4" name="Rectangle 3"/>
          <p:cNvSpPr/>
          <p:nvPr/>
        </p:nvSpPr>
        <p:spPr>
          <a:xfrm>
            <a:off x="177800" y="196850"/>
            <a:ext cx="8788400" cy="6407150"/>
          </a:xfrm>
          <a:prstGeom prst="rect">
            <a:avLst/>
          </a:prstGeom>
          <a:solidFill>
            <a:schemeClr val="bg1"/>
          </a:solidFill>
          <a:ln w="12700" cap="flat" cmpd="sng" algn="ctr">
            <a:solidFill>
              <a:srgbClr val="FF66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n w="34925" cap="flat" cmpd="sng" algn="ctr">
                <a:solidFill>
                  <a:srgbClr val="FF6600"/>
                </a:solidFill>
                <a:prstDash val="solid"/>
                <a:round/>
                <a:headEnd type="none" w="med" len="med"/>
                <a:tailEnd type="none" w="med" len="med"/>
              </a:ln>
              <a:solidFill>
                <a:srgbClr val="FF6600"/>
              </a:solidFill>
              <a:ea typeface="Arial" pitchFamily="-65" charset="0"/>
              <a:cs typeface="Arial" pitchFamily="-65" charset="0"/>
            </a:endParaRPr>
          </a:p>
        </p:txBody>
      </p:sp>
      <p:pic>
        <p:nvPicPr>
          <p:cNvPr id="7" name="Picture 5"/>
          <p:cNvPicPr>
            <a:picLocks noChangeAspect="1" noChangeArrowheads="1"/>
          </p:cNvPicPr>
          <p:nvPr/>
        </p:nvPicPr>
        <p:blipFill>
          <a:blip r:embed="rId2"/>
          <a:srcRect/>
          <a:stretch>
            <a:fillRect/>
          </a:stretch>
        </p:blipFill>
        <p:spPr bwMode="auto">
          <a:xfrm>
            <a:off x="8212138" y="5930900"/>
            <a:ext cx="949325" cy="927100"/>
          </a:xfrm>
          <a:prstGeom prst="rect">
            <a:avLst/>
          </a:prstGeom>
          <a:noFill/>
          <a:ln w="9525">
            <a:noFill/>
            <a:miter lim="800000"/>
            <a:headEnd/>
            <a:tailEnd/>
          </a:ln>
        </p:spPr>
      </p:pic>
      <p:cxnSp>
        <p:nvCxnSpPr>
          <p:cNvPr id="8" name="Straight Connector 7"/>
          <p:cNvCxnSpPr>
            <a:cxnSpLocks noChangeShapeType="1"/>
          </p:cNvCxnSpPr>
          <p:nvPr/>
        </p:nvCxnSpPr>
        <p:spPr bwMode="auto">
          <a:xfrm>
            <a:off x="571500" y="1524000"/>
            <a:ext cx="8001000" cy="1588"/>
          </a:xfrm>
          <a:prstGeom prst="line">
            <a:avLst/>
          </a:prstGeom>
          <a:noFill/>
          <a:ln w="12700">
            <a:solidFill>
              <a:srgbClr val="D57007"/>
            </a:solidFill>
            <a:round/>
            <a:headEnd/>
            <a:tailEnd/>
          </a:ln>
          <a:effectLst>
            <a:outerShdw blurRad="63500" dist="23000" dir="5400000" rotWithShape="0">
              <a:srgbClr val="000000">
                <a:alpha val="34999"/>
              </a:srgbClr>
            </a:outerShdw>
          </a:effectLst>
        </p:spPr>
      </p:cxnSp>
      <p:sp>
        <p:nvSpPr>
          <p:cNvPr id="5" name="Title 1"/>
          <p:cNvSpPr>
            <a:spLocks noGrp="1"/>
          </p:cNvSpPr>
          <p:nvPr>
            <p:ph type="title"/>
          </p:nvPr>
        </p:nvSpPr>
        <p:spPr>
          <a:xfrm>
            <a:off x="457200" y="274638"/>
            <a:ext cx="8229600" cy="1143000"/>
          </a:xfrm>
        </p:spPr>
        <p:txBody>
          <a:bodyPr/>
          <a:lstStyle>
            <a:lvl1pPr>
              <a:defRPr>
                <a:solidFill>
                  <a:schemeClr val="tx1">
                    <a:lumMod val="75000"/>
                    <a:lumOff val="25000"/>
                  </a:schemeClr>
                </a:solidFill>
              </a:defRPr>
            </a:lvl1pPr>
          </a:lstStyle>
          <a:p>
            <a:r>
              <a:rPr lang="en-US" smtClean="0"/>
              <a:t>Click to edit Master title style</a:t>
            </a:r>
            <a:endParaRPr lang="en-US" dirty="0"/>
          </a:p>
        </p:txBody>
      </p:sp>
      <p:sp>
        <p:nvSpPr>
          <p:cNvPr id="6" name="Content Placeholder 2"/>
          <p:cNvSpPr>
            <a:spLocks noGrp="1"/>
          </p:cNvSpPr>
          <p:nvPr>
            <p:ph idx="1"/>
          </p:nvPr>
        </p:nvSpPr>
        <p:spPr>
          <a:xfrm>
            <a:off x="457200" y="1600201"/>
            <a:ext cx="8229600" cy="4895849"/>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50359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3" name="TextBox 6"/>
          <p:cNvSpPr txBox="1">
            <a:spLocks noChangeArrowheads="1"/>
          </p:cNvSpPr>
          <p:nvPr/>
        </p:nvSpPr>
        <p:spPr bwMode="auto">
          <a:xfrm>
            <a:off x="6265863" y="12192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endParaRPr lang="en-US"/>
          </a:p>
        </p:txBody>
      </p:sp>
      <p:sp>
        <p:nvSpPr>
          <p:cNvPr id="4" name="Rectangle 3"/>
          <p:cNvSpPr/>
          <p:nvPr/>
        </p:nvSpPr>
        <p:spPr>
          <a:xfrm>
            <a:off x="647700" y="1752600"/>
            <a:ext cx="7848600" cy="4699000"/>
          </a:xfrm>
          <a:prstGeom prst="rect">
            <a:avLst/>
          </a:prstGeom>
          <a:ln w="38100">
            <a:solidFill>
              <a:srgbClr val="FF6600"/>
            </a:solidFill>
            <a:prstDash val="solid"/>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solidFill>
                <a:srgbClr val="000000"/>
              </a:solidFill>
              <a:ea typeface="Arial" pitchFamily="-65" charset="0"/>
              <a:cs typeface="Arial" pitchFamily="-65" charset="0"/>
            </a:endParaRPr>
          </a:p>
        </p:txBody>
      </p:sp>
      <p:sp>
        <p:nvSpPr>
          <p:cNvPr id="5" name="TextBox 8"/>
          <p:cNvSpPr txBox="1">
            <a:spLocks noChangeArrowheads="1"/>
          </p:cNvSpPr>
          <p:nvPr/>
        </p:nvSpPr>
        <p:spPr bwMode="auto">
          <a:xfrm>
            <a:off x="3535363" y="557213"/>
            <a:ext cx="292100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spcAft>
                <a:spcPts val="600"/>
              </a:spcAft>
            </a:pPr>
            <a:r>
              <a:rPr lang="en-US" sz="2800">
                <a:solidFill>
                  <a:srgbClr val="404040"/>
                </a:solidFill>
                <a:latin typeface="Hoefler Text" charset="0"/>
                <a:cs typeface="Hoefler Text" charset="0"/>
              </a:rPr>
              <a:t>HATHITRUST</a:t>
            </a:r>
          </a:p>
          <a:p>
            <a:pPr>
              <a:spcAft>
                <a:spcPts val="600"/>
              </a:spcAft>
            </a:pPr>
            <a:r>
              <a:rPr lang="en-US" sz="1600" b="1">
                <a:solidFill>
                  <a:srgbClr val="404040"/>
                </a:solidFill>
                <a:latin typeface="Hoefler Text" charset="0"/>
                <a:cs typeface="Hoefler Text" charset="0"/>
              </a:rPr>
              <a:t> </a:t>
            </a:r>
            <a:r>
              <a:rPr lang="en-US" sz="1600">
                <a:solidFill>
                  <a:srgbClr val="404040"/>
                </a:solidFill>
                <a:latin typeface="Hoefler Text" charset="0"/>
                <a:cs typeface="Hoefler Text" charset="0"/>
              </a:rPr>
              <a:t>A Shared Digital Repository</a:t>
            </a:r>
          </a:p>
        </p:txBody>
      </p:sp>
      <p:cxnSp>
        <p:nvCxnSpPr>
          <p:cNvPr id="6" name="Straight Connector 5"/>
          <p:cNvCxnSpPr>
            <a:cxnSpLocks noChangeShapeType="1"/>
          </p:cNvCxnSpPr>
          <p:nvPr/>
        </p:nvCxnSpPr>
        <p:spPr bwMode="auto">
          <a:xfrm>
            <a:off x="1638300" y="3311525"/>
            <a:ext cx="5884863" cy="1588"/>
          </a:xfrm>
          <a:prstGeom prst="line">
            <a:avLst/>
          </a:prstGeom>
          <a:noFill/>
          <a:ln w="12700">
            <a:solidFill>
              <a:srgbClr val="D57007"/>
            </a:solidFill>
            <a:round/>
            <a:headEnd/>
            <a:tailEnd/>
          </a:ln>
          <a:effectLst>
            <a:outerShdw blurRad="63500" dist="23000" dir="5400000" rotWithShape="0">
              <a:srgbClr val="000000">
                <a:alpha val="34999"/>
              </a:srgbClr>
            </a:outerShdw>
          </a:effectLst>
        </p:spPr>
      </p:cxnSp>
      <p:pic>
        <p:nvPicPr>
          <p:cNvPr id="7" name="Picture 10" descr="HathiTrustLogo_vertical.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73338" y="584200"/>
            <a:ext cx="8794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p:cNvSpPr>
            <a:spLocks noGrp="1"/>
          </p:cNvSpPr>
          <p:nvPr>
            <p:ph type="ctrTitle"/>
          </p:nvPr>
        </p:nvSpPr>
        <p:spPr>
          <a:xfrm>
            <a:off x="647700" y="1689100"/>
            <a:ext cx="7848600" cy="1622426"/>
          </a:xfrm>
        </p:spPr>
        <p:txBody>
          <a:bodyPr/>
          <a:lstStyle>
            <a:lvl1pPr>
              <a:defRPr/>
            </a:lvl1pPr>
          </a:lstStyle>
          <a:p>
            <a:r>
              <a:rPr lang="en-US" smtClean="0"/>
              <a:t>Click to edit Master title style</a:t>
            </a:r>
            <a:endParaRPr lang="en-US" dirty="0"/>
          </a:p>
        </p:txBody>
      </p:sp>
    </p:spTree>
    <p:extLst>
      <p:ext uri="{BB962C8B-B14F-4D97-AF65-F5344CB8AC3E}">
        <p14:creationId xmlns:p14="http://schemas.microsoft.com/office/powerpoint/2010/main" val="1884858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E78403-0C1E-D249-A684-83EE9AB68CC8}" type="datetimeFigureOut">
              <a:rPr lang="en-US" smtClean="0"/>
              <a:t>10/9/14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2608718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E78403-0C1E-D249-A684-83EE9AB68CC8}" type="datetimeFigureOut">
              <a:rPr lang="en-US" smtClean="0"/>
              <a:t>10/9/14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76420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E78403-0C1E-D249-A684-83EE9AB68CC8}" type="datetimeFigureOut">
              <a:rPr lang="en-US" smtClean="0"/>
              <a:t>10/9/14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3112919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E78403-0C1E-D249-A684-83EE9AB68CC8}" type="datetimeFigureOut">
              <a:rPr lang="en-US" smtClean="0"/>
              <a:t>10/9/14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397893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E78403-0C1E-D249-A684-83EE9AB68CC8}" type="datetimeFigureOut">
              <a:rPr lang="en-US" smtClean="0"/>
              <a:t>10/9/14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909944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E78403-0C1E-D249-A684-83EE9AB68CC8}" type="datetimeFigureOut">
              <a:rPr lang="en-US" smtClean="0"/>
              <a:t>10/9/14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2021996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E78403-0C1E-D249-A684-83EE9AB68CC8}" type="datetimeFigureOut">
              <a:rPr lang="en-US" smtClean="0"/>
              <a:t>10/9/14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3247010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E78403-0C1E-D249-A684-83EE9AB68CC8}" type="datetimeFigureOut">
              <a:rPr lang="en-US" smtClean="0"/>
              <a:t>10/9/14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9090053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E78403-0C1E-D249-A684-83EE9AB68CC8}" type="datetimeFigureOut">
              <a:rPr lang="en-US" smtClean="0"/>
              <a:t>10/9/14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70A008-E005-5B46-8DE9-7FA5072A9773}" type="slidenum">
              <a:rPr lang="en-US" smtClean="0"/>
              <a:t>‹#›</a:t>
            </a:fld>
            <a:endParaRPr lang="en-US"/>
          </a:p>
        </p:txBody>
      </p:sp>
    </p:spTree>
    <p:extLst>
      <p:ext uri="{BB962C8B-B14F-4D97-AF65-F5344CB8AC3E}">
        <p14:creationId xmlns:p14="http://schemas.microsoft.com/office/powerpoint/2010/main" val="3297974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3"/>
          <p:cNvSpPr>
            <a:spLocks noGrp="1"/>
          </p:cNvSpPr>
          <p:nvPr>
            <p:ph type="ctrTitle"/>
          </p:nvPr>
        </p:nvSpPr>
        <p:spPr>
          <a:xfrm>
            <a:off x="1323975" y="2000250"/>
            <a:ext cx="6040438" cy="1039813"/>
          </a:xfrm>
        </p:spPr>
        <p:txBody>
          <a:bodyPr>
            <a:noAutofit/>
          </a:bodyPr>
          <a:lstStyle/>
          <a:p>
            <a:r>
              <a:rPr lang="en-US" sz="3600" dirty="0" smtClean="0">
                <a:latin typeface="Calibri" charset="0"/>
              </a:rPr>
              <a:t>Developing a Distributed Print Monographs Archive</a:t>
            </a:r>
            <a:endParaRPr lang="en-US" sz="3600" dirty="0">
              <a:latin typeface="Calibri" charset="0"/>
            </a:endParaRPr>
          </a:p>
        </p:txBody>
      </p:sp>
      <p:sp>
        <p:nvSpPr>
          <p:cNvPr id="5" name="Title 3"/>
          <p:cNvSpPr txBox="1">
            <a:spLocks/>
          </p:cNvSpPr>
          <p:nvPr/>
        </p:nvSpPr>
        <p:spPr>
          <a:xfrm>
            <a:off x="1476375" y="3367660"/>
            <a:ext cx="6040438" cy="1158480"/>
          </a:xfrm>
          <a:prstGeom prst="rect">
            <a:avLst/>
          </a:prstGeom>
        </p:spPr>
        <p:txBody>
          <a:bodyPr anchor="ctr">
            <a:noAutofit/>
          </a:bodyPr>
          <a:lstStyle/>
          <a:p>
            <a:pPr algn="ctr" fontAlgn="auto">
              <a:spcAft>
                <a:spcPts val="0"/>
              </a:spcAft>
              <a:defRPr/>
            </a:pPr>
            <a:r>
              <a:rPr lang="en-US" sz="2800" dirty="0" smtClean="0"/>
              <a:t>The </a:t>
            </a:r>
            <a:r>
              <a:rPr lang="en-US" sz="2800" dirty="0" err="1" smtClean="0"/>
              <a:t>HathiTrust</a:t>
            </a:r>
            <a:r>
              <a:rPr lang="en-US" sz="2800" dirty="0" smtClean="0"/>
              <a:t> Print Monograph Archive Planning Task Force</a:t>
            </a:r>
            <a:endParaRPr lang="en-US" sz="2800" dirty="0">
              <a:latin typeface="+mj-lt"/>
              <a:ea typeface="+mj-ea"/>
              <a:cs typeface="+mj-cs"/>
            </a:endParaRPr>
          </a:p>
        </p:txBody>
      </p:sp>
      <p:sp>
        <p:nvSpPr>
          <p:cNvPr id="4" name="Title 3"/>
          <p:cNvSpPr txBox="1">
            <a:spLocks/>
          </p:cNvSpPr>
          <p:nvPr/>
        </p:nvSpPr>
        <p:spPr>
          <a:xfrm>
            <a:off x="3610536" y="5469085"/>
            <a:ext cx="2988921" cy="1158480"/>
          </a:xfrm>
          <a:prstGeom prst="rect">
            <a:avLst/>
          </a:prstGeom>
        </p:spPr>
        <p:txBody>
          <a:bodyPr anchor="ctr">
            <a:noAutofit/>
          </a:bodyPr>
          <a:lstStyle/>
          <a:p>
            <a:pPr algn="ctr" fontAlgn="auto">
              <a:spcAft>
                <a:spcPts val="0"/>
              </a:spcAft>
              <a:defRPr/>
            </a:pPr>
            <a:endParaRPr lang="en-US" sz="3000" dirty="0">
              <a:latin typeface="+mj-lt"/>
              <a:ea typeface="+mj-ea"/>
              <a:cs typeface="+mj-cs"/>
            </a:endParaRPr>
          </a:p>
        </p:txBody>
      </p:sp>
      <p:sp>
        <p:nvSpPr>
          <p:cNvPr id="2" name="TextBox 1"/>
          <p:cNvSpPr txBox="1"/>
          <p:nvPr/>
        </p:nvSpPr>
        <p:spPr>
          <a:xfrm>
            <a:off x="1093095" y="4953361"/>
            <a:ext cx="7007118" cy="1323439"/>
          </a:xfrm>
          <a:prstGeom prst="rect">
            <a:avLst/>
          </a:prstGeom>
          <a:noFill/>
        </p:spPr>
        <p:txBody>
          <a:bodyPr wrap="square" rtlCol="0">
            <a:spAutoFit/>
          </a:bodyPr>
          <a:lstStyle/>
          <a:p>
            <a:pPr algn="r"/>
            <a:r>
              <a:rPr lang="en-US" sz="1600" i="1" dirty="0" err="1" smtClean="0"/>
              <a:t>HathiTrust</a:t>
            </a:r>
            <a:r>
              <a:rPr lang="en-US" sz="1600" i="1" dirty="0" smtClean="0"/>
              <a:t> 2014 Partners Meeting</a:t>
            </a:r>
            <a:r>
              <a:rPr lang="en-US" sz="1600" dirty="0" smtClean="0"/>
              <a:t> </a:t>
            </a:r>
          </a:p>
          <a:p>
            <a:pPr algn="r"/>
            <a:r>
              <a:rPr lang="en-US" sz="1600" dirty="0" smtClean="0"/>
              <a:t>October 10, 2014</a:t>
            </a:r>
          </a:p>
          <a:p>
            <a:pPr algn="r"/>
            <a:r>
              <a:rPr lang="en-US" sz="1600" dirty="0" smtClean="0"/>
              <a:t>Thomas H. Teper</a:t>
            </a:r>
          </a:p>
          <a:p>
            <a:pPr algn="r"/>
            <a:r>
              <a:rPr lang="en-US" sz="1600" dirty="0" smtClean="0"/>
              <a:t>AUL for Collections &amp; Technical Services</a:t>
            </a:r>
          </a:p>
          <a:p>
            <a:pPr algn="r"/>
            <a:r>
              <a:rPr lang="en-US" sz="1600" dirty="0" smtClean="0"/>
              <a:t>University of Illinois at Urbana-Champaign</a:t>
            </a:r>
          </a:p>
        </p:txBody>
      </p:sp>
    </p:spTree>
    <p:extLst>
      <p:ext uri="{BB962C8B-B14F-4D97-AF65-F5344CB8AC3E}">
        <p14:creationId xmlns:p14="http://schemas.microsoft.com/office/powerpoint/2010/main" val="240500244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Issues to examine…</a:t>
            </a:r>
            <a:endParaRPr lang="en-US" dirty="0">
              <a:solidFill>
                <a:schemeClr val="tx1"/>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chemeClr val="tx1"/>
                </a:solidFill>
              </a:rPr>
              <a:t>Exploration of the model needed to identify and preserve print resources</a:t>
            </a:r>
          </a:p>
          <a:p>
            <a:r>
              <a:rPr lang="en-US" dirty="0" smtClean="0">
                <a:solidFill>
                  <a:schemeClr val="tx1"/>
                </a:solidFill>
              </a:rPr>
              <a:t>Qualifications of participating repositories</a:t>
            </a:r>
          </a:p>
          <a:p>
            <a:r>
              <a:rPr lang="en-US" dirty="0" smtClean="0">
                <a:solidFill>
                  <a:schemeClr val="tx1"/>
                </a:solidFill>
              </a:rPr>
              <a:t>Analysis and identification of appropriate content for inclusion in the archive</a:t>
            </a:r>
          </a:p>
          <a:p>
            <a:r>
              <a:rPr lang="en-US" dirty="0" smtClean="0">
                <a:solidFill>
                  <a:schemeClr val="tx1"/>
                </a:solidFill>
              </a:rPr>
              <a:t>Additional criteria for participation, such as geography, repository type, breadth of contribution, institutional commitment…</a:t>
            </a:r>
          </a:p>
          <a:p>
            <a:r>
              <a:rPr lang="en-US" dirty="0" smtClean="0">
                <a:solidFill>
                  <a:schemeClr val="tx1"/>
                </a:solidFill>
              </a:rPr>
              <a:t>Retention periods</a:t>
            </a:r>
          </a:p>
          <a:p>
            <a:r>
              <a:rPr lang="en-US" dirty="0" smtClean="0">
                <a:solidFill>
                  <a:schemeClr val="tx1"/>
                </a:solidFill>
              </a:rPr>
              <a:t>Discovery, access policies, and service models</a:t>
            </a:r>
          </a:p>
          <a:p>
            <a:r>
              <a:rPr lang="en-US" dirty="0" smtClean="0">
                <a:solidFill>
                  <a:schemeClr val="tx1"/>
                </a:solidFill>
              </a:rPr>
              <a:t>Business and financial models</a:t>
            </a:r>
          </a:p>
          <a:p>
            <a:r>
              <a:rPr lang="en-US" dirty="0" smtClean="0">
                <a:solidFill>
                  <a:schemeClr val="tx1"/>
                </a:solidFill>
              </a:rPr>
              <a:t>Roles and relationships among HT and other libraries and organizations engaged in collaborative management of print collections.</a:t>
            </a:r>
            <a:endParaRPr lang="en-US" dirty="0">
              <a:solidFill>
                <a:schemeClr val="tx1"/>
              </a:solidFill>
            </a:endParaRPr>
          </a:p>
        </p:txBody>
      </p:sp>
    </p:spTree>
    <p:extLst>
      <p:ext uri="{BB962C8B-B14F-4D97-AF65-F5344CB8AC3E}">
        <p14:creationId xmlns:p14="http://schemas.microsoft.com/office/powerpoint/2010/main" val="322544547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latin typeface="Calibri" charset="0"/>
              </a:rPr>
              <a:t>Working Group’s Timeline</a:t>
            </a:r>
            <a:endParaRPr lang="en-US" dirty="0">
              <a:solidFill>
                <a:schemeClr val="tx1"/>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1"/>
                </a:solidFill>
              </a:rPr>
              <a:t>June – September 2014: Talking and Thinking.</a:t>
            </a:r>
          </a:p>
          <a:p>
            <a:pPr lvl="1"/>
            <a:r>
              <a:rPr lang="en-US" dirty="0" smtClean="0">
                <a:solidFill>
                  <a:schemeClr val="tx1"/>
                </a:solidFill>
              </a:rPr>
              <a:t>Developing and Challenging Assumptions</a:t>
            </a:r>
          </a:p>
          <a:p>
            <a:pPr lvl="1"/>
            <a:r>
              <a:rPr lang="en-US" dirty="0" smtClean="0">
                <a:solidFill>
                  <a:schemeClr val="tx1"/>
                </a:solidFill>
              </a:rPr>
              <a:t>Goal of 50% Completion</a:t>
            </a:r>
          </a:p>
          <a:p>
            <a:r>
              <a:rPr lang="en-US" dirty="0" smtClean="0">
                <a:solidFill>
                  <a:schemeClr val="tx1"/>
                </a:solidFill>
              </a:rPr>
              <a:t>October – November 2014: Initial Drafting</a:t>
            </a:r>
          </a:p>
          <a:p>
            <a:pPr lvl="1"/>
            <a:r>
              <a:rPr lang="en-US" dirty="0" smtClean="0">
                <a:solidFill>
                  <a:schemeClr val="tx1"/>
                </a:solidFill>
              </a:rPr>
              <a:t>Committing Pen to Paper and Initial Integration of Ideas</a:t>
            </a:r>
          </a:p>
          <a:p>
            <a:pPr lvl="1"/>
            <a:r>
              <a:rPr lang="en-US" dirty="0" smtClean="0">
                <a:solidFill>
                  <a:schemeClr val="tx1"/>
                </a:solidFill>
              </a:rPr>
              <a:t>Goal of 90% Completion</a:t>
            </a:r>
          </a:p>
          <a:p>
            <a:r>
              <a:rPr lang="en-US" dirty="0" smtClean="0">
                <a:solidFill>
                  <a:schemeClr val="tx1"/>
                </a:solidFill>
              </a:rPr>
              <a:t>December – January 2014: Substantial Completion</a:t>
            </a:r>
          </a:p>
          <a:p>
            <a:pPr lvl="1"/>
            <a:r>
              <a:rPr lang="en-US" dirty="0" smtClean="0">
                <a:solidFill>
                  <a:schemeClr val="tx1"/>
                </a:solidFill>
              </a:rPr>
              <a:t>Drafts Ready for Broader Feedback</a:t>
            </a:r>
          </a:p>
          <a:p>
            <a:pPr lvl="1"/>
            <a:r>
              <a:rPr lang="en-US" dirty="0" smtClean="0">
                <a:solidFill>
                  <a:schemeClr val="tx1"/>
                </a:solidFill>
              </a:rPr>
              <a:t>Goal of 95% Complete</a:t>
            </a:r>
            <a:endParaRPr lang="en-US" dirty="0">
              <a:solidFill>
                <a:schemeClr val="tx1"/>
              </a:solidFill>
            </a:endParaRPr>
          </a:p>
          <a:p>
            <a:endParaRPr lang="en-US" dirty="0"/>
          </a:p>
        </p:txBody>
      </p:sp>
    </p:spTree>
    <p:extLst>
      <p:ext uri="{BB962C8B-B14F-4D97-AF65-F5344CB8AC3E}">
        <p14:creationId xmlns:p14="http://schemas.microsoft.com/office/powerpoint/2010/main" val="22894053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Founding Assumptions</a:t>
            </a:r>
            <a:endParaRPr lang="en-US" dirty="0"/>
          </a:p>
        </p:txBody>
      </p:sp>
      <p:sp>
        <p:nvSpPr>
          <p:cNvPr id="3" name="Content Placeholder 2"/>
          <p:cNvSpPr>
            <a:spLocks noGrp="1"/>
          </p:cNvSpPr>
          <p:nvPr>
            <p:ph idx="1"/>
          </p:nvPr>
        </p:nvSpPr>
        <p:spPr/>
        <p:txBody>
          <a:bodyPr>
            <a:normAutofit fontScale="70000" lnSpcReduction="20000"/>
          </a:bodyPr>
          <a:lstStyle/>
          <a:p>
            <a:pPr fontAlgn="base"/>
            <a:r>
              <a:rPr lang="en-US" dirty="0"/>
              <a:t>The archive will mirror the monographic holdings of the HT digital archive, will be built from the collections of HT members, and will serve the members;</a:t>
            </a:r>
          </a:p>
          <a:p>
            <a:pPr fontAlgn="base"/>
            <a:r>
              <a:rPr lang="en-US" dirty="0"/>
              <a:t>The archive will be distributed for security purposes, which means that a potentially large number of libraries could participate;</a:t>
            </a:r>
          </a:p>
          <a:p>
            <a:pPr fontAlgn="base"/>
            <a:r>
              <a:rPr lang="en-US" dirty="0"/>
              <a:t>The archive will be persistent and preserve the print record; it is thus continuous with the mission of the digital archive and the historic mission of many HT members with respect to analog materials. HT will be a leader in print archiving as it has been in digital preservation;</a:t>
            </a:r>
          </a:p>
          <a:p>
            <a:pPr fontAlgn="base"/>
            <a:r>
              <a:rPr lang="en-US" dirty="0"/>
              <a:t>The archive will be governed, managed, further developed, and financially supported by the Trust, not by a subset of members;</a:t>
            </a:r>
          </a:p>
          <a:p>
            <a:pPr fontAlgn="base"/>
            <a:r>
              <a:rPr lang="en-US" dirty="0"/>
              <a:t>The archive’s existence represents a “new paradigm by which research libraries and other academic libraries can develop shared reliance on a scholarly print record that is collaboratively stewarded and supported as a public good.”</a:t>
            </a:r>
          </a:p>
          <a:p>
            <a:endParaRPr lang="en-US" dirty="0"/>
          </a:p>
        </p:txBody>
      </p:sp>
    </p:spTree>
    <p:extLst>
      <p:ext uri="{BB962C8B-B14F-4D97-AF65-F5344CB8AC3E}">
        <p14:creationId xmlns:p14="http://schemas.microsoft.com/office/powerpoint/2010/main" val="197977361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HT Print Monograph Archive Should…</a:t>
            </a:r>
            <a:endParaRPr lang="en-US" dirty="0">
              <a:solidFill>
                <a:schemeClr val="tx1"/>
              </a:solidFill>
            </a:endParaRPr>
          </a:p>
        </p:txBody>
      </p:sp>
      <p:sp>
        <p:nvSpPr>
          <p:cNvPr id="3" name="Content Placeholder 2"/>
          <p:cNvSpPr>
            <a:spLocks noGrp="1"/>
          </p:cNvSpPr>
          <p:nvPr>
            <p:ph idx="1"/>
          </p:nvPr>
        </p:nvSpPr>
        <p:spPr/>
        <p:txBody>
          <a:bodyPr>
            <a:normAutofit fontScale="92500" lnSpcReduction="20000"/>
          </a:bodyPr>
          <a:lstStyle/>
          <a:p>
            <a:r>
              <a:rPr lang="en-US" dirty="0">
                <a:solidFill>
                  <a:schemeClr val="tx1"/>
                </a:solidFill>
              </a:rPr>
              <a:t>Be a loose-tight organization with an underlying audit process;</a:t>
            </a:r>
          </a:p>
          <a:p>
            <a:r>
              <a:rPr lang="en-US" dirty="0" smtClean="0">
                <a:solidFill>
                  <a:schemeClr val="tx1"/>
                </a:solidFill>
              </a:rPr>
              <a:t>Be a building block upon which others can develop local plans, make local decisions, and implement local initiatives;</a:t>
            </a:r>
          </a:p>
          <a:p>
            <a:r>
              <a:rPr lang="en-US" dirty="0" smtClean="0">
                <a:solidFill>
                  <a:schemeClr val="tx1"/>
                </a:solidFill>
              </a:rPr>
              <a:t>Distinguish itself from others initiatives through unique elements:</a:t>
            </a:r>
          </a:p>
          <a:p>
            <a:pPr lvl="1"/>
            <a:r>
              <a:rPr lang="en-US" dirty="0" smtClean="0">
                <a:solidFill>
                  <a:schemeClr val="tx1"/>
                </a:solidFill>
              </a:rPr>
              <a:t>A focus on monographs</a:t>
            </a:r>
          </a:p>
          <a:p>
            <a:pPr lvl="1"/>
            <a:r>
              <a:rPr lang="en-US" dirty="0" smtClean="0">
                <a:solidFill>
                  <a:schemeClr val="tx1"/>
                </a:solidFill>
              </a:rPr>
              <a:t>A digital corpus</a:t>
            </a:r>
          </a:p>
          <a:p>
            <a:pPr lvl="1"/>
            <a:r>
              <a:rPr lang="en-US" dirty="0" smtClean="0">
                <a:solidFill>
                  <a:schemeClr val="tx1"/>
                </a:solidFill>
              </a:rPr>
              <a:t>A print commitment</a:t>
            </a:r>
          </a:p>
          <a:p>
            <a:pPr lvl="1"/>
            <a:r>
              <a:rPr lang="en-US" dirty="0" smtClean="0">
                <a:solidFill>
                  <a:schemeClr val="tx1"/>
                </a:solidFill>
              </a:rPr>
              <a:t>A set of tools that will support local work</a:t>
            </a:r>
            <a:endParaRPr lang="en-US" dirty="0">
              <a:solidFill>
                <a:schemeClr val="tx1"/>
              </a:solidFill>
            </a:endParaRPr>
          </a:p>
        </p:txBody>
      </p:sp>
    </p:spTree>
    <p:extLst>
      <p:ext uri="{BB962C8B-B14F-4D97-AF65-F5344CB8AC3E}">
        <p14:creationId xmlns:p14="http://schemas.microsoft.com/office/powerpoint/2010/main" val="304458988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What will a Print Monograph Archive Look Like?</a:t>
            </a:r>
            <a:endParaRPr lang="en-US" dirty="0">
              <a:solidFill>
                <a:schemeClr val="tx1"/>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tx1"/>
                </a:solidFill>
              </a:rPr>
              <a:t>To be determined, but there are questions that our group would like input on:</a:t>
            </a:r>
          </a:p>
          <a:p>
            <a:pPr lvl="1"/>
            <a:r>
              <a:rPr lang="en-US" dirty="0" smtClean="0"/>
              <a:t>What do you envision the value of this enterprise being to your institution?</a:t>
            </a:r>
          </a:p>
          <a:p>
            <a:pPr lvl="1"/>
            <a:r>
              <a:rPr lang="en-US" dirty="0" smtClean="0"/>
              <a:t>While not every member would be an archive holder, one of our assumptions is that membership in Archive is not divisible from membership in </a:t>
            </a:r>
            <a:r>
              <a:rPr lang="en-US" dirty="0" err="1" smtClean="0"/>
              <a:t>Hathi</a:t>
            </a:r>
            <a:r>
              <a:rPr lang="en-US" dirty="0" smtClean="0"/>
              <a:t>. Does this ring </a:t>
            </a:r>
            <a:r>
              <a:rPr lang="en-US" smtClean="0"/>
              <a:t>true?</a:t>
            </a:r>
            <a:endParaRPr lang="en-US" dirty="0" smtClean="0"/>
          </a:p>
          <a:p>
            <a:pPr lvl="1"/>
            <a:r>
              <a:rPr lang="en-US" dirty="0" smtClean="0"/>
              <a:t>Costs:</a:t>
            </a:r>
          </a:p>
          <a:p>
            <a:pPr lvl="2"/>
            <a:r>
              <a:rPr lang="en-US" dirty="0" smtClean="0"/>
              <a:t>In-kind work</a:t>
            </a:r>
          </a:p>
          <a:p>
            <a:pPr lvl="2"/>
            <a:r>
              <a:rPr lang="en-US" dirty="0" err="1" smtClean="0"/>
              <a:t>HathiTrust</a:t>
            </a:r>
            <a:r>
              <a:rPr lang="en-US" dirty="0" smtClean="0"/>
              <a:t> Costs</a:t>
            </a:r>
          </a:p>
          <a:p>
            <a:pPr lvl="2"/>
            <a:r>
              <a:rPr lang="en-US" dirty="0" smtClean="0"/>
              <a:t>Remuneration for and at what stage...? Commitments? Storage? </a:t>
            </a:r>
            <a:endParaRPr lang="en-US" dirty="0"/>
          </a:p>
        </p:txBody>
      </p:sp>
    </p:spTree>
    <p:extLst>
      <p:ext uri="{BB962C8B-B14F-4D97-AF65-F5344CB8AC3E}">
        <p14:creationId xmlns:p14="http://schemas.microsoft.com/office/powerpoint/2010/main" val="6714887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Thank You</a:t>
            </a:r>
            <a:endParaRPr lang="en-US" dirty="0">
              <a:solidFill>
                <a:schemeClr val="tx1"/>
              </a:solidFill>
            </a:endParaRPr>
          </a:p>
        </p:txBody>
      </p:sp>
    </p:spTree>
    <p:extLst>
      <p:ext uri="{BB962C8B-B14F-4D97-AF65-F5344CB8AC3E}">
        <p14:creationId xmlns:p14="http://schemas.microsoft.com/office/powerpoint/2010/main" val="28944095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solidFill>
                  <a:schemeClr val="tx1"/>
                </a:solidFill>
                <a:ea typeface="+mj-ea"/>
                <a:cs typeface="+mj-cs"/>
              </a:rPr>
              <a:t>The $64,000 Question</a:t>
            </a:r>
            <a:r>
              <a:rPr lang="en-US" dirty="0" smtClean="0">
                <a:ea typeface="+mj-ea"/>
                <a:cs typeface="+mj-cs"/>
              </a:rPr>
              <a:t>	</a:t>
            </a:r>
            <a:endParaRPr lang="en-US" dirty="0">
              <a:ea typeface="+mj-ea"/>
              <a:cs typeface="+mj-cs"/>
            </a:endParaRPr>
          </a:p>
        </p:txBody>
      </p:sp>
      <p:sp>
        <p:nvSpPr>
          <p:cNvPr id="3" name="Content Placeholder 2"/>
          <p:cNvSpPr>
            <a:spLocks noGrp="1"/>
          </p:cNvSpPr>
          <p:nvPr>
            <p:ph idx="1"/>
          </p:nvPr>
        </p:nvSpPr>
        <p:spPr/>
        <p:txBody>
          <a:bodyPr rtlCol="0">
            <a:normAutofit/>
          </a:bodyPr>
          <a:lstStyle/>
          <a:p>
            <a:pPr fontAlgn="auto">
              <a:spcAft>
                <a:spcPts val="0"/>
              </a:spcAft>
              <a:buFont typeface="Arial"/>
              <a:buChar char="•"/>
              <a:defRPr/>
            </a:pPr>
            <a:r>
              <a:rPr lang="en-US" sz="3000" dirty="0" smtClean="0">
                <a:solidFill>
                  <a:schemeClr val="tx1"/>
                </a:solidFill>
                <a:ea typeface="+mn-ea"/>
                <a:cs typeface="+mn-cs"/>
              </a:rPr>
              <a:t>Why are we talking about a print monograph archive at a </a:t>
            </a:r>
            <a:r>
              <a:rPr lang="en-US" sz="3000" dirty="0" err="1" smtClean="0">
                <a:solidFill>
                  <a:schemeClr val="tx1"/>
                </a:solidFill>
                <a:ea typeface="+mn-ea"/>
                <a:cs typeface="+mn-cs"/>
              </a:rPr>
              <a:t>HathiTrust</a:t>
            </a:r>
            <a:r>
              <a:rPr lang="en-US" sz="3000" dirty="0" smtClean="0">
                <a:solidFill>
                  <a:schemeClr val="tx1"/>
                </a:solidFill>
                <a:ea typeface="+mn-ea"/>
                <a:cs typeface="+mn-cs"/>
              </a:rPr>
              <a:t> meeting?</a:t>
            </a:r>
          </a:p>
          <a:p>
            <a:pPr fontAlgn="auto">
              <a:spcAft>
                <a:spcPts val="0"/>
              </a:spcAft>
              <a:buFont typeface="Arial"/>
              <a:buChar char="•"/>
              <a:defRPr/>
            </a:pPr>
            <a:endParaRPr lang="en-US" dirty="0">
              <a:ea typeface="+mn-ea"/>
              <a:cs typeface="+mn-cs"/>
            </a:endParaRPr>
          </a:p>
        </p:txBody>
      </p:sp>
    </p:spTree>
    <p:extLst>
      <p:ext uri="{BB962C8B-B14F-4D97-AF65-F5344CB8AC3E}">
        <p14:creationId xmlns:p14="http://schemas.microsoft.com/office/powerpoint/2010/main" val="37510103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The Collective Collection</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dirty="0" smtClean="0">
                <a:solidFill>
                  <a:schemeClr val="tx1"/>
                </a:solidFill>
              </a:rPr>
              <a:t>Represents a shift from what a library has to what a library can provide access to….</a:t>
            </a:r>
          </a:p>
          <a:p>
            <a:r>
              <a:rPr lang="en-US" dirty="0" smtClean="0">
                <a:solidFill>
                  <a:schemeClr val="tx1"/>
                </a:solidFill>
              </a:rPr>
              <a:t>Leading to changes to how we perceive collection management….</a:t>
            </a:r>
          </a:p>
          <a:p>
            <a:r>
              <a:rPr lang="en-US" dirty="0" smtClean="0">
                <a:solidFill>
                  <a:schemeClr val="tx1"/>
                </a:solidFill>
              </a:rPr>
              <a:t>Cloud Libraries and Mega-Regions….</a:t>
            </a:r>
          </a:p>
          <a:p>
            <a:pPr lvl="1"/>
            <a:r>
              <a:rPr lang="en-US" dirty="0" smtClean="0">
                <a:solidFill>
                  <a:schemeClr val="tx1"/>
                </a:solidFill>
              </a:rPr>
              <a:t>Do not – at present – replace local decisions.</a:t>
            </a:r>
          </a:p>
          <a:p>
            <a:pPr lvl="1"/>
            <a:r>
              <a:rPr lang="en-US" dirty="0" smtClean="0">
                <a:solidFill>
                  <a:schemeClr val="tx1"/>
                </a:solidFill>
              </a:rPr>
              <a:t>Do confirm what we know, i.e., libraries don’t need to duplicate everything and can share items, bringing greater benefit to the whole. </a:t>
            </a:r>
            <a:endParaRPr lang="en-US" sz="2000" dirty="0">
              <a:solidFill>
                <a:schemeClr val="tx1"/>
              </a:solidFill>
            </a:endParaRPr>
          </a:p>
          <a:p>
            <a:pPr marL="914400" lvl="2" indent="0">
              <a:buNone/>
            </a:pPr>
            <a:endParaRPr lang="en-US" dirty="0"/>
          </a:p>
          <a:p>
            <a:endParaRPr lang="en-US" dirty="0"/>
          </a:p>
        </p:txBody>
      </p:sp>
    </p:spTree>
    <p:extLst>
      <p:ext uri="{BB962C8B-B14F-4D97-AF65-F5344CB8AC3E}">
        <p14:creationId xmlns:p14="http://schemas.microsoft.com/office/powerpoint/2010/main" val="145006601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p:cNvGraphicFramePr>
            <a:graphicFrameLocks noGrp="1"/>
          </p:cNvGraphicFramePr>
          <p:nvPr/>
        </p:nvGraphicFramePr>
        <p:xfrm>
          <a:off x="304800" y="1295400"/>
          <a:ext cx="8458200" cy="5230721"/>
        </p:xfrm>
        <a:graphic>
          <a:graphicData uri="http://schemas.openxmlformats.org/drawingml/2006/chart">
            <c:chart xmlns:c="http://schemas.openxmlformats.org/drawingml/2006/chart" xmlns:r="http://schemas.openxmlformats.org/officeDocument/2006/relationships" r:id="rId3"/>
          </a:graphicData>
        </a:graphic>
      </p:graphicFrame>
      <p:sp>
        <p:nvSpPr>
          <p:cNvPr id="47107" name="Title 4"/>
          <p:cNvSpPr>
            <a:spLocks noGrp="1"/>
          </p:cNvSpPr>
          <p:nvPr>
            <p:ph type="title" idx="4294967295"/>
          </p:nvPr>
        </p:nvSpPr>
        <p:spPr>
          <a:xfrm>
            <a:off x="641131" y="147638"/>
            <a:ext cx="8023225" cy="995362"/>
          </a:xfrm>
        </p:spPr>
        <p:txBody>
          <a:bodyPr rtlCol="0">
            <a:normAutofit/>
          </a:bodyPr>
          <a:lstStyle/>
          <a:p>
            <a:pPr eaLnBrk="1" fontAlgn="auto" hangingPunct="1">
              <a:spcAft>
                <a:spcPts val="0"/>
              </a:spcAft>
              <a:defRPr/>
            </a:pPr>
            <a:r>
              <a:rPr lang="en-US" sz="3200" b="1" dirty="0" err="1" smtClean="0"/>
              <a:t>HathiTrust</a:t>
            </a:r>
            <a:r>
              <a:rPr lang="en-US" sz="3200" b="1" dirty="0" smtClean="0"/>
              <a:t> &amp; Print Overlap (2009 – 2010)</a:t>
            </a:r>
          </a:p>
        </p:txBody>
      </p:sp>
      <p:sp>
        <p:nvSpPr>
          <p:cNvPr id="11" name="Striped Right Arrow 10"/>
          <p:cNvSpPr/>
          <p:nvPr/>
        </p:nvSpPr>
        <p:spPr bwMode="auto">
          <a:xfrm rot="16200000">
            <a:off x="8058944" y="3752056"/>
            <a:ext cx="977900" cy="484188"/>
          </a:xfrm>
          <a:prstGeom prst="stripedRightArrow">
            <a:avLst/>
          </a:prstGeom>
          <a:gradFill>
            <a:gsLst>
              <a:gs pos="0">
                <a:schemeClr val="accent1"/>
              </a:gs>
              <a:gs pos="50000">
                <a:schemeClr val="accent1">
                  <a:tint val="44500"/>
                  <a:satMod val="160000"/>
                </a:schemeClr>
              </a:gs>
              <a:gs pos="100000">
                <a:schemeClr val="accent1">
                  <a:tint val="23500"/>
                  <a:satMod val="160000"/>
                </a:schemeClr>
              </a:gs>
            </a:gsLst>
            <a:lin ang="5400000" scaled="0"/>
          </a:gradFill>
          <a:ln w="9525" cap="flat" cmpd="sng" algn="ctr">
            <a:noFill/>
            <a:prstDash val="solid"/>
            <a:round/>
            <a:headEnd type="none" w="med" len="med"/>
            <a:tailEnd type="none" w="med" len="med"/>
          </a:ln>
          <a:effectLst/>
        </p:spPr>
        <p:txBody>
          <a:bodyPr wrap="none">
            <a:prstTxWarp prst="textNoShape">
              <a:avLst/>
            </a:prstTxWarp>
          </a:bodyPr>
          <a:lstStyle/>
          <a:p>
            <a:pPr defTabSz="914400" fontAlgn="auto">
              <a:lnSpc>
                <a:spcPct val="120000"/>
              </a:lnSpc>
              <a:spcBef>
                <a:spcPct val="50000"/>
              </a:spcBef>
              <a:spcAft>
                <a:spcPts val="0"/>
              </a:spcAft>
              <a:defRPr/>
            </a:pPr>
            <a:endParaRPr lang="en-US" b="1">
              <a:solidFill>
                <a:srgbClr val="000000"/>
              </a:solidFill>
              <a:latin typeface="Trebuchet MS" pitchFamily="34" charset="0"/>
              <a:ea typeface="+mn-ea"/>
              <a:cs typeface="+mn-cs"/>
            </a:endParaRPr>
          </a:p>
        </p:txBody>
      </p:sp>
      <p:sp>
        <p:nvSpPr>
          <p:cNvPr id="14" name="TextBox 13"/>
          <p:cNvSpPr txBox="1">
            <a:spLocks noChangeArrowheads="1"/>
          </p:cNvSpPr>
          <p:nvPr/>
        </p:nvSpPr>
        <p:spPr bwMode="auto">
          <a:xfrm>
            <a:off x="6248400" y="2438400"/>
            <a:ext cx="2398713" cy="581025"/>
          </a:xfrm>
          <a:prstGeom prst="rect">
            <a:avLst/>
          </a:prstGeom>
          <a:solidFill>
            <a:schemeClr val="bg1"/>
          </a:solidFill>
          <a:ln w="9525">
            <a:noFill/>
            <a:miter lim="800000"/>
            <a:headEnd/>
            <a:tailEnd/>
          </a:ln>
        </p:spPr>
        <p:txBody>
          <a:bodyPr wrap="none">
            <a:prstTxWarp prst="textNoShape">
              <a:avLst/>
            </a:prstTxWarp>
            <a:spAutoFit/>
          </a:bodyPr>
          <a:lstStyle/>
          <a:p>
            <a:r>
              <a:rPr lang="en-US" sz="1600">
                <a:solidFill>
                  <a:schemeClr val="accent1"/>
                </a:solidFill>
                <a:latin typeface="Calibri" charset="0"/>
              </a:rPr>
              <a:t>June 2010</a:t>
            </a:r>
          </a:p>
          <a:p>
            <a:r>
              <a:rPr lang="en-US" sz="1600">
                <a:solidFill>
                  <a:schemeClr val="accent1"/>
                </a:solidFill>
                <a:latin typeface="Calibri" charset="0"/>
              </a:rPr>
              <a:t>Median duplication: 31%</a:t>
            </a:r>
          </a:p>
        </p:txBody>
      </p:sp>
      <p:sp>
        <p:nvSpPr>
          <p:cNvPr id="15" name="TextBox 14"/>
          <p:cNvSpPr txBox="1">
            <a:spLocks noChangeArrowheads="1"/>
          </p:cNvSpPr>
          <p:nvPr/>
        </p:nvSpPr>
        <p:spPr bwMode="auto">
          <a:xfrm>
            <a:off x="6248400" y="4953000"/>
            <a:ext cx="2398713" cy="581025"/>
          </a:xfrm>
          <a:prstGeom prst="rect">
            <a:avLst/>
          </a:prstGeom>
          <a:solidFill>
            <a:schemeClr val="bg1"/>
          </a:solidFill>
          <a:ln w="9525">
            <a:noFill/>
            <a:miter lim="800000"/>
            <a:headEnd/>
            <a:tailEnd/>
          </a:ln>
        </p:spPr>
        <p:txBody>
          <a:bodyPr wrap="none">
            <a:prstTxWarp prst="textNoShape">
              <a:avLst/>
            </a:prstTxWarp>
            <a:spAutoFit/>
          </a:bodyPr>
          <a:lstStyle/>
          <a:p>
            <a:r>
              <a:rPr lang="en-US" sz="1600">
                <a:solidFill>
                  <a:srgbClr val="7030A0"/>
                </a:solidFill>
                <a:latin typeface="Calibri" charset="0"/>
              </a:rPr>
              <a:t>June 2009</a:t>
            </a:r>
          </a:p>
          <a:p>
            <a:r>
              <a:rPr lang="en-US" sz="1600">
                <a:solidFill>
                  <a:srgbClr val="7030A0"/>
                </a:solidFill>
                <a:latin typeface="Calibri" charset="0"/>
              </a:rPr>
              <a:t>Median duplication: 19%</a:t>
            </a:r>
          </a:p>
        </p:txBody>
      </p:sp>
      <p:sp>
        <p:nvSpPr>
          <p:cNvPr id="8" name="Rounded Rectangle 7"/>
          <p:cNvSpPr/>
          <p:nvPr/>
        </p:nvSpPr>
        <p:spPr bwMode="auto">
          <a:xfrm>
            <a:off x="1295400" y="1525588"/>
            <a:ext cx="7010400" cy="901700"/>
          </a:xfrm>
          <a:prstGeom prst="roundRect">
            <a:avLst/>
          </a:prstGeom>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ln w="9525" cap="flat" cmpd="sng" algn="ctr">
            <a:noFill/>
            <a:prstDash val="solid"/>
            <a:round/>
            <a:headEnd type="none" w="med" len="med"/>
            <a:tailEnd type="none" w="med" len="med"/>
          </a:ln>
          <a:effectLst/>
        </p:spPr>
        <p:txBody>
          <a:bodyPr>
            <a:prstTxWarp prst="textNoShape">
              <a:avLst/>
            </a:prstTxWarp>
            <a:spAutoFit/>
          </a:bodyPr>
          <a:lstStyle/>
          <a:p>
            <a:pPr defTabSz="914400" fontAlgn="auto">
              <a:lnSpc>
                <a:spcPct val="120000"/>
              </a:lnSpc>
              <a:spcBef>
                <a:spcPct val="50000"/>
              </a:spcBef>
              <a:spcAft>
                <a:spcPts val="0"/>
              </a:spcAft>
              <a:defRPr/>
            </a:pPr>
            <a:r>
              <a:rPr lang="en-US" sz="2000" b="1" i="1" dirty="0">
                <a:solidFill>
                  <a:srgbClr val="000000"/>
                </a:solidFill>
                <a:latin typeface="Trebuchet MS" pitchFamily="34" charset="0"/>
                <a:ea typeface="+mn-ea"/>
                <a:cs typeface="+mn-cs"/>
              </a:rPr>
              <a:t>Academic print book collection </a:t>
            </a:r>
            <a:r>
              <a:rPr lang="en-US" sz="2000" b="1" i="1" u="sng" dirty="0">
                <a:solidFill>
                  <a:srgbClr val="000000"/>
                </a:solidFill>
                <a:latin typeface="Trebuchet MS" pitchFamily="34" charset="0"/>
                <a:ea typeface="+mn-ea"/>
                <a:cs typeface="+mn-cs"/>
              </a:rPr>
              <a:t>already </a:t>
            </a:r>
            <a:r>
              <a:rPr lang="en-US" sz="2000" b="1" i="1" dirty="0">
                <a:solidFill>
                  <a:srgbClr val="000000"/>
                </a:solidFill>
                <a:latin typeface="Trebuchet MS" pitchFamily="34" charset="0"/>
                <a:ea typeface="+mn-ea"/>
                <a:cs typeface="+mn-cs"/>
              </a:rPr>
              <a:t>substantially duplicated in mass digitized book corpus</a:t>
            </a:r>
          </a:p>
        </p:txBody>
      </p:sp>
    </p:spTree>
    <p:extLst>
      <p:ext uri="{BB962C8B-B14F-4D97-AF65-F5344CB8AC3E}">
        <p14:creationId xmlns:p14="http://schemas.microsoft.com/office/powerpoint/2010/main" val="1787750462"/>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Growth of overlap… (2010 – 2014)</a:t>
            </a:r>
            <a:endParaRPr lang="en-US" dirty="0">
              <a:solidFill>
                <a:schemeClr val="tx1"/>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tx1"/>
                </a:solidFill>
              </a:rPr>
              <a:t>ARL overlap</a:t>
            </a:r>
          </a:p>
          <a:p>
            <a:pPr lvl="1"/>
            <a:r>
              <a:rPr lang="en-US" dirty="0" smtClean="0">
                <a:solidFill>
                  <a:schemeClr val="tx1"/>
                </a:solidFill>
              </a:rPr>
              <a:t>31% in June 2010</a:t>
            </a:r>
          </a:p>
          <a:p>
            <a:pPr lvl="1"/>
            <a:r>
              <a:rPr lang="en-US" dirty="0" smtClean="0">
                <a:solidFill>
                  <a:schemeClr val="tx1"/>
                </a:solidFill>
              </a:rPr>
              <a:t>33% in Dec (adjustment: adding little-held works)</a:t>
            </a:r>
          </a:p>
          <a:p>
            <a:pPr lvl="1"/>
            <a:r>
              <a:rPr lang="en-US" dirty="0" smtClean="0">
                <a:solidFill>
                  <a:schemeClr val="tx1"/>
                </a:solidFill>
              </a:rPr>
              <a:t>~ 1% per 225,000 </a:t>
            </a:r>
            <a:r>
              <a:rPr lang="en-US" dirty="0" err="1" smtClean="0">
                <a:solidFill>
                  <a:schemeClr val="tx1"/>
                </a:solidFill>
              </a:rPr>
              <a:t>vols</a:t>
            </a:r>
            <a:endParaRPr lang="en-US" dirty="0" smtClean="0">
              <a:solidFill>
                <a:schemeClr val="tx1"/>
              </a:solidFill>
            </a:endParaRPr>
          </a:p>
          <a:p>
            <a:pPr lvl="1"/>
            <a:r>
              <a:rPr lang="en-US" dirty="0" smtClean="0">
                <a:solidFill>
                  <a:schemeClr val="tx1"/>
                </a:solidFill>
              </a:rPr>
              <a:t>45% by December, 2011</a:t>
            </a:r>
          </a:p>
          <a:p>
            <a:pPr lvl="1"/>
            <a:r>
              <a:rPr lang="en-US" dirty="0" smtClean="0">
                <a:solidFill>
                  <a:schemeClr val="tx1"/>
                </a:solidFill>
              </a:rPr>
              <a:t>&gt;50% for ARL institutions in 2014</a:t>
            </a:r>
          </a:p>
          <a:p>
            <a:r>
              <a:rPr lang="en-US" dirty="0" smtClean="0">
                <a:solidFill>
                  <a:schemeClr val="tx1"/>
                </a:solidFill>
              </a:rPr>
              <a:t>Oberlin Group overlap</a:t>
            </a:r>
          </a:p>
          <a:p>
            <a:pPr lvl="1"/>
            <a:r>
              <a:rPr lang="en-US" dirty="0" smtClean="0">
                <a:solidFill>
                  <a:schemeClr val="tx1"/>
                </a:solidFill>
              </a:rPr>
              <a:t>Close to 9% points higher</a:t>
            </a:r>
          </a:p>
          <a:p>
            <a:pPr lvl="1"/>
            <a:r>
              <a:rPr lang="en-US" dirty="0" smtClean="0">
                <a:solidFill>
                  <a:schemeClr val="tx1"/>
                </a:solidFill>
              </a:rPr>
              <a:t>41% in December, 2010</a:t>
            </a:r>
          </a:p>
          <a:p>
            <a:pPr lvl="1"/>
            <a:r>
              <a:rPr lang="en-US" dirty="0">
                <a:solidFill>
                  <a:schemeClr val="tx1"/>
                </a:solidFill>
              </a:rPr>
              <a:t>Close to 50% in May, 2011</a:t>
            </a:r>
          </a:p>
          <a:p>
            <a:pPr lvl="1"/>
            <a:r>
              <a:rPr lang="en-US" dirty="0" smtClean="0">
                <a:solidFill>
                  <a:schemeClr val="tx1"/>
                </a:solidFill>
              </a:rPr>
              <a:t>Higher rate of overlap per added volume?</a:t>
            </a:r>
          </a:p>
        </p:txBody>
      </p:sp>
    </p:spTree>
    <p:extLst>
      <p:ext uri="{BB962C8B-B14F-4D97-AF65-F5344CB8AC3E}">
        <p14:creationId xmlns:p14="http://schemas.microsoft.com/office/powerpoint/2010/main" val="42055043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tx1"/>
                </a:solidFill>
              </a:rPr>
              <a:t>Hathi’s</a:t>
            </a:r>
            <a:r>
              <a:rPr lang="en-US" dirty="0" smtClean="0">
                <a:solidFill>
                  <a:schemeClr val="tx1"/>
                </a:solidFill>
              </a:rPr>
              <a:t> Goals</a:t>
            </a:r>
            <a:endParaRPr lang="en-US" dirty="0">
              <a:solidFill>
                <a:schemeClr val="tx1"/>
              </a:solidFill>
            </a:endParaRPr>
          </a:p>
        </p:txBody>
      </p:sp>
      <p:sp>
        <p:nvSpPr>
          <p:cNvPr id="3" name="Content Placeholder 2"/>
          <p:cNvSpPr>
            <a:spLocks noGrp="1"/>
          </p:cNvSpPr>
          <p:nvPr>
            <p:ph idx="1"/>
          </p:nvPr>
        </p:nvSpPr>
        <p:spPr/>
        <p:txBody>
          <a:bodyPr>
            <a:normAutofit fontScale="62500" lnSpcReduction="20000"/>
          </a:bodyPr>
          <a:lstStyle/>
          <a:p>
            <a:r>
              <a:rPr lang="en-US" dirty="0">
                <a:solidFill>
                  <a:schemeClr val="bg1">
                    <a:lumMod val="50000"/>
                  </a:schemeClr>
                </a:solidFill>
              </a:rPr>
              <a:t>To build a reliable and increasingly comprehensive digital archive of library materials converted from print that is co-owned and managed by a number of academic institutions. </a:t>
            </a:r>
          </a:p>
          <a:p>
            <a:r>
              <a:rPr lang="en-US" dirty="0">
                <a:solidFill>
                  <a:schemeClr val="bg1">
                    <a:lumMod val="50000"/>
                  </a:schemeClr>
                </a:solidFill>
              </a:rPr>
              <a:t>To dramatically improve access to these materials in ways that, first and foremost, meet the needs of the co-owning institutions.</a:t>
            </a:r>
          </a:p>
          <a:p>
            <a:r>
              <a:rPr lang="en-US" dirty="0">
                <a:solidFill>
                  <a:schemeClr val="bg1">
                    <a:lumMod val="50000"/>
                  </a:schemeClr>
                </a:solidFill>
              </a:rPr>
              <a:t>To help preserve these important human records by creating reliable and accessible electronic representations.</a:t>
            </a:r>
          </a:p>
          <a:p>
            <a:r>
              <a:rPr lang="en-US" dirty="0">
                <a:solidFill>
                  <a:schemeClr val="bg1">
                    <a:lumMod val="50000"/>
                  </a:schemeClr>
                </a:solidFill>
              </a:rPr>
              <a:t>To enable the digital archive to be accessible to persons who have print disabilities.</a:t>
            </a:r>
          </a:p>
          <a:p>
            <a:r>
              <a:rPr lang="en-US" dirty="0">
                <a:solidFill>
                  <a:schemeClr val="tx1"/>
                </a:solidFill>
              </a:rPr>
              <a:t>To stimulate redoubled efforts to coordinate shared storage strategies among libraries, thus reducing long-term capital and operating costs of libraries associated with the storage and care of print collections.</a:t>
            </a:r>
          </a:p>
          <a:p>
            <a:r>
              <a:rPr lang="en-US" dirty="0">
                <a:solidFill>
                  <a:schemeClr val="bg1">
                    <a:lumMod val="50000"/>
                  </a:schemeClr>
                </a:solidFill>
              </a:rPr>
              <a:t>To create and sustain this “public good” in a way that mitigates the problem of free-riders. </a:t>
            </a:r>
          </a:p>
          <a:p>
            <a:r>
              <a:rPr lang="en-US" dirty="0">
                <a:solidFill>
                  <a:schemeClr val="bg1">
                    <a:lumMod val="50000"/>
                  </a:schemeClr>
                </a:solidFill>
              </a:rPr>
              <a:t>To create a technical framework that is simultaneously responsive to members through the centralized creation of functionality and sufficiently open to the creation of tools and services not created by the central organization.</a:t>
            </a:r>
          </a:p>
          <a:p>
            <a:endParaRPr lang="en-US" dirty="0"/>
          </a:p>
        </p:txBody>
      </p:sp>
    </p:spTree>
    <p:extLst>
      <p:ext uri="{BB962C8B-B14F-4D97-AF65-F5344CB8AC3E}">
        <p14:creationId xmlns:p14="http://schemas.microsoft.com/office/powerpoint/2010/main" val="25718552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The Print Monographs Archive Planning Task Force</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solidFill>
                  <a:schemeClr val="tx1"/>
                </a:solidFill>
              </a:rPr>
              <a:t>Ballot Initiative passed at the 2011 HT Constitutional Convention (Con-Con)</a:t>
            </a:r>
          </a:p>
          <a:p>
            <a:pPr lvl="1"/>
            <a:r>
              <a:rPr lang="en-US" dirty="0" smtClean="0">
                <a:solidFill>
                  <a:schemeClr val="tx1"/>
                </a:solidFill>
              </a:rPr>
              <a:t>“To develop a print monographs archive corresponding to volumes represented within the </a:t>
            </a:r>
            <a:r>
              <a:rPr lang="en-US" dirty="0" err="1" smtClean="0">
                <a:solidFill>
                  <a:schemeClr val="tx1"/>
                </a:solidFill>
              </a:rPr>
              <a:t>HathiTrust</a:t>
            </a:r>
            <a:r>
              <a:rPr lang="en-US" dirty="0" smtClean="0">
                <a:solidFill>
                  <a:schemeClr val="tx1"/>
                </a:solidFill>
              </a:rPr>
              <a:t>”</a:t>
            </a:r>
          </a:p>
          <a:p>
            <a:r>
              <a:rPr lang="en-US" dirty="0" err="1" smtClean="0">
                <a:solidFill>
                  <a:schemeClr val="tx1"/>
                </a:solidFill>
              </a:rPr>
              <a:t>HathiTrust</a:t>
            </a:r>
            <a:r>
              <a:rPr lang="en-US" dirty="0" smtClean="0">
                <a:solidFill>
                  <a:schemeClr val="tx1"/>
                </a:solidFill>
              </a:rPr>
              <a:t> Board of Governors approved appointment of a PSC-designed task force to begin planning in June 2014</a:t>
            </a:r>
            <a:endParaRPr lang="en-US" dirty="0">
              <a:solidFill>
                <a:schemeClr val="tx1"/>
              </a:solidFill>
            </a:endParaRPr>
          </a:p>
        </p:txBody>
      </p:sp>
    </p:spTree>
    <p:extLst>
      <p:ext uri="{BB962C8B-B14F-4D97-AF65-F5344CB8AC3E}">
        <p14:creationId xmlns:p14="http://schemas.microsoft.com/office/powerpoint/2010/main" val="289147172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Clem </a:t>
            </a:r>
            <a:r>
              <a:rPr lang="en-US" dirty="0" err="1" smtClean="0"/>
              <a:t>Guthro</a:t>
            </a:r>
            <a:r>
              <a:rPr lang="en-US" dirty="0" smtClean="0"/>
              <a:t>, Colby College</a:t>
            </a:r>
          </a:p>
          <a:p>
            <a:r>
              <a:rPr lang="en-US" dirty="0" smtClean="0"/>
              <a:t>Bob </a:t>
            </a:r>
            <a:r>
              <a:rPr lang="en-US" dirty="0" err="1" smtClean="0"/>
              <a:t>Kieft</a:t>
            </a:r>
            <a:r>
              <a:rPr lang="en-US" dirty="0" smtClean="0"/>
              <a:t>, Occidental College</a:t>
            </a:r>
          </a:p>
          <a:p>
            <a:r>
              <a:rPr lang="en-US" dirty="0" smtClean="0"/>
              <a:t>Erik Mitchell, UC-Berkeley</a:t>
            </a:r>
            <a:endParaRPr lang="en-US" dirty="0"/>
          </a:p>
          <a:p>
            <a:r>
              <a:rPr lang="en-US" dirty="0" smtClean="0"/>
              <a:t>Jake </a:t>
            </a:r>
            <a:r>
              <a:rPr lang="en-US" dirty="0" err="1" smtClean="0"/>
              <a:t>Nadal</a:t>
            </a:r>
            <a:r>
              <a:rPr lang="en-US" dirty="0" smtClean="0"/>
              <a:t>, </a:t>
            </a:r>
            <a:r>
              <a:rPr lang="en-US" dirty="0" err="1" smtClean="0"/>
              <a:t>ReCAP</a:t>
            </a:r>
            <a:endParaRPr lang="en-US" dirty="0" smtClean="0"/>
          </a:p>
          <a:p>
            <a:r>
              <a:rPr lang="en-US" dirty="0" smtClean="0"/>
              <a:t>Jo Anne </a:t>
            </a:r>
            <a:r>
              <a:rPr lang="en-US" dirty="0" err="1" smtClean="0"/>
              <a:t>Newyear</a:t>
            </a:r>
            <a:r>
              <a:rPr lang="en-US" dirty="0" smtClean="0"/>
              <a:t> Ramirez, British Columbia</a:t>
            </a:r>
          </a:p>
          <a:p>
            <a:r>
              <a:rPr lang="en-US" dirty="0" smtClean="0"/>
              <a:t>Matthew </a:t>
            </a:r>
            <a:r>
              <a:rPr lang="en-US" dirty="0" err="1" smtClean="0"/>
              <a:t>Revitt</a:t>
            </a:r>
            <a:r>
              <a:rPr lang="en-US" dirty="0" smtClean="0"/>
              <a:t>, Maine</a:t>
            </a:r>
          </a:p>
          <a:p>
            <a:r>
              <a:rPr lang="en-US" dirty="0" smtClean="0"/>
              <a:t>Matthew Sheehy, Harvard University</a:t>
            </a:r>
          </a:p>
          <a:p>
            <a:r>
              <a:rPr lang="en-US" dirty="0" smtClean="0"/>
              <a:t>Emily </a:t>
            </a:r>
            <a:r>
              <a:rPr lang="en-US" dirty="0" err="1" smtClean="0"/>
              <a:t>Stambaugh</a:t>
            </a:r>
            <a:r>
              <a:rPr lang="en-US" dirty="0" smtClean="0"/>
              <a:t>, California Digital Library</a:t>
            </a:r>
          </a:p>
          <a:p>
            <a:r>
              <a:rPr lang="en-US" dirty="0" smtClean="0"/>
              <a:t>Karla </a:t>
            </a:r>
            <a:r>
              <a:rPr lang="en-US" dirty="0" err="1" smtClean="0"/>
              <a:t>Strieb</a:t>
            </a:r>
            <a:r>
              <a:rPr lang="en-US" dirty="0" smtClean="0"/>
              <a:t>, The Ohio State University</a:t>
            </a:r>
          </a:p>
          <a:p>
            <a:r>
              <a:rPr lang="en-US" dirty="0" smtClean="0"/>
              <a:t>Thomas Teper, Univ. of Ill. at Urbana-Champaign (Chair)</a:t>
            </a:r>
            <a:endParaRPr lang="en-US" dirty="0"/>
          </a:p>
        </p:txBody>
      </p:sp>
    </p:spTree>
    <p:extLst>
      <p:ext uri="{BB962C8B-B14F-4D97-AF65-F5344CB8AC3E}">
        <p14:creationId xmlns:p14="http://schemas.microsoft.com/office/powerpoint/2010/main" val="85856457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Ballot Initiative Called For….	</a:t>
            </a:r>
            <a:endParaRPr lang="en-US" dirty="0">
              <a:solidFill>
                <a:schemeClr val="tx1"/>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chemeClr val="tx1"/>
                </a:solidFill>
              </a:rPr>
              <a:t>A print archive founded on formal agreements with print repositories of member institutions or their affiliated agents</a:t>
            </a:r>
          </a:p>
          <a:p>
            <a:r>
              <a:rPr lang="en-US" dirty="0" smtClean="0">
                <a:solidFill>
                  <a:schemeClr val="tx1"/>
                </a:solidFill>
              </a:rPr>
              <a:t>Agreements that would establish retention commitments to ensure continuing availability of the archived holdings to the HT members</a:t>
            </a:r>
          </a:p>
          <a:p>
            <a:r>
              <a:rPr lang="en-US" dirty="0" smtClean="0">
                <a:solidFill>
                  <a:schemeClr val="tx1"/>
                </a:solidFill>
              </a:rPr>
              <a:t>Provision of financial support to the designated repositories sufficient to secure and maintain these agreements</a:t>
            </a:r>
          </a:p>
          <a:p>
            <a:r>
              <a:rPr lang="en-US" dirty="0" smtClean="0">
                <a:solidFill>
                  <a:schemeClr val="tx1"/>
                </a:solidFill>
              </a:rPr>
              <a:t>The initiation of a formal planning process by which necessary policies, operational plans, and business models required would be established to sustain a distributed archive</a:t>
            </a:r>
          </a:p>
        </p:txBody>
      </p:sp>
    </p:spTree>
    <p:extLst>
      <p:ext uri="{BB962C8B-B14F-4D97-AF65-F5344CB8AC3E}">
        <p14:creationId xmlns:p14="http://schemas.microsoft.com/office/powerpoint/2010/main" val="38840386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hathitrust.thmx</Template>
  <TotalTime>10231</TotalTime>
  <Words>1467</Words>
  <Application>Microsoft Macintosh PowerPoint</Application>
  <PresentationFormat>On-screen Show (4:3)</PresentationFormat>
  <Paragraphs>123</Paragraphs>
  <Slides>15</Slides>
  <Notes>9</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Developing a Distributed Print Monographs Archive</vt:lpstr>
      <vt:lpstr>The $64,000 Question </vt:lpstr>
      <vt:lpstr>The Collective Collection</vt:lpstr>
      <vt:lpstr>HathiTrust &amp; Print Overlap (2009 – 2010)</vt:lpstr>
      <vt:lpstr>Growth of overlap… (2010 – 2014)</vt:lpstr>
      <vt:lpstr>Hathi’s Goals</vt:lpstr>
      <vt:lpstr>The Print Monographs Archive Planning Task Force</vt:lpstr>
      <vt:lpstr>Membership</vt:lpstr>
      <vt:lpstr>Ballot Initiative Called For…. </vt:lpstr>
      <vt:lpstr>Issues to examine…</vt:lpstr>
      <vt:lpstr>Working Group’s Timeline</vt:lpstr>
      <vt:lpstr>Founding Assumptions</vt:lpstr>
      <vt:lpstr>HT Print Monograph Archive Should…</vt:lpstr>
      <vt:lpstr>What will a Print Monograph Archive Look Like?</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jjyork</dc:creator>
  <cp:lastModifiedBy>Mike Furlough</cp:lastModifiedBy>
  <cp:revision>106</cp:revision>
  <cp:lastPrinted>2014-10-07T21:09:15Z</cp:lastPrinted>
  <dcterms:created xsi:type="dcterms:W3CDTF">2011-09-22T19:54:42Z</dcterms:created>
  <dcterms:modified xsi:type="dcterms:W3CDTF">2014-10-10T02:28:26Z</dcterms:modified>
</cp:coreProperties>
</file>