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9" r:id="rId2"/>
    <p:sldId id="815" r:id="rId3"/>
    <p:sldId id="579" r:id="rId4"/>
    <p:sldId id="552" r:id="rId5"/>
    <p:sldId id="758" r:id="rId6"/>
    <p:sldId id="817" r:id="rId7"/>
    <p:sldId id="824" r:id="rId8"/>
    <p:sldId id="818" r:id="rId9"/>
    <p:sldId id="825" r:id="rId10"/>
    <p:sldId id="826" r:id="rId11"/>
    <p:sldId id="816" r:id="rId12"/>
    <p:sldId id="611" r:id="rId13"/>
    <p:sldId id="819" r:id="rId14"/>
    <p:sldId id="820" r:id="rId15"/>
    <p:sldId id="827" r:id="rId16"/>
    <p:sldId id="822" r:id="rId17"/>
    <p:sldId id="823" r:id="rId18"/>
    <p:sldId id="612" r:id="rId19"/>
    <p:sldId id="785" r:id="rId20"/>
    <p:sldId id="786" r:id="rId21"/>
    <p:sldId id="787" r:id="rId22"/>
    <p:sldId id="802" r:id="rId23"/>
    <p:sldId id="803" r:id="rId24"/>
    <p:sldId id="705" r:id="rId25"/>
    <p:sldId id="791" r:id="rId26"/>
    <p:sldId id="79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urlough's Slides" id="{B66A2160-9DB8-8D46-87B1-1342A58D2620}">
          <p14:sldIdLst>
            <p14:sldId id="389"/>
            <p14:sldId id="815"/>
            <p14:sldId id="579"/>
          </p14:sldIdLst>
        </p14:section>
        <p14:section name="Mission and Partnership" id="{11926381-46FE-6644-B0CC-BA17B478EEC1}">
          <p14:sldIdLst>
            <p14:sldId id="552"/>
          </p14:sldIdLst>
        </p14:section>
        <p14:section name="Collections and Access" id="{FCE43EFA-A196-B945-A543-D6DDE0A2F41F}">
          <p14:sldIdLst>
            <p14:sldId id="758"/>
            <p14:sldId id="817"/>
            <p14:sldId id="824"/>
            <p14:sldId id="818"/>
            <p14:sldId id="825"/>
            <p14:sldId id="826"/>
            <p14:sldId id="816"/>
            <p14:sldId id="611"/>
            <p14:sldId id="819"/>
            <p14:sldId id="820"/>
            <p14:sldId id="827"/>
            <p14:sldId id="822"/>
            <p14:sldId id="823"/>
            <p14:sldId id="612"/>
          </p14:sldIdLst>
        </p14:section>
        <p14:section name="Harvard and HathiTrust" id="{E79F4201-D7CF-FC4D-9EFE-D92B0DF66C38}">
          <p14:sldIdLst>
            <p14:sldId id="785"/>
            <p14:sldId id="786"/>
            <p14:sldId id="787"/>
            <p14:sldId id="802"/>
            <p14:sldId id="803"/>
          </p14:sldIdLst>
        </p14:section>
        <p14:section name="Shared Print Monographs Archive" id="{AA29555A-ACB1-874E-9823-652084305233}">
          <p14:sldIdLst>
            <p14:sldId id="705"/>
            <p14:sldId id="791"/>
            <p14:sldId id="7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7" autoAdjust="0"/>
  </p:normalViewPr>
  <p:slideViewPr>
    <p:cSldViewPr snapToGrid="0" snapToObjects="1">
      <p:cViewPr>
        <p:scale>
          <a:sx n="100" d="100"/>
          <a:sy n="100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2896" y="19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E1A38-3592-6540-87C8-AC1A5B63239A}" type="datetimeFigureOut">
              <a:rPr lang="en-US" smtClean="0"/>
              <a:pPr/>
              <a:t>10/9/14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E6375-26A3-5245-AE33-46CC0681D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68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A364-F8B5-284C-B696-2EC885AB90A1}" type="datetimeFigureOut">
              <a:rPr lang="en-US" smtClean="0"/>
              <a:pPr/>
              <a:t>10/9/14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507D5-7A70-934D-A092-66E014A02E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2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EF6975-FD41-2240-A47B-D80B88F641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86019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30000"/>
              </a:spcBef>
            </a:pPr>
            <a:endParaRPr lang="en-US" sz="1200"/>
          </a:p>
        </p:txBody>
      </p:sp>
      <p:sp>
        <p:nvSpPr>
          <p:cNvPr id="86020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9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91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1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54275" name="Notes Placeholder 4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3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8F5D-7BA5-3545-B9C3-B33E79CAAC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507D5-7A70-934D-A092-66E014A02E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7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38F5D-7BA5-3545-B9C3-B33E79CAAC3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047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52600"/>
            <a:ext cx="7848600" cy="46990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311525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pic>
        <p:nvPicPr>
          <p:cNvPr id="7" name="Picture 10" descr="HathiTrustLogo_vertic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584200"/>
            <a:ext cx="879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5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5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4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1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7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6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0250"/>
            <a:ext cx="7250805" cy="103981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Program Steering Committee Update</a:t>
            </a:r>
            <a:br>
              <a:rPr lang="en-US" sz="3600" b="1" dirty="0" smtClean="0"/>
            </a:br>
            <a:r>
              <a:rPr lang="en-US" sz="3600" b="1" dirty="0" err="1" smtClean="0"/>
              <a:t>ConCon</a:t>
            </a:r>
            <a:r>
              <a:rPr lang="en-US" sz="3600" b="1" dirty="0" smtClean="0"/>
              <a:t> Ballot Initiatives Update</a:t>
            </a:r>
            <a:endParaRPr lang="en-US" sz="3600" dirty="0">
              <a:latin typeface="Calibri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476375" y="3367660"/>
            <a:ext cx="6040438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953361"/>
            <a:ext cx="7007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10 October 2014</a:t>
            </a:r>
          </a:p>
          <a:p>
            <a:pPr algn="r"/>
            <a:r>
              <a:rPr lang="en-US" sz="1600" dirty="0" smtClean="0"/>
              <a:t>Bob Wolven</a:t>
            </a:r>
          </a:p>
          <a:p>
            <a:pPr algn="r"/>
            <a:r>
              <a:rPr lang="en-US" sz="1600" dirty="0" smtClean="0"/>
              <a:t>Chair, PSC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3888" y="3592701"/>
            <a:ext cx="57557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err="1" smtClean="0"/>
              <a:t>HathiTrust</a:t>
            </a:r>
            <a:r>
              <a:rPr lang="en-US" i="1" dirty="0" smtClean="0"/>
              <a:t> 2014 Members Meeting</a:t>
            </a:r>
          </a:p>
        </p:txBody>
      </p:sp>
    </p:spTree>
    <p:extLst>
      <p:ext uri="{BB962C8B-B14F-4D97-AF65-F5344CB8AC3E}">
        <p14:creationId xmlns:p14="http://schemas.microsoft.com/office/powerpoint/2010/main" val="240500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Zephir</a:t>
            </a:r>
            <a:r>
              <a:rPr lang="en-US" dirty="0" smtClean="0"/>
              <a:t> Advisory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Zephir</a:t>
            </a:r>
            <a:r>
              <a:rPr lang="en-US" dirty="0" smtClean="0"/>
              <a:t>: “the </a:t>
            </a:r>
            <a:r>
              <a:rPr lang="en-US" dirty="0"/>
              <a:t>infrastructure and processes that comprise the bibliographic metadata management service offered by the University of California for </a:t>
            </a:r>
            <a:r>
              <a:rPr lang="en-US" dirty="0" err="1"/>
              <a:t>HathiTrust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ZAG:</a:t>
            </a:r>
          </a:p>
          <a:p>
            <a:pPr lvl="1"/>
            <a:r>
              <a:rPr lang="en-US" dirty="0" smtClean="0"/>
              <a:t>recommends </a:t>
            </a:r>
            <a:r>
              <a:rPr lang="en-US" dirty="0"/>
              <a:t>new features and service enhancements to </a:t>
            </a:r>
            <a:r>
              <a:rPr lang="en-US" dirty="0" err="1" smtClean="0"/>
              <a:t>Zephir</a:t>
            </a:r>
            <a:endParaRPr lang="en-US" dirty="0" smtClean="0"/>
          </a:p>
          <a:p>
            <a:pPr lvl="1"/>
            <a:r>
              <a:rPr lang="en-US" dirty="0" smtClean="0"/>
              <a:t>serves </a:t>
            </a:r>
            <a:r>
              <a:rPr lang="en-US" dirty="0"/>
              <a:t>in a consulting capacity … to address operational considerations.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Constitutional Convention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3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Ballot Proposals, Oct. 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Passed</a:t>
            </a:r>
          </a:p>
          <a:p>
            <a:pPr lvl="1"/>
            <a:r>
              <a:rPr lang="en-US" dirty="0" smtClean="0"/>
              <a:t>Establish a stable and effective governance structure</a:t>
            </a:r>
          </a:p>
          <a:p>
            <a:pPr lvl="1"/>
            <a:r>
              <a:rPr lang="en-US" dirty="0" smtClean="0"/>
              <a:t>Expand and enhance access to U.S. federal publications</a:t>
            </a:r>
          </a:p>
          <a:p>
            <a:pPr lvl="1"/>
            <a:r>
              <a:rPr lang="en-US" dirty="0" smtClean="0"/>
              <a:t>Establish a distributed print monograph archiving program</a:t>
            </a:r>
          </a:p>
          <a:p>
            <a:pPr lvl="1"/>
            <a:r>
              <a:rPr lang="en-US" dirty="0" smtClean="0"/>
              <a:t>Formalize a transparent process for … development initiatives</a:t>
            </a:r>
          </a:p>
          <a:p>
            <a:pPr lvl="1"/>
            <a:r>
              <a:rPr lang="en-US" dirty="0" smtClean="0"/>
              <a:t>Develop and vet a fee-for-service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3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Ballot proposal specified:</a:t>
            </a:r>
          </a:p>
          <a:p>
            <a:pPr lvl="1"/>
            <a:r>
              <a:rPr lang="en-US" dirty="0" smtClean="0"/>
              <a:t>Composition of Board of Governors</a:t>
            </a:r>
          </a:p>
          <a:p>
            <a:pPr lvl="1"/>
            <a:r>
              <a:rPr lang="en-US" dirty="0" smtClean="0"/>
              <a:t>5-member Executive Committee</a:t>
            </a:r>
          </a:p>
          <a:p>
            <a:pPr lvl="1"/>
            <a:r>
              <a:rPr lang="en-US" dirty="0" err="1" smtClean="0"/>
              <a:t>BoG</a:t>
            </a:r>
            <a:r>
              <a:rPr lang="en-US" dirty="0" smtClean="0"/>
              <a:t> to develop Bylaws for ratification by members</a:t>
            </a:r>
          </a:p>
          <a:p>
            <a:pPr lvl="1"/>
            <a:r>
              <a:rPr lang="en-US" dirty="0" err="1" smtClean="0"/>
              <a:t>BoG</a:t>
            </a:r>
            <a:r>
              <a:rPr lang="en-US" dirty="0"/>
              <a:t> to “create committees and working groups to carry out the Trust’s work and to develop strategies and </a:t>
            </a:r>
            <a:r>
              <a:rPr lang="en-US" dirty="0" smtClean="0"/>
              <a:t>priorities”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Documents Initiative Planning &amp; Advisory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Mark Sandler, Chair (CIC); </a:t>
            </a:r>
            <a:endParaRPr lang="en-US" dirty="0" smtClean="0"/>
          </a:p>
          <a:p>
            <a:r>
              <a:rPr lang="en-US" dirty="0" err="1" smtClean="0"/>
              <a:t>Prue</a:t>
            </a:r>
            <a:r>
              <a:rPr lang="en-US" dirty="0" smtClean="0"/>
              <a:t> </a:t>
            </a:r>
            <a:r>
              <a:rPr lang="en-US" dirty="0"/>
              <a:t>Adler (ARL); </a:t>
            </a:r>
            <a:endParaRPr lang="en-US" dirty="0" smtClean="0"/>
          </a:p>
          <a:p>
            <a:r>
              <a:rPr lang="en-US" dirty="0" smtClean="0"/>
              <a:t>Ivy </a:t>
            </a:r>
            <a:r>
              <a:rPr lang="en-US" dirty="0"/>
              <a:t>Anderson (CDL); </a:t>
            </a:r>
            <a:endParaRPr lang="en-US" dirty="0" smtClean="0"/>
          </a:p>
          <a:p>
            <a:r>
              <a:rPr lang="en-US" dirty="0" smtClean="0"/>
              <a:t>Joni </a:t>
            </a:r>
            <a:r>
              <a:rPr lang="en-US" dirty="0"/>
              <a:t>Blake (GWLA); </a:t>
            </a:r>
            <a:endParaRPr lang="en-US" dirty="0" smtClean="0"/>
          </a:p>
          <a:p>
            <a:r>
              <a:rPr lang="en-US" dirty="0" smtClean="0"/>
              <a:t>Kirsten Clark (Univ</a:t>
            </a:r>
            <a:r>
              <a:rPr lang="en-US" dirty="0"/>
              <a:t>. of Minnesota); </a:t>
            </a:r>
            <a:endParaRPr lang="en-US" dirty="0" smtClean="0"/>
          </a:p>
          <a:p>
            <a:r>
              <a:rPr lang="en-US" dirty="0" smtClean="0"/>
              <a:t>Rick </a:t>
            </a:r>
            <a:r>
              <a:rPr lang="en-US" dirty="0"/>
              <a:t>Clement (Univ. of New Mexico); </a:t>
            </a:r>
            <a:endParaRPr lang="en-US" dirty="0" smtClean="0"/>
          </a:p>
          <a:p>
            <a:r>
              <a:rPr lang="en-US" dirty="0" smtClean="0"/>
              <a:t>Elizabeth </a:t>
            </a:r>
            <a:r>
              <a:rPr lang="en-US" dirty="0"/>
              <a:t>Cowell (UC Santa Cruz); </a:t>
            </a:r>
            <a:endParaRPr lang="en-US" dirty="0" smtClean="0"/>
          </a:p>
          <a:p>
            <a:r>
              <a:rPr lang="en-US" dirty="0" smtClean="0"/>
              <a:t>Michael Norman </a:t>
            </a:r>
            <a:r>
              <a:rPr lang="en-US" dirty="0"/>
              <a:t>(Univ. of Illinois); </a:t>
            </a:r>
            <a:endParaRPr lang="en-US" dirty="0" smtClean="0"/>
          </a:p>
          <a:p>
            <a:r>
              <a:rPr lang="en-US" dirty="0" smtClean="0"/>
              <a:t>Mark </a:t>
            </a:r>
            <a:r>
              <a:rPr lang="en-US" dirty="0"/>
              <a:t>Phillips (Univ. of North Texas); </a:t>
            </a:r>
            <a:endParaRPr lang="en-US" dirty="0" smtClean="0"/>
          </a:p>
          <a:p>
            <a:r>
              <a:rPr lang="en-US" dirty="0" smtClean="0"/>
              <a:t>Jon </a:t>
            </a:r>
            <a:r>
              <a:rPr lang="en-US" dirty="0"/>
              <a:t>Rothman (Univ. of Michigan); </a:t>
            </a:r>
            <a:endParaRPr lang="en-US" dirty="0" smtClean="0"/>
          </a:p>
          <a:p>
            <a:r>
              <a:rPr lang="en-US" dirty="0" err="1" smtClean="0"/>
              <a:t>JudyRussell</a:t>
            </a:r>
            <a:r>
              <a:rPr lang="en-US" dirty="0" smtClean="0"/>
              <a:t> </a:t>
            </a:r>
            <a:r>
              <a:rPr lang="en-US" dirty="0"/>
              <a:t>(Univ. of Florida); </a:t>
            </a:r>
            <a:endParaRPr lang="en-US" dirty="0" smtClean="0"/>
          </a:p>
          <a:p>
            <a:r>
              <a:rPr lang="en-US" dirty="0" smtClean="0"/>
              <a:t>Barbie </a:t>
            </a:r>
            <a:r>
              <a:rPr lang="en-US" dirty="0"/>
              <a:t>Selby (Univ. of Virginia); </a:t>
            </a:r>
            <a:endParaRPr lang="en-US" dirty="0" smtClean="0"/>
          </a:p>
          <a:p>
            <a:r>
              <a:rPr lang="en-US" dirty="0" smtClean="0"/>
              <a:t>Jeremy </a:t>
            </a:r>
            <a:r>
              <a:rPr lang="en-US" dirty="0"/>
              <a:t>York (</a:t>
            </a:r>
            <a:r>
              <a:rPr lang="en-US" dirty="0" err="1"/>
              <a:t>HathiTrust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Print Monographs </a:t>
            </a:r>
            <a:br>
              <a:rPr lang="en-US" dirty="0" smtClean="0"/>
            </a:br>
            <a:r>
              <a:rPr lang="en-US" dirty="0" smtClean="0"/>
              <a:t>Archive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Tom </a:t>
            </a:r>
            <a:r>
              <a:rPr lang="en-US" dirty="0" err="1">
                <a:solidFill>
                  <a:schemeClr val="tx1"/>
                </a:solidFill>
              </a:rPr>
              <a:t>Teper</a:t>
            </a:r>
            <a:r>
              <a:rPr lang="en-US" dirty="0">
                <a:solidFill>
                  <a:schemeClr val="tx1"/>
                </a:solidFill>
              </a:rPr>
              <a:t>, Chair (University of Illinois)</a:t>
            </a:r>
          </a:p>
          <a:p>
            <a:r>
              <a:rPr lang="en-US" dirty="0">
                <a:solidFill>
                  <a:schemeClr val="tx1"/>
                </a:solidFill>
              </a:rPr>
              <a:t>Clem </a:t>
            </a:r>
            <a:r>
              <a:rPr lang="en-US" dirty="0" err="1">
                <a:solidFill>
                  <a:schemeClr val="tx1"/>
                </a:solidFill>
              </a:rPr>
              <a:t>Guthro</a:t>
            </a:r>
            <a:r>
              <a:rPr lang="en-US" dirty="0">
                <a:solidFill>
                  <a:schemeClr val="tx1"/>
                </a:solidFill>
              </a:rPr>
              <a:t> (Colby College)</a:t>
            </a:r>
          </a:p>
          <a:p>
            <a:r>
              <a:rPr lang="en-US" dirty="0">
                <a:solidFill>
                  <a:schemeClr val="tx1"/>
                </a:solidFill>
              </a:rPr>
              <a:t>Robert </a:t>
            </a:r>
            <a:r>
              <a:rPr lang="en-US" dirty="0" err="1">
                <a:solidFill>
                  <a:schemeClr val="tx1"/>
                </a:solidFill>
              </a:rPr>
              <a:t>Kieft</a:t>
            </a:r>
            <a:r>
              <a:rPr lang="en-US" dirty="0">
                <a:solidFill>
                  <a:schemeClr val="tx1"/>
                </a:solidFill>
              </a:rPr>
              <a:t> (Occidental College)</a:t>
            </a:r>
          </a:p>
          <a:p>
            <a:r>
              <a:rPr lang="en-US" dirty="0">
                <a:solidFill>
                  <a:schemeClr val="tx1"/>
                </a:solidFill>
              </a:rPr>
              <a:t>Erik Mitchell (University of California, Berkeley)</a:t>
            </a:r>
          </a:p>
          <a:p>
            <a:r>
              <a:rPr lang="en-US" dirty="0">
                <a:solidFill>
                  <a:schemeClr val="tx1"/>
                </a:solidFill>
              </a:rPr>
              <a:t>Jake </a:t>
            </a:r>
            <a:r>
              <a:rPr lang="en-US" dirty="0" err="1">
                <a:solidFill>
                  <a:schemeClr val="tx1"/>
                </a:solidFill>
              </a:rPr>
              <a:t>Nadal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ReCAP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Jo Anne </a:t>
            </a:r>
            <a:r>
              <a:rPr lang="en-US" dirty="0" err="1">
                <a:solidFill>
                  <a:schemeClr val="tx1"/>
                </a:solidFill>
              </a:rPr>
              <a:t>Newyear</a:t>
            </a:r>
            <a:r>
              <a:rPr lang="en-US" dirty="0">
                <a:solidFill>
                  <a:schemeClr val="tx1"/>
                </a:solidFill>
              </a:rPr>
              <a:t> Ramirez (University of British Columbia)</a:t>
            </a:r>
          </a:p>
          <a:p>
            <a:r>
              <a:rPr lang="en-US">
                <a:solidFill>
                  <a:schemeClr val="tx1"/>
                </a:solidFill>
              </a:rPr>
              <a:t>Matthew </a:t>
            </a:r>
            <a:r>
              <a:rPr lang="en-US" smtClean="0">
                <a:solidFill>
                  <a:schemeClr val="tx1"/>
                </a:solidFill>
              </a:rPr>
              <a:t>Sheehy </a:t>
            </a:r>
            <a:r>
              <a:rPr lang="en-US" dirty="0">
                <a:solidFill>
                  <a:schemeClr val="tx1"/>
                </a:solidFill>
              </a:rPr>
              <a:t>(Harvard University)</a:t>
            </a:r>
          </a:p>
          <a:p>
            <a:r>
              <a:rPr lang="en-US" dirty="0">
                <a:solidFill>
                  <a:schemeClr val="tx1"/>
                </a:solidFill>
              </a:rPr>
              <a:t>Emily </a:t>
            </a:r>
            <a:r>
              <a:rPr lang="en-US" dirty="0" err="1">
                <a:solidFill>
                  <a:schemeClr val="tx1"/>
                </a:solidFill>
              </a:rPr>
              <a:t>Stambaugh</a:t>
            </a:r>
            <a:r>
              <a:rPr lang="en-US" dirty="0">
                <a:solidFill>
                  <a:schemeClr val="tx1"/>
                </a:solidFill>
              </a:rPr>
              <a:t> (California Digital Library)</a:t>
            </a:r>
          </a:p>
          <a:p>
            <a:r>
              <a:rPr lang="en-US" dirty="0">
                <a:solidFill>
                  <a:schemeClr val="tx1"/>
                </a:solidFill>
              </a:rPr>
              <a:t>Karla </a:t>
            </a:r>
            <a:r>
              <a:rPr lang="en-US" dirty="0" err="1">
                <a:solidFill>
                  <a:schemeClr val="tx1"/>
                </a:solidFill>
              </a:rPr>
              <a:t>Strieb</a:t>
            </a:r>
            <a:r>
              <a:rPr lang="en-US" dirty="0">
                <a:solidFill>
                  <a:schemeClr val="tx1"/>
                </a:solidFill>
              </a:rPr>
              <a:t> (Ohio State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5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HathiTrust</a:t>
            </a:r>
            <a:r>
              <a:rPr lang="en-US" dirty="0"/>
              <a:t> </a:t>
            </a:r>
            <a:r>
              <a:rPr lang="en-US" dirty="0" smtClean="0"/>
              <a:t>desires to </a:t>
            </a:r>
            <a:r>
              <a:rPr lang="en-US" dirty="0"/>
              <a:t>encourage the contribution of </a:t>
            </a:r>
            <a:r>
              <a:rPr lang="en-US" dirty="0" err="1"/>
              <a:t>HathiTrust</a:t>
            </a:r>
            <a:r>
              <a:rPr lang="en-US" dirty="0"/>
              <a:t> partners in order to leverage the expertise and resources of those </a:t>
            </a:r>
            <a:r>
              <a:rPr lang="en-US" dirty="0" smtClean="0"/>
              <a:t>partners</a:t>
            </a:r>
          </a:p>
          <a:p>
            <a:r>
              <a:rPr lang="en-US" dirty="0"/>
              <a:t>Development initiatives have the potential to inform and influence the Strategic Goals and </a:t>
            </a:r>
            <a:r>
              <a:rPr lang="en-US" dirty="0" smtClean="0"/>
              <a:t>Objectives</a:t>
            </a:r>
          </a:p>
          <a:p>
            <a:r>
              <a:rPr lang="en-US" dirty="0"/>
              <a:t>Development initiatives endorsed by </a:t>
            </a:r>
            <a:r>
              <a:rPr lang="en-US" dirty="0" err="1"/>
              <a:t>HathiTrust</a:t>
            </a:r>
            <a:r>
              <a:rPr lang="en-US" dirty="0"/>
              <a:t> necessarily consume the finite human, financial and technical resources of </a:t>
            </a:r>
            <a:r>
              <a:rPr lang="en-US" dirty="0" err="1"/>
              <a:t>HathiTrust</a:t>
            </a:r>
            <a:r>
              <a:rPr lang="en-US" dirty="0"/>
              <a:t> and </a:t>
            </a:r>
            <a:r>
              <a:rPr lang="en-US" dirty="0" err="1"/>
              <a:t>HathiTrust</a:t>
            </a:r>
            <a:r>
              <a:rPr lang="en-US" dirty="0"/>
              <a:t> partners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Fee-for-Service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HathiTrust</a:t>
            </a:r>
            <a:r>
              <a:rPr lang="en-US" dirty="0"/>
              <a:t> has received many requests from institutions </a:t>
            </a:r>
            <a:r>
              <a:rPr lang="en-US" dirty="0" smtClean="0"/>
              <a:t>… that </a:t>
            </a:r>
            <a:r>
              <a:rPr lang="en-US" dirty="0"/>
              <a:t>wish to preserve digital content in </a:t>
            </a:r>
            <a:r>
              <a:rPr lang="en-US" dirty="0" err="1"/>
              <a:t>HathiTrust</a:t>
            </a:r>
            <a:r>
              <a:rPr lang="en-US" dirty="0"/>
              <a:t> without </a:t>
            </a:r>
            <a:r>
              <a:rPr lang="en-US" dirty="0" smtClean="0"/>
              <a:t>[becoming members]</a:t>
            </a:r>
          </a:p>
          <a:p>
            <a:r>
              <a:rPr lang="en-US" dirty="0" smtClean="0"/>
              <a:t>The </a:t>
            </a:r>
            <a:r>
              <a:rPr lang="en-US" dirty="0"/>
              <a:t>inclusion of rare or unique materials </a:t>
            </a:r>
            <a:r>
              <a:rPr lang="en-US" dirty="0" smtClean="0"/>
              <a:t>has </a:t>
            </a:r>
            <a:r>
              <a:rPr lang="en-US" dirty="0"/>
              <a:t>the potential to increase the value and usefulness of </a:t>
            </a:r>
            <a:r>
              <a:rPr lang="en-US" dirty="0" err="1" smtClean="0"/>
              <a:t>HathiTrust</a:t>
            </a:r>
            <a:endParaRPr lang="en-US" dirty="0" smtClean="0"/>
          </a:p>
          <a:p>
            <a:r>
              <a:rPr lang="en-US" dirty="0"/>
              <a:t>Whereas, </a:t>
            </a:r>
            <a:r>
              <a:rPr lang="en-US" dirty="0" err="1"/>
              <a:t>HathiTrust</a:t>
            </a:r>
            <a:r>
              <a:rPr lang="en-US" dirty="0"/>
              <a:t> has an existing fee model that is based on the size (i.e., in bytes) of data </a:t>
            </a:r>
            <a:r>
              <a:rPr lang="en-US" dirty="0" smtClean="0"/>
              <a:t>deposited 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Ballot Proposals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1 Referred to Board</a:t>
            </a:r>
          </a:p>
          <a:p>
            <a:pPr lvl="1"/>
            <a:r>
              <a:rPr lang="en-US" dirty="0" smtClean="0"/>
              <a:t>Broaden Mission and Goals beyond print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“[open] the door to consideration of the full range of </a:t>
            </a:r>
            <a:r>
              <a:rPr lang="en-US" i="1" dirty="0" smtClean="0"/>
              <a:t>“digital assets of intellectual value to our scholars and the academic research enterprise”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9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br>
              <a:rPr lang="en-US" dirty="0" smtClean="0"/>
            </a:br>
            <a:r>
              <a:rPr lang="en-US" dirty="0" smtClean="0"/>
              <a:t>PSC in 2014-2015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6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Steering Committee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as part of new governance structure.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Initial members appointed May 2013.</a:t>
            </a:r>
          </a:p>
          <a:p>
            <a:r>
              <a:rPr lang="en-US" dirty="0" smtClean="0"/>
              <a:t>First in-person meeting September 2013.</a:t>
            </a:r>
          </a:p>
          <a:p>
            <a:r>
              <a:rPr lang="en-US" dirty="0" smtClean="0"/>
              <a:t>Two new members appointed May 2014.</a:t>
            </a:r>
          </a:p>
          <a:p>
            <a:r>
              <a:rPr lang="en-US" dirty="0" smtClean="0"/>
              <a:t>Website:  http://</a:t>
            </a:r>
            <a:r>
              <a:rPr lang="en-US" dirty="0" err="1" smtClean="0"/>
              <a:t>www.hathitrust.org/psc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1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Talk into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working group reports, Collections Committee proposals</a:t>
            </a:r>
          </a:p>
          <a:p>
            <a:endParaRPr lang="en-US" dirty="0" smtClean="0"/>
          </a:p>
          <a:p>
            <a:r>
              <a:rPr lang="en-US" dirty="0" smtClean="0"/>
              <a:t>Define resource needs</a:t>
            </a:r>
          </a:p>
          <a:p>
            <a:endParaRPr lang="en-US" dirty="0" smtClean="0"/>
          </a:p>
          <a:p>
            <a:r>
              <a:rPr lang="en-US" dirty="0" smtClean="0"/>
              <a:t>Oversight and monitoring of programmatic activities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5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Focus: 4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Non-Text Formats</a:t>
            </a:r>
          </a:p>
          <a:p>
            <a:endParaRPr lang="en-US" dirty="0" smtClean="0"/>
          </a:p>
          <a:p>
            <a:r>
              <a:rPr lang="en-US" dirty="0" smtClean="0"/>
              <a:t>Quality Assurance and Validation</a:t>
            </a:r>
          </a:p>
          <a:p>
            <a:endParaRPr lang="en-US" dirty="0" smtClean="0"/>
          </a:p>
          <a:p>
            <a:r>
              <a:rPr lang="en-US" dirty="0" smtClean="0"/>
              <a:t>Services for Print Disabilities</a:t>
            </a:r>
          </a:p>
          <a:p>
            <a:endParaRPr lang="en-US" dirty="0" smtClean="0"/>
          </a:p>
          <a:p>
            <a:r>
              <a:rPr lang="en-US" dirty="0" smtClean="0"/>
              <a:t>Metadata Strategies and Policies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9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Non-Text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formats?</a:t>
            </a:r>
          </a:p>
          <a:p>
            <a:pPr lvl="1"/>
            <a:r>
              <a:rPr lang="en-US" dirty="0" smtClean="0"/>
              <a:t>Still images; time-based media; executable content; archival materials; web archives</a:t>
            </a:r>
          </a:p>
          <a:p>
            <a:r>
              <a:rPr lang="en-US" dirty="0" smtClean="0"/>
              <a:t>Needs and priorities</a:t>
            </a:r>
          </a:p>
          <a:p>
            <a:pPr lvl="1"/>
            <a:r>
              <a:rPr lang="en-US" dirty="0" smtClean="0"/>
              <a:t>Current members; potential members</a:t>
            </a:r>
          </a:p>
          <a:p>
            <a:pPr lvl="1"/>
            <a:r>
              <a:rPr lang="en-US" dirty="0" smtClean="0"/>
              <a:t>Preservation?  Access?  Both?</a:t>
            </a:r>
          </a:p>
          <a:p>
            <a:r>
              <a:rPr lang="en-US" dirty="0" smtClean="0"/>
              <a:t>Technical considerations</a:t>
            </a:r>
          </a:p>
          <a:p>
            <a:pPr lvl="1"/>
            <a:r>
              <a:rPr lang="en-US" dirty="0" smtClean="0"/>
              <a:t>Development costs; systems architecture; storage and preservation</a:t>
            </a:r>
          </a:p>
          <a:p>
            <a:pPr lvl="1"/>
            <a:r>
              <a:rPr lang="en-US" dirty="0" smtClean="0"/>
              <a:t>Rights management; metadata standards &amp; indexing; user interface</a:t>
            </a:r>
          </a:p>
          <a:p>
            <a:r>
              <a:rPr lang="en-US" dirty="0" smtClean="0"/>
              <a:t>Operational considerations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404040"/>
                </a:solidFill>
                <a:latin typeface="Calibri" charset="0"/>
              </a:rPr>
              <a:t>Quality Assurance and Validation</a:t>
            </a:r>
            <a:endParaRPr lang="en-US" sz="40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403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(Recent) Past and Present: Gating ingest</a:t>
            </a:r>
          </a:p>
          <a:p>
            <a:pPr>
              <a:lnSpc>
                <a:spcPct val="80000"/>
              </a:lnSpc>
            </a:pPr>
            <a:endParaRPr lang="en-US" sz="2800" dirty="0" smtClean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Aspects of quality: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I</a:t>
            </a:r>
            <a:r>
              <a:rPr lang="en-US" sz="2400" dirty="0" smtClean="0">
                <a:latin typeface="Calibri" charset="0"/>
              </a:rPr>
              <a:t>mage legibility; image completeness; OCR; metadata; mark-up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Impacts on programs and services: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Calibri" charset="0"/>
              </a:rPr>
              <a:t>User access; usability; replacement for print; textual analysis 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Potential for item certification program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Avenues for remediation</a:t>
            </a:r>
            <a:endParaRPr lang="en-US" sz="2800" dirty="0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for Print Disabilities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status:</a:t>
            </a:r>
          </a:p>
          <a:p>
            <a:pPr lvl="1"/>
            <a:r>
              <a:rPr lang="en-US" dirty="0" smtClean="0"/>
              <a:t>Mediated access through proxy</a:t>
            </a:r>
          </a:p>
          <a:p>
            <a:pPr lvl="1"/>
            <a:r>
              <a:rPr lang="en-US" dirty="0" smtClean="0"/>
              <a:t>Eligible patrons at member institutions</a:t>
            </a:r>
          </a:p>
          <a:p>
            <a:pPr lvl="1"/>
            <a:r>
              <a:rPr lang="en-US" dirty="0" smtClean="0"/>
              <a:t>Based on overlap with print holdings</a:t>
            </a:r>
            <a:endParaRPr lang="en-US" dirty="0"/>
          </a:p>
          <a:p>
            <a:r>
              <a:rPr lang="en-US" dirty="0" smtClean="0"/>
              <a:t>Issues to explore:</a:t>
            </a:r>
          </a:p>
          <a:p>
            <a:pPr lvl="1"/>
            <a:r>
              <a:rPr lang="en-US" dirty="0" smtClean="0"/>
              <a:t>How much can be done within the law?</a:t>
            </a:r>
          </a:p>
          <a:p>
            <a:pPr lvl="1"/>
            <a:r>
              <a:rPr lang="en-US" dirty="0" smtClean="0"/>
              <a:t>How broad is the need?  What’s the potential impact?</a:t>
            </a:r>
          </a:p>
          <a:p>
            <a:pPr lvl="1"/>
            <a:r>
              <a:rPr lang="en-US" dirty="0" smtClean="0"/>
              <a:t>Opportunities for partnerships</a:t>
            </a:r>
          </a:p>
          <a:p>
            <a:pPr lvl="1"/>
            <a:r>
              <a:rPr lang="en-US" dirty="0" smtClean="0"/>
              <a:t>What’s needed to support direct authentication?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7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Strategies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types of metadata</a:t>
            </a:r>
          </a:p>
          <a:p>
            <a:pPr lvl="1"/>
            <a:r>
              <a:rPr lang="en-US" dirty="0" smtClean="0"/>
              <a:t>Bibliographic; rights; technical and preservation</a:t>
            </a:r>
          </a:p>
          <a:p>
            <a:pPr lvl="1"/>
            <a:r>
              <a:rPr lang="en-US" dirty="0" smtClean="0"/>
              <a:t>Member print holdings</a:t>
            </a:r>
          </a:p>
          <a:p>
            <a:pPr lvl="1"/>
            <a:r>
              <a:rPr lang="en-US" dirty="0" smtClean="0"/>
              <a:t>US documents registry</a:t>
            </a:r>
          </a:p>
          <a:p>
            <a:r>
              <a:rPr lang="en-US" dirty="0"/>
              <a:t>Issues to be considered</a:t>
            </a:r>
          </a:p>
          <a:p>
            <a:pPr lvl="1"/>
            <a:r>
              <a:rPr lang="en-US" dirty="0"/>
              <a:t>Integration across sources</a:t>
            </a:r>
          </a:p>
          <a:p>
            <a:pPr lvl="1"/>
            <a:r>
              <a:rPr lang="en-US" dirty="0"/>
              <a:t>Maintenance and enhancement</a:t>
            </a:r>
          </a:p>
          <a:p>
            <a:pPr lvl="1"/>
            <a:r>
              <a:rPr lang="en-US" dirty="0"/>
              <a:t>Use and sharing</a:t>
            </a:r>
          </a:p>
          <a:p>
            <a:pPr lvl="1"/>
            <a:r>
              <a:rPr lang="en-US" dirty="0"/>
              <a:t>Impact on programs and services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Thank you!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Reviews </a:t>
            </a:r>
            <a:r>
              <a:rPr lang="en-US" dirty="0" err="1" smtClean="0"/>
              <a:t>HathiTrust’s</a:t>
            </a:r>
            <a:r>
              <a:rPr lang="en-US" dirty="0" smtClean="0"/>
              <a:t> development agenda, shaping initiatives and strategies for Board discussion and decision-making. </a:t>
            </a:r>
          </a:p>
          <a:p>
            <a:r>
              <a:rPr lang="en-US" dirty="0" smtClean="0"/>
              <a:t>Recommends alterations in the development agenda based on such reviews. </a:t>
            </a:r>
          </a:p>
          <a:p>
            <a:r>
              <a:rPr lang="en-US" dirty="0" smtClean="0"/>
              <a:t>Develops position papers for the member community to encourage debate or mobilize discussion with regard to particular issues.</a:t>
            </a:r>
          </a:p>
          <a:p>
            <a:r>
              <a:rPr lang="en-US" dirty="0" smtClean="0"/>
              <a:t>Works with the Board of Governors to develop policies for </a:t>
            </a:r>
            <a:r>
              <a:rPr lang="en-US" dirty="0" err="1" smtClean="0"/>
              <a:t>HathiTrust</a:t>
            </a:r>
            <a:r>
              <a:rPr lang="en-US" dirty="0" smtClean="0"/>
              <a:t> and its members..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a typeface="+mj-ea"/>
                <a:cs typeface="+mj-cs"/>
              </a:rPr>
              <a:t>Membership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dirty="0" smtClean="0">
                <a:solidFill>
                  <a:schemeClr val="tx1"/>
                </a:solidFill>
                <a:ea typeface="+mn-ea"/>
                <a:cs typeface="+mn-cs"/>
              </a:rPr>
              <a:t>8-12 members appointed by the Board for 2-year terms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Current members</a:t>
            </a:r>
            <a:endParaRPr lang="en-US" sz="30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800100" lvl="2" indent="0">
              <a:buNone/>
              <a:defRPr/>
            </a:pPr>
            <a:r>
              <a:rPr lang="en-US" sz="2800" dirty="0" smtClean="0"/>
              <a:t>Ivy Anderson (</a:t>
            </a:r>
            <a:r>
              <a:rPr lang="en-US" sz="2800" dirty="0" err="1" smtClean="0"/>
              <a:t>Calfornia</a:t>
            </a:r>
            <a:r>
              <a:rPr lang="en-US" sz="2800" dirty="0" smtClean="0"/>
              <a:t> Digital Library)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John Butler (University of Minnesota)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Chris Freeland (Washington University)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Todd </a:t>
            </a:r>
            <a:r>
              <a:rPr lang="en-US" sz="2800" dirty="0" err="1" smtClean="0"/>
              <a:t>Grappone</a:t>
            </a:r>
            <a:r>
              <a:rPr lang="en-US" sz="2800" dirty="0" smtClean="0"/>
              <a:t> (University of California, Los </a:t>
            </a:r>
            <a:r>
              <a:rPr lang="en-US" sz="2800" dirty="0" err="1" smtClean="0"/>
              <a:t>Angeles)Martha</a:t>
            </a:r>
            <a:r>
              <a:rPr lang="en-US" sz="2800" dirty="0" smtClean="0"/>
              <a:t> </a:t>
            </a:r>
            <a:r>
              <a:rPr lang="en-US" sz="2800" dirty="0" err="1" smtClean="0"/>
              <a:t>Hruska</a:t>
            </a:r>
            <a:r>
              <a:rPr lang="en-US" sz="2800" dirty="0" smtClean="0"/>
              <a:t> (University of California, San Diego)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Martin </a:t>
            </a:r>
            <a:r>
              <a:rPr lang="en-US" sz="2800" dirty="0" err="1" smtClean="0"/>
              <a:t>Kurth</a:t>
            </a:r>
            <a:r>
              <a:rPr lang="en-US" sz="2800" dirty="0" smtClean="0"/>
              <a:t> (New York University)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Erika </a:t>
            </a:r>
            <a:r>
              <a:rPr lang="en-US" sz="2800" dirty="0" err="1" smtClean="0"/>
              <a:t>Linke</a:t>
            </a:r>
            <a:r>
              <a:rPr lang="en-US" sz="2800" dirty="0" smtClean="0"/>
              <a:t> (Carnegie Mellon University)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Robert McDonald (Indiana University)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Matthew </a:t>
            </a:r>
            <a:r>
              <a:rPr lang="en-US" sz="2800" dirty="0" err="1" smtClean="0"/>
              <a:t>Sheehy</a:t>
            </a:r>
            <a:r>
              <a:rPr lang="en-US" sz="2800" dirty="0" smtClean="0"/>
              <a:t> (Harvard University)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Elaine </a:t>
            </a:r>
            <a:r>
              <a:rPr lang="en-US" sz="2800" dirty="0" err="1" smtClean="0"/>
              <a:t>Westbrooks</a:t>
            </a:r>
            <a:r>
              <a:rPr lang="en-US" sz="2800" dirty="0" smtClean="0"/>
              <a:t> (University of Michigan)</a:t>
            </a:r>
          </a:p>
          <a:p>
            <a:pPr marL="800100" lvl="2" indent="0">
              <a:buNone/>
              <a:defRPr/>
            </a:pPr>
            <a:r>
              <a:rPr lang="en-US" sz="2800" dirty="0" smtClean="0"/>
              <a:t>Bob Wolven, Chair (Columbia University)</a:t>
            </a:r>
            <a:endParaRPr lang="en-US" sz="31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PSC Actions 2013-2014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focus on Constitutional Convention Ballot Initiatives</a:t>
            </a:r>
          </a:p>
          <a:p>
            <a:r>
              <a:rPr lang="en-US" dirty="0" smtClean="0"/>
              <a:t>Re-established Collections Committee</a:t>
            </a:r>
          </a:p>
          <a:p>
            <a:r>
              <a:rPr lang="en-US" dirty="0" smtClean="0"/>
              <a:t>Created Rights &amp; Access Working Group</a:t>
            </a:r>
          </a:p>
          <a:p>
            <a:r>
              <a:rPr lang="en-US" dirty="0" smtClean="0"/>
              <a:t>Charged </a:t>
            </a:r>
            <a:r>
              <a:rPr lang="en-US" dirty="0" err="1" smtClean="0"/>
              <a:t>Zephir</a:t>
            </a:r>
            <a:r>
              <a:rPr lang="en-US" dirty="0" smtClean="0"/>
              <a:t> Advisory Group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5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</a:t>
            </a:r>
            <a:r>
              <a:rPr lang="en-US" dirty="0"/>
              <a:t>for collection development activities and policies</a:t>
            </a:r>
            <a:endParaRPr lang="en-US" dirty="0" smtClean="0"/>
          </a:p>
          <a:p>
            <a:r>
              <a:rPr lang="en-US" dirty="0" smtClean="0"/>
              <a:t>Charged </a:t>
            </a:r>
            <a:r>
              <a:rPr lang="en-US" dirty="0"/>
              <a:t>with making key recommendations about the content included in </a:t>
            </a:r>
            <a:r>
              <a:rPr lang="en-US" dirty="0" err="1"/>
              <a:t>HathiTrust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Collection development</a:t>
            </a:r>
          </a:p>
          <a:p>
            <a:pPr lvl="1"/>
            <a:r>
              <a:rPr lang="en-US" dirty="0" smtClean="0"/>
              <a:t>Prioritization for new content types</a:t>
            </a:r>
          </a:p>
          <a:p>
            <a:pPr lvl="1"/>
            <a:r>
              <a:rPr lang="en-US" dirty="0" smtClean="0"/>
              <a:t>Collection management tools and analytics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Current members and terms</a:t>
            </a:r>
            <a:endParaRPr lang="en-US" dirty="0"/>
          </a:p>
          <a:p>
            <a:r>
              <a:rPr lang="en-US" dirty="0"/>
              <a:t>Ivy Anderson, Chair and PSC Liaison (CDL), 2014 - 2015</a:t>
            </a:r>
          </a:p>
          <a:p>
            <a:r>
              <a:rPr lang="en-US" dirty="0"/>
              <a:t>Sharon </a:t>
            </a:r>
            <a:r>
              <a:rPr lang="en-US" dirty="0" err="1"/>
              <a:t>Farb</a:t>
            </a:r>
            <a:r>
              <a:rPr lang="en-US" dirty="0"/>
              <a:t> (UCLA), 2014 </a:t>
            </a:r>
          </a:p>
          <a:p>
            <a:r>
              <a:rPr lang="en-US" dirty="0"/>
              <a:t>Dan Hazen (Harvard University), 2014</a:t>
            </a:r>
          </a:p>
          <a:p>
            <a:r>
              <a:rPr lang="en-US" dirty="0"/>
              <a:t>Carmelita Pickett (Texas A&amp;M University), 2014</a:t>
            </a:r>
          </a:p>
          <a:p>
            <a:r>
              <a:rPr lang="en-US" dirty="0"/>
              <a:t>Bryan </a:t>
            </a:r>
            <a:r>
              <a:rPr lang="en-US" dirty="0" err="1"/>
              <a:t>Skib</a:t>
            </a:r>
            <a:r>
              <a:rPr lang="en-US" dirty="0"/>
              <a:t> (University of Michigan), 2014 </a:t>
            </a:r>
          </a:p>
          <a:p>
            <a:r>
              <a:rPr lang="en-US" dirty="0"/>
              <a:t>Claire Stewart (Northwestern), 2014 </a:t>
            </a:r>
          </a:p>
          <a:p>
            <a:r>
              <a:rPr lang="en-US" dirty="0"/>
              <a:t>Tom </a:t>
            </a:r>
            <a:r>
              <a:rPr lang="en-US" dirty="0" err="1"/>
              <a:t>Teper</a:t>
            </a:r>
            <a:r>
              <a:rPr lang="en-US" dirty="0"/>
              <a:t> (University of Illinois), 2014 – 2015</a:t>
            </a:r>
          </a:p>
          <a:p>
            <a:r>
              <a:rPr lang="en-US" dirty="0"/>
              <a:t>Ann Thornton (NYPL), 2014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and Access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Responsibilities:</a:t>
            </a:r>
            <a:endParaRPr lang="en-US" dirty="0"/>
          </a:p>
          <a:p>
            <a:r>
              <a:rPr lang="en-US" dirty="0"/>
              <a:t>Become familiar with previous work to open access to </a:t>
            </a:r>
            <a:r>
              <a:rPr lang="en-US" dirty="0" err="1"/>
              <a:t>HathiTrust</a:t>
            </a:r>
            <a:r>
              <a:rPr lang="en-US" dirty="0"/>
              <a:t> materials.</a:t>
            </a:r>
          </a:p>
          <a:p>
            <a:r>
              <a:rPr lang="en-US" dirty="0"/>
              <a:t>Support sustainability planning for the CRMS project. </a:t>
            </a:r>
          </a:p>
          <a:p>
            <a:r>
              <a:rPr lang="en-US" dirty="0"/>
              <a:t>Clarify priorities for copyright review of specific materials, such as serials, state documents, and publications in specific languages. May propose pilot studies to assess feasibility of these reviews.</a:t>
            </a:r>
          </a:p>
          <a:p>
            <a:r>
              <a:rPr lang="en-US" dirty="0"/>
              <a:t>Develop a strategy for engaging rights holders to encourage them to open access to their materials.  Working with the Collections Committee, identify sets or collections of publications to target for inclusion.</a:t>
            </a:r>
          </a:p>
          <a:p>
            <a:r>
              <a:rPr lang="en-US" dirty="0"/>
              <a:t>Develop criteria to evaluate potential open access publishing partnerships.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and Access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Membership</a:t>
            </a:r>
            <a:endParaRPr lang="en-US" dirty="0"/>
          </a:p>
          <a:p>
            <a:r>
              <a:rPr lang="en-US" dirty="0"/>
              <a:t>Elaine L Westbrooks, Associate University Librarian for Research, University of Michigan (Chair)</a:t>
            </a:r>
          </a:p>
          <a:p>
            <a:r>
              <a:rPr lang="en-US" dirty="0"/>
              <a:t>Kyle Courtney, Copyright Advisor, Harvard University</a:t>
            </a:r>
          </a:p>
          <a:p>
            <a:r>
              <a:rPr lang="en-US" dirty="0"/>
              <a:t>Sharon </a:t>
            </a:r>
            <a:r>
              <a:rPr lang="en-US" dirty="0" err="1"/>
              <a:t>Farb</a:t>
            </a:r>
            <a:r>
              <a:rPr lang="en-US" dirty="0"/>
              <a:t>, Associate University Librarian for Collection Management and Scholarly Communication, UCLA</a:t>
            </a:r>
          </a:p>
          <a:p>
            <a:r>
              <a:rPr lang="en-US" dirty="0"/>
              <a:t>Joseph </a:t>
            </a:r>
            <a:r>
              <a:rPr lang="en-US" dirty="0" err="1"/>
              <a:t>Hafner</a:t>
            </a:r>
            <a:r>
              <a:rPr lang="en-US" dirty="0"/>
              <a:t>, Associate Dean, Collection Services, McGill University</a:t>
            </a:r>
          </a:p>
          <a:p>
            <a:r>
              <a:rPr lang="en-US" dirty="0"/>
              <a:t>Melissa Levine, Lead Copyright Officer, University of Michigan</a:t>
            </a:r>
          </a:p>
          <a:p>
            <a:r>
              <a:rPr lang="en-US" dirty="0"/>
              <a:t>Monica McCormick, Program Officer for Digital Scholarly Publishing, New York University</a:t>
            </a:r>
          </a:p>
          <a:p>
            <a:r>
              <a:rPr lang="en-US" dirty="0"/>
              <a:t>Kevin Smith, Director, Copyright and Scholarly Communication, Duke University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A008-E005-5B46-8DE9-7FA5072A97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25452</TotalTime>
  <Words>1241</Words>
  <Application>Microsoft Macintosh PowerPoint</Application>
  <PresentationFormat>On-screen Show (4:3)</PresentationFormat>
  <Paragraphs>243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Program Steering Committee Update ConCon Ballot Initiatives Update</vt:lpstr>
      <vt:lpstr>Program Steering Committee</vt:lpstr>
      <vt:lpstr>PSC Charge</vt:lpstr>
      <vt:lpstr>Membership</vt:lpstr>
      <vt:lpstr>PSC Actions 2013-2014</vt:lpstr>
      <vt:lpstr>Collections Committee</vt:lpstr>
      <vt:lpstr>Collections Committee</vt:lpstr>
      <vt:lpstr>Rights and Access Working Group</vt:lpstr>
      <vt:lpstr>Rights and Access Working Group</vt:lpstr>
      <vt:lpstr>Zephir Advisory Group</vt:lpstr>
      <vt:lpstr>Constitutional Convention</vt:lpstr>
      <vt:lpstr>Ballot Proposals, Oct. 2011 </vt:lpstr>
      <vt:lpstr>Governance Structure</vt:lpstr>
      <vt:lpstr>Government Documents Initiative Planning &amp; Advisory Working Group</vt:lpstr>
      <vt:lpstr>Print Monographs  Archive Task Force</vt:lpstr>
      <vt:lpstr>Development Initiatives</vt:lpstr>
      <vt:lpstr>Fee-for-Service</vt:lpstr>
      <vt:lpstr>Ballot Proposals (cont’d)</vt:lpstr>
      <vt:lpstr>Looking Ahead PSC in 2014-2015</vt:lpstr>
      <vt:lpstr>Turning Talk into Action</vt:lpstr>
      <vt:lpstr>Strategic Focus: 4 Areas</vt:lpstr>
      <vt:lpstr>Non-Text Formats</vt:lpstr>
      <vt:lpstr>Quality Assurance and Validation</vt:lpstr>
      <vt:lpstr>Services for Print Disabilities</vt:lpstr>
      <vt:lpstr>Metadata Strategies</vt:lpstr>
      <vt:lpstr>Thank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jjyork</dc:creator>
  <cp:lastModifiedBy>Mike Furlough</cp:lastModifiedBy>
  <cp:revision>257</cp:revision>
  <cp:lastPrinted>2014-09-27T01:14:00Z</cp:lastPrinted>
  <dcterms:created xsi:type="dcterms:W3CDTF">2014-10-05T17:19:40Z</dcterms:created>
  <dcterms:modified xsi:type="dcterms:W3CDTF">2014-10-10T02:10:31Z</dcterms:modified>
</cp:coreProperties>
</file>