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9" r:id="rId3"/>
    <p:sldId id="261" r:id="rId4"/>
    <p:sldId id="262" r:id="rId5"/>
    <p:sldId id="263" r:id="rId6"/>
    <p:sldId id="274" r:id="rId7"/>
    <p:sldId id="264" r:id="rId8"/>
    <p:sldId id="269" r:id="rId9"/>
    <p:sldId id="270" r:id="rId10"/>
    <p:sldId id="267" r:id="rId11"/>
    <p:sldId id="266" r:id="rId12"/>
    <p:sldId id="260" r:id="rId13"/>
    <p:sldId id="271" r:id="rId14"/>
    <p:sldId id="272" r:id="rId15"/>
    <p:sldId id="276" r:id="rId16"/>
    <p:sldId id="268" r:id="rId17"/>
    <p:sldId id="273" r:id="rId18"/>
    <p:sldId id="265" r:id="rId19"/>
    <p:sldId id="257" r:id="rId20"/>
    <p:sldId id="258"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18"/>
    <a:srgbClr val="D20025"/>
    <a:srgbClr val="6805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4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Projected Use </a:t>
            </a:r>
            <a:r>
              <a:rPr lang="en-US" dirty="0" smtClean="0"/>
              <a:t>2019</a:t>
            </a:r>
            <a:endParaRPr lang="en-US" dirty="0"/>
          </a:p>
        </c:rich>
      </c:tx>
      <c:layout>
        <c:manualLayout>
          <c:xMode val="edge"/>
          <c:yMode val="edge"/>
          <c:x val="0.123494909295525"/>
          <c:y val="0.105518761163301"/>
        </c:manualLayout>
      </c:layout>
      <c:overlay val="0"/>
    </c:title>
    <c:autoTitleDeleted val="0"/>
    <c:plotArea>
      <c:layout/>
      <c:doughnutChart>
        <c:varyColors val="1"/>
        <c:ser>
          <c:idx val="0"/>
          <c:order val="0"/>
          <c:tx>
            <c:strRef>
              <c:f>Sheet1!$B$1</c:f>
              <c:strCache>
                <c:ptCount val="1"/>
                <c:pt idx="0">
                  <c:v>Projected Use 2018</c:v>
                </c:pt>
              </c:strCache>
            </c:strRef>
          </c:tx>
          <c:explosion val="25"/>
          <c:cat>
            <c:strRef>
              <c:f>Sheet1!$A$2:$A$5</c:f>
              <c:strCache>
                <c:ptCount val="4"/>
                <c:pt idx="0">
                  <c:v>Digital Humanities (60)</c:v>
                </c:pt>
                <c:pt idx="1">
                  <c:v>Education (60)</c:v>
                </c:pt>
                <c:pt idx="2">
                  <c:v>Informatics  (60)</c:v>
                </c:pt>
                <c:pt idx="3">
                  <c:v>Observers (20)</c:v>
                </c:pt>
              </c:strCache>
            </c:strRef>
          </c:cat>
          <c:val>
            <c:numRef>
              <c:f>Sheet1!$B$2:$B$5</c:f>
              <c:numCache>
                <c:formatCode>General</c:formatCode>
                <c:ptCount val="4"/>
                <c:pt idx="0">
                  <c:v>30.0</c:v>
                </c:pt>
                <c:pt idx="1">
                  <c:v>30.0</c:v>
                </c:pt>
                <c:pt idx="2">
                  <c:v>30.0</c:v>
                </c:pt>
                <c:pt idx="3">
                  <c:v>10.0</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F4A19-40C9-3A4A-908C-3069BC6F8F55}" type="doc">
      <dgm:prSet loTypeId="urn:microsoft.com/office/officeart/2005/8/layout/orgChart1" loCatId="" qsTypeId="urn:microsoft.com/office/officeart/2005/8/quickstyle/simple4" qsCatId="simple" csTypeId="urn:microsoft.com/office/officeart/2005/8/colors/colorful1" csCatId="colorful" phldr="1"/>
      <dgm:spPr/>
      <dgm:t>
        <a:bodyPr/>
        <a:lstStyle/>
        <a:p>
          <a:endParaRPr lang="en-US"/>
        </a:p>
      </dgm:t>
    </dgm:pt>
    <dgm:pt modelId="{32D7DC64-EE34-8047-9443-7F19C2D9AD88}">
      <dgm:prSet phldrT="[Text]"/>
      <dgm:spPr/>
      <dgm:t>
        <a:bodyPr/>
        <a:lstStyle/>
        <a:p>
          <a:r>
            <a:rPr lang="en-US" dirty="0" smtClean="0"/>
            <a:t>HTRC Executive Mgmt</a:t>
          </a:r>
          <a:endParaRPr lang="en-US" dirty="0"/>
        </a:p>
      </dgm:t>
    </dgm:pt>
    <dgm:pt modelId="{0F6518A1-675D-094C-8C2D-D9A9C3CC7C9F}" type="parTrans" cxnId="{0D4D8957-0141-744D-AC64-C27EC4CB2F0A}">
      <dgm:prSet/>
      <dgm:spPr/>
      <dgm:t>
        <a:bodyPr/>
        <a:lstStyle/>
        <a:p>
          <a:endParaRPr lang="en-US"/>
        </a:p>
      </dgm:t>
    </dgm:pt>
    <dgm:pt modelId="{DDC8CD9E-AC1B-B94F-B5A4-7087F55FC0F4}" type="sibTrans" cxnId="{0D4D8957-0141-744D-AC64-C27EC4CB2F0A}">
      <dgm:prSet/>
      <dgm:spPr/>
      <dgm:t>
        <a:bodyPr/>
        <a:lstStyle/>
        <a:p>
          <a:endParaRPr lang="en-US"/>
        </a:p>
      </dgm:t>
    </dgm:pt>
    <dgm:pt modelId="{DDE99354-DD21-0B4B-B7B4-279D242328A0}">
      <dgm:prSet phldrT="[Text]"/>
      <dgm:spPr/>
      <dgm:t>
        <a:bodyPr/>
        <a:lstStyle/>
        <a:p>
          <a:r>
            <a:rPr lang="en-US" dirty="0" smtClean="0"/>
            <a:t>Administrative Support</a:t>
          </a:r>
          <a:endParaRPr lang="en-US" dirty="0"/>
        </a:p>
      </dgm:t>
    </dgm:pt>
    <dgm:pt modelId="{AB5E0A43-9412-7C45-B0F8-00D126ED1F88}" type="parTrans" cxnId="{FBB37F7D-7546-7B4A-BAEC-F759BF360A95}">
      <dgm:prSet/>
      <dgm:spPr/>
      <dgm:t>
        <a:bodyPr/>
        <a:lstStyle/>
        <a:p>
          <a:endParaRPr lang="en-US"/>
        </a:p>
      </dgm:t>
    </dgm:pt>
    <dgm:pt modelId="{F002DFDE-4650-1443-8F36-26F33C9F814E}" type="sibTrans" cxnId="{FBB37F7D-7546-7B4A-BAEC-F759BF360A95}">
      <dgm:prSet/>
      <dgm:spPr/>
      <dgm:t>
        <a:bodyPr/>
        <a:lstStyle/>
        <a:p>
          <a:endParaRPr lang="en-US"/>
        </a:p>
      </dgm:t>
    </dgm:pt>
    <dgm:pt modelId="{90ACBE38-F1BA-9C44-87DB-6F0616F2B773}">
      <dgm:prSet phldrT="[Text]"/>
      <dgm:spPr/>
      <dgm:t>
        <a:bodyPr/>
        <a:lstStyle/>
        <a:p>
          <a:r>
            <a:rPr lang="en-US" dirty="0" smtClean="0"/>
            <a:t>Advanced Research</a:t>
          </a:r>
          <a:endParaRPr lang="en-US" dirty="0"/>
        </a:p>
      </dgm:t>
    </dgm:pt>
    <dgm:pt modelId="{63D02539-963D-A741-9DC3-AAE07B7B6FAA}" type="parTrans" cxnId="{62789066-B376-FE4C-8B43-F57D96A738A0}">
      <dgm:prSet/>
      <dgm:spPr/>
      <dgm:t>
        <a:bodyPr/>
        <a:lstStyle/>
        <a:p>
          <a:endParaRPr lang="en-US"/>
        </a:p>
      </dgm:t>
    </dgm:pt>
    <dgm:pt modelId="{F221F2C5-05B9-EC43-BDFD-2405F1CA874B}" type="sibTrans" cxnId="{62789066-B376-FE4C-8B43-F57D96A738A0}">
      <dgm:prSet/>
      <dgm:spPr/>
      <dgm:t>
        <a:bodyPr/>
        <a:lstStyle/>
        <a:p>
          <a:endParaRPr lang="en-US"/>
        </a:p>
      </dgm:t>
    </dgm:pt>
    <dgm:pt modelId="{A72BCB43-0CBF-4840-8309-CF692D85F6D8}">
      <dgm:prSet phldrT="[Text]"/>
      <dgm:spPr/>
      <dgm:t>
        <a:bodyPr/>
        <a:lstStyle/>
        <a:p>
          <a:r>
            <a:rPr lang="en-US" dirty="0" smtClean="0"/>
            <a:t>Advanced Collaborative Support</a:t>
          </a:r>
          <a:endParaRPr lang="en-US" dirty="0"/>
        </a:p>
      </dgm:t>
    </dgm:pt>
    <dgm:pt modelId="{91FD7569-A313-A14B-96AA-42F6A15F487F}" type="parTrans" cxnId="{0FCA3FDD-B7A8-4546-AA11-93BE3E7E34E5}">
      <dgm:prSet/>
      <dgm:spPr/>
      <dgm:t>
        <a:bodyPr/>
        <a:lstStyle/>
        <a:p>
          <a:endParaRPr lang="en-US"/>
        </a:p>
      </dgm:t>
    </dgm:pt>
    <dgm:pt modelId="{425F4B7C-72CC-E94C-A0EE-2006CCB5ED66}" type="sibTrans" cxnId="{0FCA3FDD-B7A8-4546-AA11-93BE3E7E34E5}">
      <dgm:prSet/>
      <dgm:spPr/>
      <dgm:t>
        <a:bodyPr/>
        <a:lstStyle/>
        <a:p>
          <a:endParaRPr lang="en-US"/>
        </a:p>
      </dgm:t>
    </dgm:pt>
    <dgm:pt modelId="{1A2090C7-092A-E144-AC58-9D7473B4CFFD}">
      <dgm:prSet phldrT="[Text]"/>
      <dgm:spPr/>
      <dgm:t>
        <a:bodyPr/>
        <a:lstStyle/>
        <a:p>
          <a:r>
            <a:rPr lang="en-US" dirty="0" smtClean="0"/>
            <a:t>Scholarly Commons</a:t>
          </a:r>
          <a:endParaRPr lang="en-US" dirty="0"/>
        </a:p>
      </dgm:t>
    </dgm:pt>
    <dgm:pt modelId="{834861A2-09DF-7C4D-A2BD-C47061201A67}" type="parTrans" cxnId="{E52EF3BC-6669-054E-BFE3-84C276215F42}">
      <dgm:prSet/>
      <dgm:spPr/>
      <dgm:t>
        <a:bodyPr/>
        <a:lstStyle/>
        <a:p>
          <a:endParaRPr lang="en-US"/>
        </a:p>
      </dgm:t>
    </dgm:pt>
    <dgm:pt modelId="{3C52A42C-89E6-C34A-8CE4-B57F5BAEAD1A}" type="sibTrans" cxnId="{E52EF3BC-6669-054E-BFE3-84C276215F42}">
      <dgm:prSet/>
      <dgm:spPr/>
      <dgm:t>
        <a:bodyPr/>
        <a:lstStyle/>
        <a:p>
          <a:endParaRPr lang="en-US"/>
        </a:p>
      </dgm:t>
    </dgm:pt>
    <dgm:pt modelId="{CE35178C-6C5E-1E48-B994-BDB13F90949B}">
      <dgm:prSet phldrT="[Text]"/>
      <dgm:spPr/>
      <dgm:t>
        <a:bodyPr/>
        <a:lstStyle/>
        <a:p>
          <a:r>
            <a:rPr lang="en-US" dirty="0" smtClean="0"/>
            <a:t>Core Development</a:t>
          </a:r>
          <a:endParaRPr lang="en-US" dirty="0"/>
        </a:p>
      </dgm:t>
    </dgm:pt>
    <dgm:pt modelId="{8695FF6B-DD63-E749-B702-C7470FF189BB}" type="parTrans" cxnId="{77845341-92BE-3B46-9271-F5C77DA494C6}">
      <dgm:prSet/>
      <dgm:spPr/>
      <dgm:t>
        <a:bodyPr/>
        <a:lstStyle/>
        <a:p>
          <a:endParaRPr lang="en-US"/>
        </a:p>
      </dgm:t>
    </dgm:pt>
    <dgm:pt modelId="{0778F337-35A1-4B45-B61B-A02DBA56E7B1}" type="sibTrans" cxnId="{77845341-92BE-3B46-9271-F5C77DA494C6}">
      <dgm:prSet/>
      <dgm:spPr/>
      <dgm:t>
        <a:bodyPr/>
        <a:lstStyle/>
        <a:p>
          <a:endParaRPr lang="en-US"/>
        </a:p>
      </dgm:t>
    </dgm:pt>
    <dgm:pt modelId="{F0503D74-C989-DC44-85EA-AC1FB8BAA7FA}" type="pres">
      <dgm:prSet presAssocID="{B9FF4A19-40C9-3A4A-908C-3069BC6F8F55}" presName="hierChild1" presStyleCnt="0">
        <dgm:presLayoutVars>
          <dgm:orgChart val="1"/>
          <dgm:chPref val="1"/>
          <dgm:dir/>
          <dgm:animOne val="branch"/>
          <dgm:animLvl val="lvl"/>
          <dgm:resizeHandles/>
        </dgm:presLayoutVars>
      </dgm:prSet>
      <dgm:spPr/>
      <dgm:t>
        <a:bodyPr/>
        <a:lstStyle/>
        <a:p>
          <a:endParaRPr lang="en-US"/>
        </a:p>
      </dgm:t>
    </dgm:pt>
    <dgm:pt modelId="{6E08E4A6-A1B7-E949-A924-AE3CD6679C77}" type="pres">
      <dgm:prSet presAssocID="{32D7DC64-EE34-8047-9443-7F19C2D9AD88}" presName="hierRoot1" presStyleCnt="0">
        <dgm:presLayoutVars>
          <dgm:hierBranch val="init"/>
        </dgm:presLayoutVars>
      </dgm:prSet>
      <dgm:spPr/>
    </dgm:pt>
    <dgm:pt modelId="{50E1FBE1-1179-B341-85E5-9F28B7FE6AC5}" type="pres">
      <dgm:prSet presAssocID="{32D7DC64-EE34-8047-9443-7F19C2D9AD88}" presName="rootComposite1" presStyleCnt="0"/>
      <dgm:spPr/>
    </dgm:pt>
    <dgm:pt modelId="{97169AA2-1821-7744-BF5E-55CD86917F9A}" type="pres">
      <dgm:prSet presAssocID="{32D7DC64-EE34-8047-9443-7F19C2D9AD88}" presName="rootText1" presStyleLbl="node0" presStyleIdx="0" presStyleCnt="1">
        <dgm:presLayoutVars>
          <dgm:chPref val="3"/>
        </dgm:presLayoutVars>
      </dgm:prSet>
      <dgm:spPr/>
      <dgm:t>
        <a:bodyPr/>
        <a:lstStyle/>
        <a:p>
          <a:endParaRPr lang="en-US"/>
        </a:p>
      </dgm:t>
    </dgm:pt>
    <dgm:pt modelId="{E24D25ED-1A32-B049-BAE9-67A26820EA13}" type="pres">
      <dgm:prSet presAssocID="{32D7DC64-EE34-8047-9443-7F19C2D9AD88}" presName="rootConnector1" presStyleLbl="node1" presStyleIdx="0" presStyleCnt="0"/>
      <dgm:spPr/>
      <dgm:t>
        <a:bodyPr/>
        <a:lstStyle/>
        <a:p>
          <a:endParaRPr lang="en-US"/>
        </a:p>
      </dgm:t>
    </dgm:pt>
    <dgm:pt modelId="{4F7B9D05-3DD2-3D4E-85B1-39E450DDAB8B}" type="pres">
      <dgm:prSet presAssocID="{32D7DC64-EE34-8047-9443-7F19C2D9AD88}" presName="hierChild2" presStyleCnt="0"/>
      <dgm:spPr/>
    </dgm:pt>
    <dgm:pt modelId="{F420AEAF-59E8-5E4C-AF8B-AD8804D162F8}" type="pres">
      <dgm:prSet presAssocID="{AB5E0A43-9412-7C45-B0F8-00D126ED1F88}" presName="Name37" presStyleLbl="parChTrans1D2" presStyleIdx="0" presStyleCnt="5"/>
      <dgm:spPr/>
      <dgm:t>
        <a:bodyPr/>
        <a:lstStyle/>
        <a:p>
          <a:endParaRPr lang="en-US"/>
        </a:p>
      </dgm:t>
    </dgm:pt>
    <dgm:pt modelId="{874CD7DD-3A5B-2542-971C-25D7DAA7C085}" type="pres">
      <dgm:prSet presAssocID="{DDE99354-DD21-0B4B-B7B4-279D242328A0}" presName="hierRoot2" presStyleCnt="0">
        <dgm:presLayoutVars>
          <dgm:hierBranch val="init"/>
        </dgm:presLayoutVars>
      </dgm:prSet>
      <dgm:spPr/>
    </dgm:pt>
    <dgm:pt modelId="{7BB72FF2-FBAE-4246-AB97-DB4AC63865A0}" type="pres">
      <dgm:prSet presAssocID="{DDE99354-DD21-0B4B-B7B4-279D242328A0}" presName="rootComposite" presStyleCnt="0"/>
      <dgm:spPr/>
    </dgm:pt>
    <dgm:pt modelId="{F347AAAA-0959-4B40-BA9B-14ABFDD2D2EF}" type="pres">
      <dgm:prSet presAssocID="{DDE99354-DD21-0B4B-B7B4-279D242328A0}" presName="rootText" presStyleLbl="node2" presStyleIdx="0" presStyleCnt="5">
        <dgm:presLayoutVars>
          <dgm:chPref val="3"/>
        </dgm:presLayoutVars>
      </dgm:prSet>
      <dgm:spPr/>
      <dgm:t>
        <a:bodyPr/>
        <a:lstStyle/>
        <a:p>
          <a:endParaRPr lang="en-US"/>
        </a:p>
      </dgm:t>
    </dgm:pt>
    <dgm:pt modelId="{92BF26FF-7A1F-3946-8C3E-F8D7DD649311}" type="pres">
      <dgm:prSet presAssocID="{DDE99354-DD21-0B4B-B7B4-279D242328A0}" presName="rootConnector" presStyleLbl="node2" presStyleIdx="0" presStyleCnt="5"/>
      <dgm:spPr/>
      <dgm:t>
        <a:bodyPr/>
        <a:lstStyle/>
        <a:p>
          <a:endParaRPr lang="en-US"/>
        </a:p>
      </dgm:t>
    </dgm:pt>
    <dgm:pt modelId="{03784A15-FCE5-F04F-8F78-A7783F8A2A0B}" type="pres">
      <dgm:prSet presAssocID="{DDE99354-DD21-0B4B-B7B4-279D242328A0}" presName="hierChild4" presStyleCnt="0"/>
      <dgm:spPr/>
    </dgm:pt>
    <dgm:pt modelId="{E2423510-E92D-4E42-A4FE-861F6C81A967}" type="pres">
      <dgm:prSet presAssocID="{DDE99354-DD21-0B4B-B7B4-279D242328A0}" presName="hierChild5" presStyleCnt="0"/>
      <dgm:spPr/>
    </dgm:pt>
    <dgm:pt modelId="{78B90FB1-0C49-3842-84A1-6AC243CC3B88}" type="pres">
      <dgm:prSet presAssocID="{8695FF6B-DD63-E749-B702-C7470FF189BB}" presName="Name37" presStyleLbl="parChTrans1D2" presStyleIdx="1" presStyleCnt="5"/>
      <dgm:spPr/>
      <dgm:t>
        <a:bodyPr/>
        <a:lstStyle/>
        <a:p>
          <a:endParaRPr lang="en-US"/>
        </a:p>
      </dgm:t>
    </dgm:pt>
    <dgm:pt modelId="{BB020523-7006-2444-B1AB-C77C2EB4FF93}" type="pres">
      <dgm:prSet presAssocID="{CE35178C-6C5E-1E48-B994-BDB13F90949B}" presName="hierRoot2" presStyleCnt="0">
        <dgm:presLayoutVars>
          <dgm:hierBranch val="init"/>
        </dgm:presLayoutVars>
      </dgm:prSet>
      <dgm:spPr/>
    </dgm:pt>
    <dgm:pt modelId="{A2ED118F-3216-0147-AD72-513D20390A50}" type="pres">
      <dgm:prSet presAssocID="{CE35178C-6C5E-1E48-B994-BDB13F90949B}" presName="rootComposite" presStyleCnt="0"/>
      <dgm:spPr/>
    </dgm:pt>
    <dgm:pt modelId="{91C59E6F-D7B3-8548-A858-E4BBEBC23E71}" type="pres">
      <dgm:prSet presAssocID="{CE35178C-6C5E-1E48-B994-BDB13F90949B}" presName="rootText" presStyleLbl="node2" presStyleIdx="1" presStyleCnt="5">
        <dgm:presLayoutVars>
          <dgm:chPref val="3"/>
        </dgm:presLayoutVars>
      </dgm:prSet>
      <dgm:spPr/>
      <dgm:t>
        <a:bodyPr/>
        <a:lstStyle/>
        <a:p>
          <a:endParaRPr lang="en-US"/>
        </a:p>
      </dgm:t>
    </dgm:pt>
    <dgm:pt modelId="{90F39CA8-AF2A-674D-A8D5-2D418C072A99}" type="pres">
      <dgm:prSet presAssocID="{CE35178C-6C5E-1E48-B994-BDB13F90949B}" presName="rootConnector" presStyleLbl="node2" presStyleIdx="1" presStyleCnt="5"/>
      <dgm:spPr/>
      <dgm:t>
        <a:bodyPr/>
        <a:lstStyle/>
        <a:p>
          <a:endParaRPr lang="en-US"/>
        </a:p>
      </dgm:t>
    </dgm:pt>
    <dgm:pt modelId="{5837FB16-9125-BB44-9EE3-E0ECA391F775}" type="pres">
      <dgm:prSet presAssocID="{CE35178C-6C5E-1E48-B994-BDB13F90949B}" presName="hierChild4" presStyleCnt="0"/>
      <dgm:spPr/>
    </dgm:pt>
    <dgm:pt modelId="{CCF96242-9777-C749-B51C-355087928197}" type="pres">
      <dgm:prSet presAssocID="{CE35178C-6C5E-1E48-B994-BDB13F90949B}" presName="hierChild5" presStyleCnt="0"/>
      <dgm:spPr/>
    </dgm:pt>
    <dgm:pt modelId="{8ADAA9DA-6F77-7F4C-90D3-8E22C3C9A052}" type="pres">
      <dgm:prSet presAssocID="{63D02539-963D-A741-9DC3-AAE07B7B6FAA}" presName="Name37" presStyleLbl="parChTrans1D2" presStyleIdx="2" presStyleCnt="5"/>
      <dgm:spPr/>
      <dgm:t>
        <a:bodyPr/>
        <a:lstStyle/>
        <a:p>
          <a:endParaRPr lang="en-US"/>
        </a:p>
      </dgm:t>
    </dgm:pt>
    <dgm:pt modelId="{E6A29DBC-4CDC-FA4E-A56E-97DED842028B}" type="pres">
      <dgm:prSet presAssocID="{90ACBE38-F1BA-9C44-87DB-6F0616F2B773}" presName="hierRoot2" presStyleCnt="0">
        <dgm:presLayoutVars>
          <dgm:hierBranch val="init"/>
        </dgm:presLayoutVars>
      </dgm:prSet>
      <dgm:spPr/>
    </dgm:pt>
    <dgm:pt modelId="{D101D393-7318-BC47-A7B3-F53D20AF8EC1}" type="pres">
      <dgm:prSet presAssocID="{90ACBE38-F1BA-9C44-87DB-6F0616F2B773}" presName="rootComposite" presStyleCnt="0"/>
      <dgm:spPr/>
    </dgm:pt>
    <dgm:pt modelId="{D46C0B40-2558-7E40-B4E0-BF6313388925}" type="pres">
      <dgm:prSet presAssocID="{90ACBE38-F1BA-9C44-87DB-6F0616F2B773}" presName="rootText" presStyleLbl="node2" presStyleIdx="2" presStyleCnt="5">
        <dgm:presLayoutVars>
          <dgm:chPref val="3"/>
        </dgm:presLayoutVars>
      </dgm:prSet>
      <dgm:spPr/>
      <dgm:t>
        <a:bodyPr/>
        <a:lstStyle/>
        <a:p>
          <a:endParaRPr lang="en-US"/>
        </a:p>
      </dgm:t>
    </dgm:pt>
    <dgm:pt modelId="{261A0815-6086-9343-BDEF-8129B59DFFE7}" type="pres">
      <dgm:prSet presAssocID="{90ACBE38-F1BA-9C44-87DB-6F0616F2B773}" presName="rootConnector" presStyleLbl="node2" presStyleIdx="2" presStyleCnt="5"/>
      <dgm:spPr/>
      <dgm:t>
        <a:bodyPr/>
        <a:lstStyle/>
        <a:p>
          <a:endParaRPr lang="en-US"/>
        </a:p>
      </dgm:t>
    </dgm:pt>
    <dgm:pt modelId="{F98E40BC-7B07-624C-A792-E4790E12EA89}" type="pres">
      <dgm:prSet presAssocID="{90ACBE38-F1BA-9C44-87DB-6F0616F2B773}" presName="hierChild4" presStyleCnt="0"/>
      <dgm:spPr/>
    </dgm:pt>
    <dgm:pt modelId="{D5912EF6-8EA9-5347-9C4A-C63B73B3CB95}" type="pres">
      <dgm:prSet presAssocID="{90ACBE38-F1BA-9C44-87DB-6F0616F2B773}" presName="hierChild5" presStyleCnt="0"/>
      <dgm:spPr/>
    </dgm:pt>
    <dgm:pt modelId="{D96D5D8A-0090-994F-A846-D369C4A97E8E}" type="pres">
      <dgm:prSet presAssocID="{91FD7569-A313-A14B-96AA-42F6A15F487F}" presName="Name37" presStyleLbl="parChTrans1D2" presStyleIdx="3" presStyleCnt="5"/>
      <dgm:spPr/>
      <dgm:t>
        <a:bodyPr/>
        <a:lstStyle/>
        <a:p>
          <a:endParaRPr lang="en-US"/>
        </a:p>
      </dgm:t>
    </dgm:pt>
    <dgm:pt modelId="{7789EC2B-CACD-094C-91A0-9358B4BB3173}" type="pres">
      <dgm:prSet presAssocID="{A72BCB43-0CBF-4840-8309-CF692D85F6D8}" presName="hierRoot2" presStyleCnt="0">
        <dgm:presLayoutVars>
          <dgm:hierBranch val="init"/>
        </dgm:presLayoutVars>
      </dgm:prSet>
      <dgm:spPr/>
    </dgm:pt>
    <dgm:pt modelId="{989AEE2A-4A07-724F-BC01-03C831AF5EB7}" type="pres">
      <dgm:prSet presAssocID="{A72BCB43-0CBF-4840-8309-CF692D85F6D8}" presName="rootComposite" presStyleCnt="0"/>
      <dgm:spPr/>
    </dgm:pt>
    <dgm:pt modelId="{A2057261-9A9B-6B44-AE9C-09B0F747BB26}" type="pres">
      <dgm:prSet presAssocID="{A72BCB43-0CBF-4840-8309-CF692D85F6D8}" presName="rootText" presStyleLbl="node2" presStyleIdx="3" presStyleCnt="5">
        <dgm:presLayoutVars>
          <dgm:chPref val="3"/>
        </dgm:presLayoutVars>
      </dgm:prSet>
      <dgm:spPr/>
      <dgm:t>
        <a:bodyPr/>
        <a:lstStyle/>
        <a:p>
          <a:endParaRPr lang="en-US"/>
        </a:p>
      </dgm:t>
    </dgm:pt>
    <dgm:pt modelId="{CBB67289-20F4-6040-893B-890DF12AD13B}" type="pres">
      <dgm:prSet presAssocID="{A72BCB43-0CBF-4840-8309-CF692D85F6D8}" presName="rootConnector" presStyleLbl="node2" presStyleIdx="3" presStyleCnt="5"/>
      <dgm:spPr/>
      <dgm:t>
        <a:bodyPr/>
        <a:lstStyle/>
        <a:p>
          <a:endParaRPr lang="en-US"/>
        </a:p>
      </dgm:t>
    </dgm:pt>
    <dgm:pt modelId="{7C5F1139-95B9-FB49-8115-D8715A5C6DB8}" type="pres">
      <dgm:prSet presAssocID="{A72BCB43-0CBF-4840-8309-CF692D85F6D8}" presName="hierChild4" presStyleCnt="0"/>
      <dgm:spPr/>
    </dgm:pt>
    <dgm:pt modelId="{9BAD1C73-2725-8642-8B8F-84653FECF9E8}" type="pres">
      <dgm:prSet presAssocID="{A72BCB43-0CBF-4840-8309-CF692D85F6D8}" presName="hierChild5" presStyleCnt="0"/>
      <dgm:spPr/>
    </dgm:pt>
    <dgm:pt modelId="{E1FCB32A-E5FC-1C43-A3B7-B3DD99BBFEC7}" type="pres">
      <dgm:prSet presAssocID="{834861A2-09DF-7C4D-A2BD-C47061201A67}" presName="Name37" presStyleLbl="parChTrans1D2" presStyleIdx="4" presStyleCnt="5"/>
      <dgm:spPr/>
      <dgm:t>
        <a:bodyPr/>
        <a:lstStyle/>
        <a:p>
          <a:endParaRPr lang="en-US"/>
        </a:p>
      </dgm:t>
    </dgm:pt>
    <dgm:pt modelId="{0AD98241-3AED-8C42-A853-0072208A7E78}" type="pres">
      <dgm:prSet presAssocID="{1A2090C7-092A-E144-AC58-9D7473B4CFFD}" presName="hierRoot2" presStyleCnt="0">
        <dgm:presLayoutVars>
          <dgm:hierBranch val="init"/>
        </dgm:presLayoutVars>
      </dgm:prSet>
      <dgm:spPr/>
    </dgm:pt>
    <dgm:pt modelId="{789A7A86-41C0-AA4B-8680-FD0E5AC1C109}" type="pres">
      <dgm:prSet presAssocID="{1A2090C7-092A-E144-AC58-9D7473B4CFFD}" presName="rootComposite" presStyleCnt="0"/>
      <dgm:spPr/>
    </dgm:pt>
    <dgm:pt modelId="{CB7BB626-D920-5540-A2E6-BA1871BB4924}" type="pres">
      <dgm:prSet presAssocID="{1A2090C7-092A-E144-AC58-9D7473B4CFFD}" presName="rootText" presStyleLbl="node2" presStyleIdx="4" presStyleCnt="5">
        <dgm:presLayoutVars>
          <dgm:chPref val="3"/>
        </dgm:presLayoutVars>
      </dgm:prSet>
      <dgm:spPr/>
      <dgm:t>
        <a:bodyPr/>
        <a:lstStyle/>
        <a:p>
          <a:endParaRPr lang="en-US"/>
        </a:p>
      </dgm:t>
    </dgm:pt>
    <dgm:pt modelId="{5D7CA9B6-FA57-4249-BA15-1EE52C1BEF80}" type="pres">
      <dgm:prSet presAssocID="{1A2090C7-092A-E144-AC58-9D7473B4CFFD}" presName="rootConnector" presStyleLbl="node2" presStyleIdx="4" presStyleCnt="5"/>
      <dgm:spPr/>
      <dgm:t>
        <a:bodyPr/>
        <a:lstStyle/>
        <a:p>
          <a:endParaRPr lang="en-US"/>
        </a:p>
      </dgm:t>
    </dgm:pt>
    <dgm:pt modelId="{03A4D648-D31E-0643-B1D3-0FADE1A5D9BC}" type="pres">
      <dgm:prSet presAssocID="{1A2090C7-092A-E144-AC58-9D7473B4CFFD}" presName="hierChild4" presStyleCnt="0"/>
      <dgm:spPr/>
    </dgm:pt>
    <dgm:pt modelId="{99990E6B-3653-8847-8808-7EB44B7E7343}" type="pres">
      <dgm:prSet presAssocID="{1A2090C7-092A-E144-AC58-9D7473B4CFFD}" presName="hierChild5" presStyleCnt="0"/>
      <dgm:spPr/>
    </dgm:pt>
    <dgm:pt modelId="{672C7373-A915-7344-8548-B8264AC50BCC}" type="pres">
      <dgm:prSet presAssocID="{32D7DC64-EE34-8047-9443-7F19C2D9AD88}" presName="hierChild3" presStyleCnt="0"/>
      <dgm:spPr/>
    </dgm:pt>
  </dgm:ptLst>
  <dgm:cxnLst>
    <dgm:cxn modelId="{0FCA3FDD-B7A8-4546-AA11-93BE3E7E34E5}" srcId="{32D7DC64-EE34-8047-9443-7F19C2D9AD88}" destId="{A72BCB43-0CBF-4840-8309-CF692D85F6D8}" srcOrd="3" destOrd="0" parTransId="{91FD7569-A313-A14B-96AA-42F6A15F487F}" sibTransId="{425F4B7C-72CC-E94C-A0EE-2006CCB5ED66}"/>
    <dgm:cxn modelId="{0D4D8957-0141-744D-AC64-C27EC4CB2F0A}" srcId="{B9FF4A19-40C9-3A4A-908C-3069BC6F8F55}" destId="{32D7DC64-EE34-8047-9443-7F19C2D9AD88}" srcOrd="0" destOrd="0" parTransId="{0F6518A1-675D-094C-8C2D-D9A9C3CC7C9F}" sibTransId="{DDC8CD9E-AC1B-B94F-B5A4-7087F55FC0F4}"/>
    <dgm:cxn modelId="{833A5B28-A378-5E4A-86C7-97FE9E22A96A}" type="presOf" srcId="{834861A2-09DF-7C4D-A2BD-C47061201A67}" destId="{E1FCB32A-E5FC-1C43-A3B7-B3DD99BBFEC7}" srcOrd="0" destOrd="0" presId="urn:microsoft.com/office/officeart/2005/8/layout/orgChart1"/>
    <dgm:cxn modelId="{C79074EB-7235-974A-A0E1-E6D11BC5DB00}" type="presOf" srcId="{1A2090C7-092A-E144-AC58-9D7473B4CFFD}" destId="{5D7CA9B6-FA57-4249-BA15-1EE52C1BEF80}" srcOrd="1" destOrd="0" presId="urn:microsoft.com/office/officeart/2005/8/layout/orgChart1"/>
    <dgm:cxn modelId="{98811614-6DC1-8A4D-905B-31AD34F3F962}" type="presOf" srcId="{32D7DC64-EE34-8047-9443-7F19C2D9AD88}" destId="{97169AA2-1821-7744-BF5E-55CD86917F9A}" srcOrd="0" destOrd="0" presId="urn:microsoft.com/office/officeart/2005/8/layout/orgChart1"/>
    <dgm:cxn modelId="{6142EE4E-370F-7C46-A3EB-621753F8B017}" type="presOf" srcId="{DDE99354-DD21-0B4B-B7B4-279D242328A0}" destId="{F347AAAA-0959-4B40-BA9B-14ABFDD2D2EF}" srcOrd="0" destOrd="0" presId="urn:microsoft.com/office/officeart/2005/8/layout/orgChart1"/>
    <dgm:cxn modelId="{FBB37F7D-7546-7B4A-BAEC-F759BF360A95}" srcId="{32D7DC64-EE34-8047-9443-7F19C2D9AD88}" destId="{DDE99354-DD21-0B4B-B7B4-279D242328A0}" srcOrd="0" destOrd="0" parTransId="{AB5E0A43-9412-7C45-B0F8-00D126ED1F88}" sibTransId="{F002DFDE-4650-1443-8F36-26F33C9F814E}"/>
    <dgm:cxn modelId="{AB9B96E8-9501-2B4D-A1BB-157CE0C7882C}" type="presOf" srcId="{A72BCB43-0CBF-4840-8309-CF692D85F6D8}" destId="{CBB67289-20F4-6040-893B-890DF12AD13B}" srcOrd="1" destOrd="0" presId="urn:microsoft.com/office/officeart/2005/8/layout/orgChart1"/>
    <dgm:cxn modelId="{BFC7D0D2-4CB6-104A-8E27-185F03439A58}" type="presOf" srcId="{CE35178C-6C5E-1E48-B994-BDB13F90949B}" destId="{91C59E6F-D7B3-8548-A858-E4BBEBC23E71}" srcOrd="0" destOrd="0" presId="urn:microsoft.com/office/officeart/2005/8/layout/orgChart1"/>
    <dgm:cxn modelId="{1A91759C-B5DF-134A-93CA-AB2E984CAB30}" type="presOf" srcId="{32D7DC64-EE34-8047-9443-7F19C2D9AD88}" destId="{E24D25ED-1A32-B049-BAE9-67A26820EA13}" srcOrd="1" destOrd="0" presId="urn:microsoft.com/office/officeart/2005/8/layout/orgChart1"/>
    <dgm:cxn modelId="{2799A50E-98ED-FE40-83F6-C1CB390F36CF}" type="presOf" srcId="{CE35178C-6C5E-1E48-B994-BDB13F90949B}" destId="{90F39CA8-AF2A-674D-A8D5-2D418C072A99}" srcOrd="1" destOrd="0" presId="urn:microsoft.com/office/officeart/2005/8/layout/orgChart1"/>
    <dgm:cxn modelId="{2C6C575E-276C-EE4A-B1B8-91E761C54320}" type="presOf" srcId="{63D02539-963D-A741-9DC3-AAE07B7B6FAA}" destId="{8ADAA9DA-6F77-7F4C-90D3-8E22C3C9A052}" srcOrd="0" destOrd="0" presId="urn:microsoft.com/office/officeart/2005/8/layout/orgChart1"/>
    <dgm:cxn modelId="{81032106-5304-284D-B0A2-0625F0E98531}" type="presOf" srcId="{B9FF4A19-40C9-3A4A-908C-3069BC6F8F55}" destId="{F0503D74-C989-DC44-85EA-AC1FB8BAA7FA}" srcOrd="0" destOrd="0" presId="urn:microsoft.com/office/officeart/2005/8/layout/orgChart1"/>
    <dgm:cxn modelId="{47680AE3-E0B8-B543-BA2D-2EC09D58CEC9}" type="presOf" srcId="{90ACBE38-F1BA-9C44-87DB-6F0616F2B773}" destId="{D46C0B40-2558-7E40-B4E0-BF6313388925}" srcOrd="0" destOrd="0" presId="urn:microsoft.com/office/officeart/2005/8/layout/orgChart1"/>
    <dgm:cxn modelId="{A616CAC5-82E7-CE49-B161-D7592F478934}" type="presOf" srcId="{A72BCB43-0CBF-4840-8309-CF692D85F6D8}" destId="{A2057261-9A9B-6B44-AE9C-09B0F747BB26}" srcOrd="0" destOrd="0" presId="urn:microsoft.com/office/officeart/2005/8/layout/orgChart1"/>
    <dgm:cxn modelId="{CFDEF03B-FDFB-7D47-827F-6E323A863B44}" type="presOf" srcId="{AB5E0A43-9412-7C45-B0F8-00D126ED1F88}" destId="{F420AEAF-59E8-5E4C-AF8B-AD8804D162F8}" srcOrd="0" destOrd="0" presId="urn:microsoft.com/office/officeart/2005/8/layout/orgChart1"/>
    <dgm:cxn modelId="{C8408D57-9901-774B-A25C-8E0A623C8AF1}" type="presOf" srcId="{8695FF6B-DD63-E749-B702-C7470FF189BB}" destId="{78B90FB1-0C49-3842-84A1-6AC243CC3B88}" srcOrd="0" destOrd="0" presId="urn:microsoft.com/office/officeart/2005/8/layout/orgChart1"/>
    <dgm:cxn modelId="{DBBD04AA-A0DE-9841-8127-C559BA07D7DB}" type="presOf" srcId="{1A2090C7-092A-E144-AC58-9D7473B4CFFD}" destId="{CB7BB626-D920-5540-A2E6-BA1871BB4924}" srcOrd="0" destOrd="0" presId="urn:microsoft.com/office/officeart/2005/8/layout/orgChart1"/>
    <dgm:cxn modelId="{62789066-B376-FE4C-8B43-F57D96A738A0}" srcId="{32D7DC64-EE34-8047-9443-7F19C2D9AD88}" destId="{90ACBE38-F1BA-9C44-87DB-6F0616F2B773}" srcOrd="2" destOrd="0" parTransId="{63D02539-963D-A741-9DC3-AAE07B7B6FAA}" sibTransId="{F221F2C5-05B9-EC43-BDFD-2405F1CA874B}"/>
    <dgm:cxn modelId="{95C644B4-CF03-AF4A-B1CE-F77AE7BA3046}" type="presOf" srcId="{91FD7569-A313-A14B-96AA-42F6A15F487F}" destId="{D96D5D8A-0090-994F-A846-D369C4A97E8E}" srcOrd="0" destOrd="0" presId="urn:microsoft.com/office/officeart/2005/8/layout/orgChart1"/>
    <dgm:cxn modelId="{2D3C6ECE-08BC-EA4B-ABF0-7AABCF096B4C}" type="presOf" srcId="{90ACBE38-F1BA-9C44-87DB-6F0616F2B773}" destId="{261A0815-6086-9343-BDEF-8129B59DFFE7}" srcOrd="1" destOrd="0" presId="urn:microsoft.com/office/officeart/2005/8/layout/orgChart1"/>
    <dgm:cxn modelId="{5ADBDA02-366E-2C41-8697-885C319BA38D}" type="presOf" srcId="{DDE99354-DD21-0B4B-B7B4-279D242328A0}" destId="{92BF26FF-7A1F-3946-8C3E-F8D7DD649311}" srcOrd="1" destOrd="0" presId="urn:microsoft.com/office/officeart/2005/8/layout/orgChart1"/>
    <dgm:cxn modelId="{E52EF3BC-6669-054E-BFE3-84C276215F42}" srcId="{32D7DC64-EE34-8047-9443-7F19C2D9AD88}" destId="{1A2090C7-092A-E144-AC58-9D7473B4CFFD}" srcOrd="4" destOrd="0" parTransId="{834861A2-09DF-7C4D-A2BD-C47061201A67}" sibTransId="{3C52A42C-89E6-C34A-8CE4-B57F5BAEAD1A}"/>
    <dgm:cxn modelId="{77845341-92BE-3B46-9271-F5C77DA494C6}" srcId="{32D7DC64-EE34-8047-9443-7F19C2D9AD88}" destId="{CE35178C-6C5E-1E48-B994-BDB13F90949B}" srcOrd="1" destOrd="0" parTransId="{8695FF6B-DD63-E749-B702-C7470FF189BB}" sibTransId="{0778F337-35A1-4B45-B61B-A02DBA56E7B1}"/>
    <dgm:cxn modelId="{2927E25A-7F4B-7A4C-9CB5-6F6DFB267AFD}" type="presParOf" srcId="{F0503D74-C989-DC44-85EA-AC1FB8BAA7FA}" destId="{6E08E4A6-A1B7-E949-A924-AE3CD6679C77}" srcOrd="0" destOrd="0" presId="urn:microsoft.com/office/officeart/2005/8/layout/orgChart1"/>
    <dgm:cxn modelId="{3970F56E-06EB-D848-828D-C38BFD833392}" type="presParOf" srcId="{6E08E4A6-A1B7-E949-A924-AE3CD6679C77}" destId="{50E1FBE1-1179-B341-85E5-9F28B7FE6AC5}" srcOrd="0" destOrd="0" presId="urn:microsoft.com/office/officeart/2005/8/layout/orgChart1"/>
    <dgm:cxn modelId="{D691442B-3448-6342-AB3B-97B067D6E4CE}" type="presParOf" srcId="{50E1FBE1-1179-B341-85E5-9F28B7FE6AC5}" destId="{97169AA2-1821-7744-BF5E-55CD86917F9A}" srcOrd="0" destOrd="0" presId="urn:microsoft.com/office/officeart/2005/8/layout/orgChart1"/>
    <dgm:cxn modelId="{8AA59E8B-B153-D744-A94A-F0A642C6DFFF}" type="presParOf" srcId="{50E1FBE1-1179-B341-85E5-9F28B7FE6AC5}" destId="{E24D25ED-1A32-B049-BAE9-67A26820EA13}" srcOrd="1" destOrd="0" presId="urn:microsoft.com/office/officeart/2005/8/layout/orgChart1"/>
    <dgm:cxn modelId="{CC779FC5-9192-DD43-9D71-E28BA83FFE97}" type="presParOf" srcId="{6E08E4A6-A1B7-E949-A924-AE3CD6679C77}" destId="{4F7B9D05-3DD2-3D4E-85B1-39E450DDAB8B}" srcOrd="1" destOrd="0" presId="urn:microsoft.com/office/officeart/2005/8/layout/orgChart1"/>
    <dgm:cxn modelId="{6B3FC28B-C3B3-9C4E-9CA4-326CB3BAE45D}" type="presParOf" srcId="{4F7B9D05-3DD2-3D4E-85B1-39E450DDAB8B}" destId="{F420AEAF-59E8-5E4C-AF8B-AD8804D162F8}" srcOrd="0" destOrd="0" presId="urn:microsoft.com/office/officeart/2005/8/layout/orgChart1"/>
    <dgm:cxn modelId="{0164604E-382C-5A41-8972-917FFD7950DD}" type="presParOf" srcId="{4F7B9D05-3DD2-3D4E-85B1-39E450DDAB8B}" destId="{874CD7DD-3A5B-2542-971C-25D7DAA7C085}" srcOrd="1" destOrd="0" presId="urn:microsoft.com/office/officeart/2005/8/layout/orgChart1"/>
    <dgm:cxn modelId="{BD2E4082-9963-8F43-8A73-B0A948DBDDAA}" type="presParOf" srcId="{874CD7DD-3A5B-2542-971C-25D7DAA7C085}" destId="{7BB72FF2-FBAE-4246-AB97-DB4AC63865A0}" srcOrd="0" destOrd="0" presId="urn:microsoft.com/office/officeart/2005/8/layout/orgChart1"/>
    <dgm:cxn modelId="{424450D9-31BA-3443-A2E9-BDF296F490AB}" type="presParOf" srcId="{7BB72FF2-FBAE-4246-AB97-DB4AC63865A0}" destId="{F347AAAA-0959-4B40-BA9B-14ABFDD2D2EF}" srcOrd="0" destOrd="0" presId="urn:microsoft.com/office/officeart/2005/8/layout/orgChart1"/>
    <dgm:cxn modelId="{2B64B244-8C6E-934B-9823-58C3107614B8}" type="presParOf" srcId="{7BB72FF2-FBAE-4246-AB97-DB4AC63865A0}" destId="{92BF26FF-7A1F-3946-8C3E-F8D7DD649311}" srcOrd="1" destOrd="0" presId="urn:microsoft.com/office/officeart/2005/8/layout/orgChart1"/>
    <dgm:cxn modelId="{4DCB825F-66C3-5641-B831-DE7BFE95EE05}" type="presParOf" srcId="{874CD7DD-3A5B-2542-971C-25D7DAA7C085}" destId="{03784A15-FCE5-F04F-8F78-A7783F8A2A0B}" srcOrd="1" destOrd="0" presId="urn:microsoft.com/office/officeart/2005/8/layout/orgChart1"/>
    <dgm:cxn modelId="{A9B8AF0E-6CAE-F84C-B613-F2123A21EE25}" type="presParOf" srcId="{874CD7DD-3A5B-2542-971C-25D7DAA7C085}" destId="{E2423510-E92D-4E42-A4FE-861F6C81A967}" srcOrd="2" destOrd="0" presId="urn:microsoft.com/office/officeart/2005/8/layout/orgChart1"/>
    <dgm:cxn modelId="{BA57BDC2-5D75-EC46-8315-7690316AB3FB}" type="presParOf" srcId="{4F7B9D05-3DD2-3D4E-85B1-39E450DDAB8B}" destId="{78B90FB1-0C49-3842-84A1-6AC243CC3B88}" srcOrd="2" destOrd="0" presId="urn:microsoft.com/office/officeart/2005/8/layout/orgChart1"/>
    <dgm:cxn modelId="{1C246D31-C802-4043-8E82-8CF34234753A}" type="presParOf" srcId="{4F7B9D05-3DD2-3D4E-85B1-39E450DDAB8B}" destId="{BB020523-7006-2444-B1AB-C77C2EB4FF93}" srcOrd="3" destOrd="0" presId="urn:microsoft.com/office/officeart/2005/8/layout/orgChart1"/>
    <dgm:cxn modelId="{2556AED7-C577-A247-8B1C-7443DF0B8BBB}" type="presParOf" srcId="{BB020523-7006-2444-B1AB-C77C2EB4FF93}" destId="{A2ED118F-3216-0147-AD72-513D20390A50}" srcOrd="0" destOrd="0" presId="urn:microsoft.com/office/officeart/2005/8/layout/orgChart1"/>
    <dgm:cxn modelId="{C9E6A0B9-EF4F-7F4C-8B72-EA4F7C92358D}" type="presParOf" srcId="{A2ED118F-3216-0147-AD72-513D20390A50}" destId="{91C59E6F-D7B3-8548-A858-E4BBEBC23E71}" srcOrd="0" destOrd="0" presId="urn:microsoft.com/office/officeart/2005/8/layout/orgChart1"/>
    <dgm:cxn modelId="{B4ED6959-D317-ED4A-81C6-C5350608ED3B}" type="presParOf" srcId="{A2ED118F-3216-0147-AD72-513D20390A50}" destId="{90F39CA8-AF2A-674D-A8D5-2D418C072A99}" srcOrd="1" destOrd="0" presId="urn:microsoft.com/office/officeart/2005/8/layout/orgChart1"/>
    <dgm:cxn modelId="{BFCA86CD-595E-7C46-8C53-067B09DE3722}" type="presParOf" srcId="{BB020523-7006-2444-B1AB-C77C2EB4FF93}" destId="{5837FB16-9125-BB44-9EE3-E0ECA391F775}" srcOrd="1" destOrd="0" presId="urn:microsoft.com/office/officeart/2005/8/layout/orgChart1"/>
    <dgm:cxn modelId="{65C0A015-CBEA-8F4D-9A0B-A01134E1978A}" type="presParOf" srcId="{BB020523-7006-2444-B1AB-C77C2EB4FF93}" destId="{CCF96242-9777-C749-B51C-355087928197}" srcOrd="2" destOrd="0" presId="urn:microsoft.com/office/officeart/2005/8/layout/orgChart1"/>
    <dgm:cxn modelId="{04330C67-F6A4-C045-A7B4-A5738B641DA0}" type="presParOf" srcId="{4F7B9D05-3DD2-3D4E-85B1-39E450DDAB8B}" destId="{8ADAA9DA-6F77-7F4C-90D3-8E22C3C9A052}" srcOrd="4" destOrd="0" presId="urn:microsoft.com/office/officeart/2005/8/layout/orgChart1"/>
    <dgm:cxn modelId="{A7CDF147-BC60-E048-881A-0F0040B6A0BD}" type="presParOf" srcId="{4F7B9D05-3DD2-3D4E-85B1-39E450DDAB8B}" destId="{E6A29DBC-4CDC-FA4E-A56E-97DED842028B}" srcOrd="5" destOrd="0" presId="urn:microsoft.com/office/officeart/2005/8/layout/orgChart1"/>
    <dgm:cxn modelId="{1B4A358B-91D3-144D-A882-9CA922CC4965}" type="presParOf" srcId="{E6A29DBC-4CDC-FA4E-A56E-97DED842028B}" destId="{D101D393-7318-BC47-A7B3-F53D20AF8EC1}" srcOrd="0" destOrd="0" presId="urn:microsoft.com/office/officeart/2005/8/layout/orgChart1"/>
    <dgm:cxn modelId="{68751C17-B3DA-DA44-BDEF-54605B3D0195}" type="presParOf" srcId="{D101D393-7318-BC47-A7B3-F53D20AF8EC1}" destId="{D46C0B40-2558-7E40-B4E0-BF6313388925}" srcOrd="0" destOrd="0" presId="urn:microsoft.com/office/officeart/2005/8/layout/orgChart1"/>
    <dgm:cxn modelId="{27B321F7-98FE-7A49-A72D-ECF680F5C5C5}" type="presParOf" srcId="{D101D393-7318-BC47-A7B3-F53D20AF8EC1}" destId="{261A0815-6086-9343-BDEF-8129B59DFFE7}" srcOrd="1" destOrd="0" presId="urn:microsoft.com/office/officeart/2005/8/layout/orgChart1"/>
    <dgm:cxn modelId="{DC10A6D0-34E9-EC4C-9EF4-F04A1708A09A}" type="presParOf" srcId="{E6A29DBC-4CDC-FA4E-A56E-97DED842028B}" destId="{F98E40BC-7B07-624C-A792-E4790E12EA89}" srcOrd="1" destOrd="0" presId="urn:microsoft.com/office/officeart/2005/8/layout/orgChart1"/>
    <dgm:cxn modelId="{0560EE2D-2CE4-964B-AE5C-A3EA91BBE130}" type="presParOf" srcId="{E6A29DBC-4CDC-FA4E-A56E-97DED842028B}" destId="{D5912EF6-8EA9-5347-9C4A-C63B73B3CB95}" srcOrd="2" destOrd="0" presId="urn:microsoft.com/office/officeart/2005/8/layout/orgChart1"/>
    <dgm:cxn modelId="{62DBBA47-A97B-074D-9473-BE4F9C8EB80A}" type="presParOf" srcId="{4F7B9D05-3DD2-3D4E-85B1-39E450DDAB8B}" destId="{D96D5D8A-0090-994F-A846-D369C4A97E8E}" srcOrd="6" destOrd="0" presId="urn:microsoft.com/office/officeart/2005/8/layout/orgChart1"/>
    <dgm:cxn modelId="{CA116D42-6860-D441-A08E-9ACFE1EF97F9}" type="presParOf" srcId="{4F7B9D05-3DD2-3D4E-85B1-39E450DDAB8B}" destId="{7789EC2B-CACD-094C-91A0-9358B4BB3173}" srcOrd="7" destOrd="0" presId="urn:microsoft.com/office/officeart/2005/8/layout/orgChart1"/>
    <dgm:cxn modelId="{304A307E-E655-C042-9E27-C320BFC69960}" type="presParOf" srcId="{7789EC2B-CACD-094C-91A0-9358B4BB3173}" destId="{989AEE2A-4A07-724F-BC01-03C831AF5EB7}" srcOrd="0" destOrd="0" presId="urn:microsoft.com/office/officeart/2005/8/layout/orgChart1"/>
    <dgm:cxn modelId="{E65AB83C-9081-D94E-B070-404A166B8D7F}" type="presParOf" srcId="{989AEE2A-4A07-724F-BC01-03C831AF5EB7}" destId="{A2057261-9A9B-6B44-AE9C-09B0F747BB26}" srcOrd="0" destOrd="0" presId="urn:microsoft.com/office/officeart/2005/8/layout/orgChart1"/>
    <dgm:cxn modelId="{8E56B6AC-FEB7-E540-8ED7-7560649C0F98}" type="presParOf" srcId="{989AEE2A-4A07-724F-BC01-03C831AF5EB7}" destId="{CBB67289-20F4-6040-893B-890DF12AD13B}" srcOrd="1" destOrd="0" presId="urn:microsoft.com/office/officeart/2005/8/layout/orgChart1"/>
    <dgm:cxn modelId="{C8EF0705-7060-524B-96FA-BDA0BBE6349A}" type="presParOf" srcId="{7789EC2B-CACD-094C-91A0-9358B4BB3173}" destId="{7C5F1139-95B9-FB49-8115-D8715A5C6DB8}" srcOrd="1" destOrd="0" presId="urn:microsoft.com/office/officeart/2005/8/layout/orgChart1"/>
    <dgm:cxn modelId="{81A86E5D-6F34-3548-8DC2-D7DC21C7FB02}" type="presParOf" srcId="{7789EC2B-CACD-094C-91A0-9358B4BB3173}" destId="{9BAD1C73-2725-8642-8B8F-84653FECF9E8}" srcOrd="2" destOrd="0" presId="urn:microsoft.com/office/officeart/2005/8/layout/orgChart1"/>
    <dgm:cxn modelId="{7165E547-728A-4248-9D5D-796A70CFC218}" type="presParOf" srcId="{4F7B9D05-3DD2-3D4E-85B1-39E450DDAB8B}" destId="{E1FCB32A-E5FC-1C43-A3B7-B3DD99BBFEC7}" srcOrd="8" destOrd="0" presId="urn:microsoft.com/office/officeart/2005/8/layout/orgChart1"/>
    <dgm:cxn modelId="{CAAF6314-F6F8-3742-BDC6-F00383D673C9}" type="presParOf" srcId="{4F7B9D05-3DD2-3D4E-85B1-39E450DDAB8B}" destId="{0AD98241-3AED-8C42-A853-0072208A7E78}" srcOrd="9" destOrd="0" presId="urn:microsoft.com/office/officeart/2005/8/layout/orgChart1"/>
    <dgm:cxn modelId="{10F9C6B7-9BB7-BF4E-A2FE-AA4AB55D4469}" type="presParOf" srcId="{0AD98241-3AED-8C42-A853-0072208A7E78}" destId="{789A7A86-41C0-AA4B-8680-FD0E5AC1C109}" srcOrd="0" destOrd="0" presId="urn:microsoft.com/office/officeart/2005/8/layout/orgChart1"/>
    <dgm:cxn modelId="{5AD99AF4-E2B9-944B-A938-FC6F009E6141}" type="presParOf" srcId="{789A7A86-41C0-AA4B-8680-FD0E5AC1C109}" destId="{CB7BB626-D920-5540-A2E6-BA1871BB4924}" srcOrd="0" destOrd="0" presId="urn:microsoft.com/office/officeart/2005/8/layout/orgChart1"/>
    <dgm:cxn modelId="{657AD2A7-6B7B-CF4B-9F9A-5E57D28707F6}" type="presParOf" srcId="{789A7A86-41C0-AA4B-8680-FD0E5AC1C109}" destId="{5D7CA9B6-FA57-4249-BA15-1EE52C1BEF80}" srcOrd="1" destOrd="0" presId="urn:microsoft.com/office/officeart/2005/8/layout/orgChart1"/>
    <dgm:cxn modelId="{EE320F4C-2E04-A049-AEAF-E67F404C76FF}" type="presParOf" srcId="{0AD98241-3AED-8C42-A853-0072208A7E78}" destId="{03A4D648-D31E-0643-B1D3-0FADE1A5D9BC}" srcOrd="1" destOrd="0" presId="urn:microsoft.com/office/officeart/2005/8/layout/orgChart1"/>
    <dgm:cxn modelId="{DFC8BDCD-059A-8240-8312-AD01EABEAA64}" type="presParOf" srcId="{0AD98241-3AED-8C42-A853-0072208A7E78}" destId="{99990E6B-3653-8847-8808-7EB44B7E7343}" srcOrd="2" destOrd="0" presId="urn:microsoft.com/office/officeart/2005/8/layout/orgChart1"/>
    <dgm:cxn modelId="{24266448-D3FE-DA4A-B598-E6DBF51773FD}" type="presParOf" srcId="{6E08E4A6-A1B7-E949-A924-AE3CD6679C77}" destId="{672C7373-A915-7344-8548-B8264AC50B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CB32A-E5FC-1C43-A3B7-B3DD99BBFEC7}">
      <dsp:nvSpPr>
        <dsp:cNvPr id="0" name=""/>
        <dsp:cNvSpPr/>
      </dsp:nvSpPr>
      <dsp:spPr>
        <a:xfrm>
          <a:off x="4216078" y="2327614"/>
          <a:ext cx="3493550" cy="303159"/>
        </a:xfrm>
        <a:custGeom>
          <a:avLst/>
          <a:gdLst/>
          <a:ahLst/>
          <a:cxnLst/>
          <a:rect l="0" t="0" r="0" b="0"/>
          <a:pathLst>
            <a:path>
              <a:moveTo>
                <a:pt x="0" y="0"/>
              </a:moveTo>
              <a:lnTo>
                <a:pt x="0" y="151579"/>
              </a:lnTo>
              <a:lnTo>
                <a:pt x="3493550" y="151579"/>
              </a:lnTo>
              <a:lnTo>
                <a:pt x="349355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6D5D8A-0090-994F-A846-D369C4A97E8E}">
      <dsp:nvSpPr>
        <dsp:cNvPr id="0" name=""/>
        <dsp:cNvSpPr/>
      </dsp:nvSpPr>
      <dsp:spPr>
        <a:xfrm>
          <a:off x="4216078" y="2327614"/>
          <a:ext cx="1746775" cy="303159"/>
        </a:xfrm>
        <a:custGeom>
          <a:avLst/>
          <a:gdLst/>
          <a:ahLst/>
          <a:cxnLst/>
          <a:rect l="0" t="0" r="0" b="0"/>
          <a:pathLst>
            <a:path>
              <a:moveTo>
                <a:pt x="0" y="0"/>
              </a:moveTo>
              <a:lnTo>
                <a:pt x="0" y="151579"/>
              </a:lnTo>
              <a:lnTo>
                <a:pt x="1746775" y="151579"/>
              </a:lnTo>
              <a:lnTo>
                <a:pt x="1746775"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DAA9DA-6F77-7F4C-90D3-8E22C3C9A052}">
      <dsp:nvSpPr>
        <dsp:cNvPr id="0" name=""/>
        <dsp:cNvSpPr/>
      </dsp:nvSpPr>
      <dsp:spPr>
        <a:xfrm>
          <a:off x="4170358" y="2327614"/>
          <a:ext cx="91440" cy="303159"/>
        </a:xfrm>
        <a:custGeom>
          <a:avLst/>
          <a:gdLst/>
          <a:ahLst/>
          <a:cxnLst/>
          <a:rect l="0" t="0" r="0" b="0"/>
          <a:pathLst>
            <a:path>
              <a:moveTo>
                <a:pt x="45720" y="0"/>
              </a:moveTo>
              <a:lnTo>
                <a:pt x="4572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B90FB1-0C49-3842-84A1-6AC243CC3B88}">
      <dsp:nvSpPr>
        <dsp:cNvPr id="0" name=""/>
        <dsp:cNvSpPr/>
      </dsp:nvSpPr>
      <dsp:spPr>
        <a:xfrm>
          <a:off x="2469303" y="2327614"/>
          <a:ext cx="1746775" cy="303159"/>
        </a:xfrm>
        <a:custGeom>
          <a:avLst/>
          <a:gdLst/>
          <a:ahLst/>
          <a:cxnLst/>
          <a:rect l="0" t="0" r="0" b="0"/>
          <a:pathLst>
            <a:path>
              <a:moveTo>
                <a:pt x="1746775" y="0"/>
              </a:moveTo>
              <a:lnTo>
                <a:pt x="1746775" y="151579"/>
              </a:lnTo>
              <a:lnTo>
                <a:pt x="0" y="151579"/>
              </a:lnTo>
              <a:lnTo>
                <a:pt x="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20AEAF-59E8-5E4C-AF8B-AD8804D162F8}">
      <dsp:nvSpPr>
        <dsp:cNvPr id="0" name=""/>
        <dsp:cNvSpPr/>
      </dsp:nvSpPr>
      <dsp:spPr>
        <a:xfrm>
          <a:off x="722528" y="2327614"/>
          <a:ext cx="3493550" cy="303159"/>
        </a:xfrm>
        <a:custGeom>
          <a:avLst/>
          <a:gdLst/>
          <a:ahLst/>
          <a:cxnLst/>
          <a:rect l="0" t="0" r="0" b="0"/>
          <a:pathLst>
            <a:path>
              <a:moveTo>
                <a:pt x="3493550" y="0"/>
              </a:moveTo>
              <a:lnTo>
                <a:pt x="3493550" y="151579"/>
              </a:lnTo>
              <a:lnTo>
                <a:pt x="0" y="151579"/>
              </a:lnTo>
              <a:lnTo>
                <a:pt x="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169AA2-1821-7744-BF5E-55CD86917F9A}">
      <dsp:nvSpPr>
        <dsp:cNvPr id="0" name=""/>
        <dsp:cNvSpPr/>
      </dsp:nvSpPr>
      <dsp:spPr>
        <a:xfrm>
          <a:off x="3494270" y="1605806"/>
          <a:ext cx="1443615" cy="72180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HTRC Executive Mgmt</a:t>
          </a:r>
          <a:endParaRPr lang="en-US" sz="1600" kern="1200" dirty="0"/>
        </a:p>
      </dsp:txBody>
      <dsp:txXfrm>
        <a:off x="3494270" y="1605806"/>
        <a:ext cx="1443615" cy="721807"/>
      </dsp:txXfrm>
    </dsp:sp>
    <dsp:sp modelId="{F347AAAA-0959-4B40-BA9B-14ABFDD2D2EF}">
      <dsp:nvSpPr>
        <dsp:cNvPr id="0" name=""/>
        <dsp:cNvSpPr/>
      </dsp:nvSpPr>
      <dsp:spPr>
        <a:xfrm>
          <a:off x="720"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Administrative Support</a:t>
          </a:r>
          <a:endParaRPr lang="en-US" sz="1600" kern="1200" dirty="0"/>
        </a:p>
      </dsp:txBody>
      <dsp:txXfrm>
        <a:off x="720" y="2630774"/>
        <a:ext cx="1443615" cy="721807"/>
      </dsp:txXfrm>
    </dsp:sp>
    <dsp:sp modelId="{91C59E6F-D7B3-8548-A858-E4BBEBC23E71}">
      <dsp:nvSpPr>
        <dsp:cNvPr id="0" name=""/>
        <dsp:cNvSpPr/>
      </dsp:nvSpPr>
      <dsp:spPr>
        <a:xfrm>
          <a:off x="1747495"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Core Development</a:t>
          </a:r>
          <a:endParaRPr lang="en-US" sz="1600" kern="1200" dirty="0"/>
        </a:p>
      </dsp:txBody>
      <dsp:txXfrm>
        <a:off x="1747495" y="2630774"/>
        <a:ext cx="1443615" cy="721807"/>
      </dsp:txXfrm>
    </dsp:sp>
    <dsp:sp modelId="{D46C0B40-2558-7E40-B4E0-BF6313388925}">
      <dsp:nvSpPr>
        <dsp:cNvPr id="0" name=""/>
        <dsp:cNvSpPr/>
      </dsp:nvSpPr>
      <dsp:spPr>
        <a:xfrm>
          <a:off x="3494270"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Advanced Research</a:t>
          </a:r>
          <a:endParaRPr lang="en-US" sz="1600" kern="1200" dirty="0"/>
        </a:p>
      </dsp:txBody>
      <dsp:txXfrm>
        <a:off x="3494270" y="2630774"/>
        <a:ext cx="1443615" cy="721807"/>
      </dsp:txXfrm>
    </dsp:sp>
    <dsp:sp modelId="{A2057261-9A9B-6B44-AE9C-09B0F747BB26}">
      <dsp:nvSpPr>
        <dsp:cNvPr id="0" name=""/>
        <dsp:cNvSpPr/>
      </dsp:nvSpPr>
      <dsp:spPr>
        <a:xfrm>
          <a:off x="5241045"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Advanced Collaborative Support</a:t>
          </a:r>
          <a:endParaRPr lang="en-US" sz="1600" kern="1200" dirty="0"/>
        </a:p>
      </dsp:txBody>
      <dsp:txXfrm>
        <a:off x="5241045" y="2630774"/>
        <a:ext cx="1443615" cy="721807"/>
      </dsp:txXfrm>
    </dsp:sp>
    <dsp:sp modelId="{CB7BB626-D920-5540-A2E6-BA1871BB4924}">
      <dsp:nvSpPr>
        <dsp:cNvPr id="0" name=""/>
        <dsp:cNvSpPr/>
      </dsp:nvSpPr>
      <dsp:spPr>
        <a:xfrm>
          <a:off x="6987820"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Scholarly Commons</a:t>
          </a:r>
          <a:endParaRPr lang="en-US" sz="1600" kern="1200" dirty="0"/>
        </a:p>
      </dsp:txBody>
      <dsp:txXfrm>
        <a:off x="6987820" y="2630774"/>
        <a:ext cx="1443615" cy="7218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C7B98-D9A0-5B4E-A8F0-C96AB45247C9}" type="datetimeFigureOut">
              <a:rPr lang="en-US" smtClean="0"/>
              <a:t>12/10/14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6FA6C4-923F-D24F-BD09-7D98DEEA6D79}" type="slidenum">
              <a:rPr lang="en-US" smtClean="0"/>
              <a:t>‹#›</a:t>
            </a:fld>
            <a:endParaRPr lang="en-US" dirty="0"/>
          </a:p>
        </p:txBody>
      </p:sp>
    </p:spTree>
    <p:extLst>
      <p:ext uri="{BB962C8B-B14F-4D97-AF65-F5344CB8AC3E}">
        <p14:creationId xmlns:p14="http://schemas.microsoft.com/office/powerpoint/2010/main" val="4290921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AE6D2-F8A8-B149-BDFA-81EF79148D4D}" type="datetimeFigureOut">
              <a:rPr lang="en-US" smtClean="0"/>
              <a:t>12/10/14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D085D-F73F-5645-9687-B82CA8A19193}" type="slidenum">
              <a:rPr lang="en-US" smtClean="0"/>
              <a:t>‹#›</a:t>
            </a:fld>
            <a:endParaRPr lang="en-US" dirty="0"/>
          </a:p>
        </p:txBody>
      </p:sp>
    </p:spTree>
    <p:extLst>
      <p:ext uri="{BB962C8B-B14F-4D97-AF65-F5344CB8AC3E}">
        <p14:creationId xmlns:p14="http://schemas.microsoft.com/office/powerpoint/2010/main" val="8423265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HTRC hides complexity of analytics.</a:t>
            </a:r>
            <a:r>
              <a:rPr lang="en-US" baseline="0" dirty="0" smtClean="0"/>
              <a:t>   In this sense, it is like Google search, which is a simple interface that hides complexity to search billions of pages.   The kinds of things returned from HTRC interaction are spatial relationship of words (and their frequency obviously), statistical plots of information or tabular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0EDD085D-F73F-5645-9687-B82CA8A19193}" type="slidenum">
              <a:rPr lang="en-US" smtClean="0"/>
              <a:t>8</a:t>
            </a:fld>
            <a:endParaRPr lang="en-US" dirty="0"/>
          </a:p>
        </p:txBody>
      </p:sp>
    </p:spTree>
    <p:extLst>
      <p:ext uri="{BB962C8B-B14F-4D97-AF65-F5344CB8AC3E}">
        <p14:creationId xmlns:p14="http://schemas.microsoft.com/office/powerpoint/2010/main" val="89553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Symbol"/>
              <a:buNone/>
              <a:tabLst/>
              <a:defRPr/>
            </a:pPr>
            <a:r>
              <a:rPr lang="en-US" dirty="0" smtClean="0"/>
              <a:t>Shifting the</a:t>
            </a:r>
            <a:r>
              <a:rPr lang="en-US" baseline="0" dirty="0" smtClean="0"/>
              <a:t> complexity hiding interface to the right, we open up the cloud to see what’s inside.   HTRC at it simplest has 1) algorithms – these are drawn from SEASR and from other analysis tool suites including Mahout and mapreduce, the 2) HT corpus (and subsets of the corpus that users either have personally as part of a workset, or are publically available, and 3) other data sets that are used.  HTRC brokers the bringing together of these pieces so that computation can take place on a resource like Big Red II (or XSEDE).   Note that there is an arrow from the compute engine to the complexity hiding interface. This is because researcher interaction with the texts isn’t an automated workflow; it is one requiring levels of interaction with the computation as it is running. </a:t>
            </a:r>
            <a:endParaRPr lang="en-US" dirty="0" smtClean="0"/>
          </a:p>
          <a:p>
            <a:pPr marL="0" indent="0">
              <a:buFont typeface="Symbol"/>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EDD085D-F73F-5645-9687-B82CA8A19193}" type="slidenum">
              <a:rPr lang="en-US" smtClean="0"/>
              <a:t>9</a:t>
            </a:fld>
            <a:endParaRPr lang="en-US" dirty="0"/>
          </a:p>
        </p:txBody>
      </p:sp>
    </p:spTree>
    <p:extLst>
      <p:ext uri="{BB962C8B-B14F-4D97-AF65-F5344CB8AC3E}">
        <p14:creationId xmlns:p14="http://schemas.microsoft.com/office/powerpoint/2010/main" val="94388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Jiaan Zeng, Guangchen Ruan, Alexander Crowell, Atul Prakash, and Beth Plale. 2014. Cloud computing data capsules for non-consumptiveuse of texts. In </a:t>
            </a:r>
            <a:r>
              <a:rPr lang="en-US" sz="1200" b="0" i="1" kern="1200" dirty="0" smtClean="0">
                <a:solidFill>
                  <a:schemeClr val="tx1"/>
                </a:solidFill>
                <a:effectLst/>
                <a:latin typeface="+mn-lt"/>
                <a:ea typeface="+mn-ea"/>
                <a:cs typeface="+mn-cs"/>
              </a:rPr>
              <a:t>Proceedings of the 5th ACM workshop on Scientific cloud computing</a:t>
            </a:r>
            <a:r>
              <a:rPr lang="en-US" sz="1200" b="0" i="0" kern="1200" dirty="0" smtClean="0">
                <a:solidFill>
                  <a:schemeClr val="tx1"/>
                </a:solidFill>
                <a:effectLst/>
                <a:latin typeface="+mn-lt"/>
                <a:ea typeface="+mn-ea"/>
                <a:cs typeface="+mn-cs"/>
              </a:rPr>
              <a:t> (ScienceCloud '14). ACM, New York, NY, USA, 9-16. DOI=10.1145/2608029.2608031 http://doi.acm.org/10.1145/2608029.2608031</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12</a:t>
            </a:fld>
            <a:endParaRPr lang="en-US" dirty="0"/>
          </a:p>
        </p:txBody>
      </p:sp>
    </p:spTree>
    <p:extLst>
      <p:ext uri="{BB962C8B-B14F-4D97-AF65-F5344CB8AC3E}">
        <p14:creationId xmlns:p14="http://schemas.microsoft.com/office/powerpoint/2010/main" val="288971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sz="1200" kern="1200" dirty="0" smtClean="0">
                <a:solidFill>
                  <a:schemeClr val="tx1"/>
                </a:solidFill>
                <a:effectLst/>
                <a:latin typeface="+mn-lt"/>
                <a:ea typeface="+mn-ea"/>
                <a:cs typeface="+mn-cs"/>
              </a:rPr>
              <a:t> Texts published per country</a:t>
            </a:r>
          </a:p>
          <a:p>
            <a:pPr lvl="0"/>
            <a:r>
              <a:rPr lang="en-US" sz="1200" kern="1200" dirty="0" smtClean="0">
                <a:solidFill>
                  <a:schemeClr val="tx1"/>
                </a:solidFill>
                <a:effectLst/>
                <a:latin typeface="+mn-lt"/>
                <a:ea typeface="+mn-ea"/>
                <a:cs typeface="+mn-cs"/>
              </a:rPr>
              <a:t>Data were from the Gender metadata work. It was used because it has volume authors and country of publication information.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total records have 60K volumes, with some country fields missing</a:t>
            </a:r>
          </a:p>
          <a:p>
            <a:endParaRPr lang="en-US" dirty="0" smtClean="0"/>
          </a:p>
          <a:p>
            <a:r>
              <a:rPr lang="en-US" dirty="0" smtClean="0"/>
              <a:t>2.)</a:t>
            </a:r>
            <a:r>
              <a:rPr lang="en-US" sz="1200" kern="1200" dirty="0" smtClean="0">
                <a:solidFill>
                  <a:schemeClr val="tx1"/>
                </a:solidFill>
                <a:effectLst/>
                <a:latin typeface="+mn-lt"/>
                <a:ea typeface="+mn-ea"/>
                <a:cs typeface="+mn-cs"/>
              </a:rPr>
              <a:t> HathiTrust Member institutions</a:t>
            </a:r>
          </a:p>
          <a:p>
            <a:pPr lvl="0"/>
            <a:r>
              <a:rPr lang="en-US" sz="1200" kern="1200" dirty="0" smtClean="0">
                <a:solidFill>
                  <a:schemeClr val="tx1"/>
                </a:solidFill>
                <a:effectLst/>
                <a:latin typeface="+mn-lt"/>
                <a:ea typeface="+mn-ea"/>
                <a:cs typeface="+mn-cs"/>
              </a:rPr>
              <a:t>It maps geolocations of the UnCamp 2013 participants; </a:t>
            </a:r>
          </a:p>
          <a:p>
            <a:pPr lvl="0"/>
            <a:r>
              <a:rPr lang="en-US" sz="1200" kern="1200" dirty="0" smtClean="0">
                <a:solidFill>
                  <a:schemeClr val="tx1"/>
                </a:solidFill>
                <a:effectLst/>
                <a:latin typeface="+mn-lt"/>
                <a:ea typeface="+mn-ea"/>
                <a:cs typeface="+mn-cs"/>
              </a:rPr>
              <a:t>The text band shows UnCamp 15’ and 13M books available for non-consumptive use soon</a:t>
            </a:r>
          </a:p>
          <a:p>
            <a:endParaRPr lang="en-US" dirty="0" smtClean="0"/>
          </a:p>
          <a:p>
            <a:r>
              <a:rPr lang="en-US" dirty="0" smtClean="0"/>
              <a:t>3.)</a:t>
            </a:r>
            <a:r>
              <a:rPr lang="en-US" sz="1200" kern="1200" dirty="0" smtClean="0">
                <a:solidFill>
                  <a:schemeClr val="tx1"/>
                </a:solidFill>
                <a:effectLst/>
                <a:latin typeface="+mn-lt"/>
                <a:ea typeface="+mn-ea"/>
                <a:cs typeface="+mn-cs"/>
              </a:rPr>
              <a:t> HT Google analytics</a:t>
            </a:r>
          </a:p>
          <a:p>
            <a:pPr lvl="0"/>
            <a:r>
              <a:rPr lang="en-US" sz="1200" kern="1200" dirty="0" smtClean="0">
                <a:solidFill>
                  <a:schemeClr val="tx1"/>
                </a:solidFill>
                <a:effectLst/>
                <a:latin typeface="+mn-lt"/>
                <a:ea typeface="+mn-ea"/>
                <a:cs typeface="+mn-cs"/>
              </a:rPr>
              <a:t>Shows HT webpage use over the time, by aggregating over the quarter</a:t>
            </a:r>
          </a:p>
          <a:p>
            <a:pPr lvl="0"/>
            <a:r>
              <a:rPr lang="en-US" sz="1200" kern="1200" dirty="0" smtClean="0">
                <a:solidFill>
                  <a:schemeClr val="tx1"/>
                </a:solidFill>
                <a:effectLst/>
                <a:latin typeface="+mn-lt"/>
                <a:ea typeface="+mn-ea"/>
                <a:cs typeface="+mn-cs"/>
              </a:rPr>
              <a:t>A drop around 2013 summer: could possibly be cause by summer break</a:t>
            </a:r>
          </a:p>
          <a:p>
            <a:endParaRPr lang="en-US" dirty="0"/>
          </a:p>
        </p:txBody>
      </p:sp>
      <p:sp>
        <p:nvSpPr>
          <p:cNvPr id="4" name="Slide Number Placeholder 3"/>
          <p:cNvSpPr>
            <a:spLocks noGrp="1"/>
          </p:cNvSpPr>
          <p:nvPr>
            <p:ph type="sldNum" sz="quarter" idx="10"/>
          </p:nvPr>
        </p:nvSpPr>
        <p:spPr/>
        <p:txBody>
          <a:bodyPr/>
          <a:lstStyle/>
          <a:p>
            <a:fld id="{0EDD085D-F73F-5645-9687-B82CA8A19193}" type="slidenum">
              <a:rPr lang="en-US" smtClean="0"/>
              <a:t>16</a:t>
            </a:fld>
            <a:endParaRPr lang="en-US" dirty="0"/>
          </a:p>
        </p:txBody>
      </p:sp>
    </p:spTree>
    <p:extLst>
      <p:ext uri="{BB962C8B-B14F-4D97-AF65-F5344CB8AC3E}">
        <p14:creationId xmlns:p14="http://schemas.microsoft.com/office/powerpoint/2010/main" val="337667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8775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32DB04-DD90-EF46-A07A-D7FF210D066F}" type="slidenum">
              <a:rPr lang="en-US" smtClean="0"/>
              <a:t>‹#›</a:t>
            </a:fld>
            <a:endParaRPr lang="en-US" dirty="0"/>
          </a:p>
        </p:txBody>
      </p:sp>
    </p:spTree>
    <p:extLst>
      <p:ext uri="{BB962C8B-B14F-4D97-AF65-F5344CB8AC3E}">
        <p14:creationId xmlns:p14="http://schemas.microsoft.com/office/powerpoint/2010/main" val="421876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32DB04-DD90-EF46-A07A-D7FF210D066F}" type="slidenum">
              <a:rPr lang="en-US" smtClean="0"/>
              <a:t>‹#›</a:t>
            </a:fld>
            <a:endParaRPr lang="en-US" dirty="0"/>
          </a:p>
        </p:txBody>
      </p:sp>
    </p:spTree>
    <p:extLst>
      <p:ext uri="{BB962C8B-B14F-4D97-AF65-F5344CB8AC3E}">
        <p14:creationId xmlns:p14="http://schemas.microsoft.com/office/powerpoint/2010/main" val="102421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909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3353" y="230070"/>
            <a:ext cx="1143000" cy="1200150"/>
          </a:xfrm>
          <a:prstGeom prst="rect">
            <a:avLst/>
          </a:prstGeom>
        </p:spPr>
      </p:pic>
      <p:sp>
        <p:nvSpPr>
          <p:cNvPr id="6" name="TextBox 5"/>
          <p:cNvSpPr txBox="1"/>
          <p:nvPr userDrawn="1"/>
        </p:nvSpPr>
        <p:spPr>
          <a:xfrm>
            <a:off x="45903" y="45404"/>
            <a:ext cx="1954381" cy="369332"/>
          </a:xfrm>
          <a:prstGeom prst="rect">
            <a:avLst/>
          </a:prstGeom>
          <a:noFill/>
        </p:spPr>
        <p:txBody>
          <a:bodyPr wrap="none" rtlCol="0">
            <a:spAutoFit/>
          </a:bodyPr>
          <a:lstStyle/>
          <a:p>
            <a:r>
              <a:rPr lang="en-US" dirty="0" smtClean="0">
                <a:solidFill>
                  <a:schemeClr val="accent6">
                    <a:lumMod val="75000"/>
                  </a:schemeClr>
                </a:solidFill>
              </a:rPr>
              <a:t>@hathitrust #SC14</a:t>
            </a:r>
            <a:endParaRPr lang="en-US" dirty="0">
              <a:solidFill>
                <a:schemeClr val="accent6">
                  <a:lumMod val="75000"/>
                </a:schemeClr>
              </a:solidFill>
            </a:endParaRPr>
          </a:p>
        </p:txBody>
      </p:sp>
    </p:spTree>
    <p:extLst>
      <p:ext uri="{BB962C8B-B14F-4D97-AF65-F5344CB8AC3E}">
        <p14:creationId xmlns:p14="http://schemas.microsoft.com/office/powerpoint/2010/main" val="201408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2080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671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897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03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76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252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89853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094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5945577"/>
            <a:ext cx="9144000" cy="9194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C14_wordmark_white.ai"/>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7399" y="5761810"/>
            <a:ext cx="1692528" cy="1307862"/>
          </a:xfrm>
          <a:prstGeom prst="rect">
            <a:avLst/>
          </a:prstGeom>
        </p:spPr>
      </p:pic>
      <p:sp>
        <p:nvSpPr>
          <p:cNvPr id="11" name="Rectangle 10"/>
          <p:cNvSpPr/>
          <p:nvPr/>
        </p:nvSpPr>
        <p:spPr>
          <a:xfrm>
            <a:off x="8003944" y="5819966"/>
            <a:ext cx="682856" cy="1038034"/>
          </a:xfrm>
          <a:prstGeom prst="rect">
            <a:avLst/>
          </a:prstGeom>
          <a:solidFill>
            <a:srgbClr val="6805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BlockIU_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19067" y="5903703"/>
            <a:ext cx="452610" cy="571566"/>
          </a:xfrm>
          <a:prstGeom prst="rect">
            <a:avLst/>
          </a:prstGeom>
        </p:spPr>
      </p:pic>
      <p:sp>
        <p:nvSpPr>
          <p:cNvPr id="14" name="TextBox 13"/>
          <p:cNvSpPr txBox="1"/>
          <p:nvPr/>
        </p:nvSpPr>
        <p:spPr>
          <a:xfrm>
            <a:off x="6775788" y="6280945"/>
            <a:ext cx="1179309" cy="276999"/>
          </a:xfrm>
          <a:prstGeom prst="rect">
            <a:avLst/>
          </a:prstGeom>
          <a:noFill/>
        </p:spPr>
        <p:txBody>
          <a:bodyPr wrap="square" rtlCol="0">
            <a:spAutoFit/>
          </a:bodyPr>
          <a:lstStyle/>
          <a:p>
            <a:r>
              <a:rPr lang="en-US" sz="1200" i="1" dirty="0" smtClean="0">
                <a:solidFill>
                  <a:srgbClr val="D20018"/>
                </a:solidFill>
                <a:latin typeface="Helvetica"/>
                <a:cs typeface="Helvetica"/>
              </a:rPr>
              <a:t>pti.iu.edu/sc14</a:t>
            </a:r>
            <a:endParaRPr lang="en-US" sz="1200" i="1" dirty="0">
              <a:solidFill>
                <a:srgbClr val="D20018"/>
              </a:solidFill>
              <a:latin typeface="Helvetica"/>
              <a:cs typeface="Helvetica"/>
            </a:endParaRPr>
          </a:p>
        </p:txBody>
      </p:sp>
    </p:spTree>
    <p:extLst>
      <p:ext uri="{BB962C8B-B14F-4D97-AF65-F5344CB8AC3E}">
        <p14:creationId xmlns:p14="http://schemas.microsoft.com/office/powerpoint/2010/main" val="1930529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0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5" Type="http://schemas.openxmlformats.org/officeDocument/2006/relationships/image" Target="../media/image17.gif"/><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athitrust.org/htrc/acs-rfp" TargetMode="External"/><Relationship Id="rId3" Type="http://schemas.openxmlformats.org/officeDocument/2006/relationships/hyperlink" Target="mailto:htrc.acs.awards@gmail.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athitrust.org/htrc/faq" TargetMode="External"/><Relationship Id="rId4" Type="http://schemas.openxmlformats.org/officeDocument/2006/relationships/hyperlink" Target="mailto:jdownie@Illinois.edu" TargetMode="External"/><Relationship Id="rId5" Type="http://schemas.openxmlformats.org/officeDocument/2006/relationships/hyperlink" Target="mailto:plale@cs.indiana.edu" TargetMode="External"/><Relationship Id="rId6" Type="http://schemas.openxmlformats.org/officeDocument/2006/relationships/hyperlink" Target="mailto:miaochen@indiana.edu" TargetMode="External"/><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hyperlink" Target="http://www.hathitrust.org/htr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thitrust.org" TargetMode="Externa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htrc"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07" y="185175"/>
            <a:ext cx="8677705" cy="2222069"/>
          </a:xfrm>
        </p:spPr>
        <p:txBody>
          <a:bodyPr>
            <a:normAutofit/>
          </a:bodyPr>
          <a:lstStyle/>
          <a:p>
            <a:r>
              <a:rPr lang="en-US" sz="4400" b="1" dirty="0">
                <a:solidFill>
                  <a:srgbClr val="000000"/>
                </a:solidFill>
                <a:latin typeface="Calibri"/>
                <a:ea typeface="Calibri"/>
                <a:cs typeface="Calibri"/>
              </a:rPr>
              <a:t>The HathiTrust Research Center: </a:t>
            </a:r>
            <a:r>
              <a:rPr lang="en-US" sz="4400" b="1" dirty="0" smtClean="0">
                <a:solidFill>
                  <a:srgbClr val="000000"/>
                </a:solidFill>
                <a:latin typeface="Calibri"/>
                <a:ea typeface="Calibri"/>
                <a:cs typeface="Calibri"/>
              </a:rPr>
              <a:t/>
            </a:r>
            <a:br>
              <a:rPr lang="en-US" sz="4400" b="1" dirty="0" smtClean="0">
                <a:solidFill>
                  <a:srgbClr val="000000"/>
                </a:solidFill>
                <a:latin typeface="Calibri"/>
                <a:ea typeface="Calibri"/>
                <a:cs typeface="Calibri"/>
              </a:rPr>
            </a:br>
            <a:r>
              <a:rPr lang="en-US" sz="4400" b="1" dirty="0" smtClean="0">
                <a:solidFill>
                  <a:srgbClr val="000000"/>
                </a:solidFill>
                <a:latin typeface="Calibri"/>
                <a:ea typeface="Calibri"/>
                <a:cs typeface="Calibri"/>
              </a:rPr>
              <a:t>Big </a:t>
            </a:r>
            <a:r>
              <a:rPr lang="en-US" sz="4400" b="1" dirty="0">
                <a:solidFill>
                  <a:srgbClr val="000000"/>
                </a:solidFill>
                <a:latin typeface="Calibri"/>
                <a:ea typeface="Calibri"/>
                <a:cs typeface="Calibri"/>
              </a:rPr>
              <a:t>Data Analytics in a Secure </a:t>
            </a:r>
            <a:r>
              <a:rPr lang="en-US" sz="4400" b="1" dirty="0" smtClean="0">
                <a:solidFill>
                  <a:srgbClr val="000000"/>
                </a:solidFill>
                <a:latin typeface="Calibri"/>
                <a:ea typeface="Calibri"/>
                <a:cs typeface="Calibri"/>
              </a:rPr>
              <a:t/>
            </a:r>
            <a:br>
              <a:rPr lang="en-US" sz="4400" b="1" dirty="0" smtClean="0">
                <a:solidFill>
                  <a:srgbClr val="000000"/>
                </a:solidFill>
                <a:latin typeface="Calibri"/>
                <a:ea typeface="Calibri"/>
                <a:cs typeface="Calibri"/>
              </a:rPr>
            </a:br>
            <a:r>
              <a:rPr lang="en-US" sz="4400" b="1" dirty="0" smtClean="0">
                <a:solidFill>
                  <a:srgbClr val="000000"/>
                </a:solidFill>
                <a:latin typeface="Calibri"/>
                <a:ea typeface="Calibri"/>
                <a:cs typeface="Calibri"/>
              </a:rPr>
              <a:t>Data </a:t>
            </a:r>
            <a:r>
              <a:rPr lang="en-US" sz="4400" b="1" dirty="0">
                <a:solidFill>
                  <a:srgbClr val="000000"/>
                </a:solidFill>
                <a:latin typeface="Calibri"/>
                <a:ea typeface="Calibri"/>
                <a:cs typeface="Calibri"/>
              </a:rPr>
              <a:t>Framework</a:t>
            </a:r>
            <a:endParaRPr lang="en-US" sz="4400" b="1" dirty="0"/>
          </a:p>
        </p:txBody>
      </p:sp>
      <p:sp>
        <p:nvSpPr>
          <p:cNvPr id="3" name="Subtitle 2"/>
          <p:cNvSpPr>
            <a:spLocks noGrp="1"/>
          </p:cNvSpPr>
          <p:nvPr>
            <p:ph type="subTitle" idx="1"/>
          </p:nvPr>
        </p:nvSpPr>
        <p:spPr>
          <a:xfrm>
            <a:off x="502676" y="3121484"/>
            <a:ext cx="8095664" cy="2199880"/>
          </a:xfrm>
        </p:spPr>
        <p:txBody>
          <a:bodyPr>
            <a:normAutofit fontScale="85000" lnSpcReduction="10000"/>
          </a:bodyPr>
          <a:lstStyle/>
          <a:p>
            <a:r>
              <a:rPr lang="en-US" b="1" dirty="0" smtClean="0"/>
              <a:t>Beth Plale  | @bplale </a:t>
            </a:r>
            <a:endParaRPr lang="en-US" b="1" dirty="0"/>
          </a:p>
          <a:p>
            <a:r>
              <a:rPr lang="en-US" dirty="0" smtClean="0">
                <a:latin typeface="Helvetica"/>
                <a:cs typeface="Helvetica"/>
              </a:rPr>
              <a:t>Director Data to Insight Center | Indiana University</a:t>
            </a:r>
          </a:p>
          <a:p>
            <a:endParaRPr lang="en-US" dirty="0" smtClean="0">
              <a:latin typeface="Helvetica"/>
              <a:cs typeface="Helvetica"/>
            </a:endParaRPr>
          </a:p>
          <a:p>
            <a:r>
              <a:rPr lang="en-US" b="1" dirty="0" smtClean="0"/>
              <a:t>Robert H. McDonald  | @mcdonald</a:t>
            </a:r>
          </a:p>
          <a:p>
            <a:r>
              <a:rPr lang="en-US" dirty="0" smtClean="0"/>
              <a:t>Deputy Director Data to Insight Center | Indiana University</a:t>
            </a:r>
            <a:endParaRPr lang="en-US" dirty="0">
              <a:latin typeface="Helvetica"/>
              <a:cs typeface="Helvetic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685" y="5577840"/>
            <a:ext cx="1219200" cy="1280160"/>
          </a:xfrm>
          <a:prstGeom prst="rect">
            <a:avLst/>
          </a:prstGeom>
        </p:spPr>
      </p:pic>
      <p:sp>
        <p:nvSpPr>
          <p:cNvPr id="5" name="TextBox 4"/>
          <p:cNvSpPr txBox="1"/>
          <p:nvPr/>
        </p:nvSpPr>
        <p:spPr>
          <a:xfrm>
            <a:off x="3530148" y="2510210"/>
            <a:ext cx="1954381" cy="369332"/>
          </a:xfrm>
          <a:prstGeom prst="rect">
            <a:avLst/>
          </a:prstGeom>
          <a:noFill/>
        </p:spPr>
        <p:txBody>
          <a:bodyPr wrap="none" rtlCol="0">
            <a:spAutoFit/>
          </a:bodyPr>
          <a:lstStyle/>
          <a:p>
            <a:r>
              <a:rPr lang="en-US" dirty="0" smtClean="0">
                <a:solidFill>
                  <a:schemeClr val="accent6">
                    <a:lumMod val="75000"/>
                  </a:schemeClr>
                </a:solidFill>
              </a:rPr>
              <a:t>@hathitrust #SC14</a:t>
            </a:r>
            <a:endParaRPr lang="en-US" dirty="0">
              <a:solidFill>
                <a:schemeClr val="accent6">
                  <a:lumMod val="75000"/>
                </a:schemeClr>
              </a:solidFill>
            </a:endParaRPr>
          </a:p>
        </p:txBody>
      </p:sp>
    </p:spTree>
    <p:extLst>
      <p:ext uri="{BB962C8B-B14F-4D97-AF65-F5344CB8AC3E}">
        <p14:creationId xmlns:p14="http://schemas.microsoft.com/office/powerpoint/2010/main" val="31305985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HTRC Goals</a:t>
            </a:r>
            <a:endParaRPr lang="en-US" b="1" dirty="0"/>
          </a:p>
        </p:txBody>
      </p:sp>
      <p:sp>
        <p:nvSpPr>
          <p:cNvPr id="3" name="Content Placeholder 2"/>
          <p:cNvSpPr>
            <a:spLocks noGrp="1"/>
          </p:cNvSpPr>
          <p:nvPr>
            <p:ph idx="1"/>
          </p:nvPr>
        </p:nvSpPr>
        <p:spPr>
          <a:xfrm>
            <a:off x="457200" y="1417638"/>
            <a:ext cx="8229600" cy="4276719"/>
          </a:xfrm>
        </p:spPr>
        <p:txBody>
          <a:bodyPr>
            <a:normAutofit lnSpcReduction="10000"/>
          </a:bodyPr>
          <a:lstStyle/>
          <a:p>
            <a:r>
              <a:rPr lang="en-US" dirty="0"/>
              <a:t>Provide a persistent and sustainable structure to enable original and cutting edge research. </a:t>
            </a:r>
          </a:p>
          <a:p>
            <a:pPr marL="1200150" lvl="3" indent="-342900"/>
            <a:r>
              <a:rPr lang="en-US" dirty="0"/>
              <a:t>Leverage data storage and computational infrastructure at Indiana &amp; Illinois</a:t>
            </a:r>
          </a:p>
          <a:p>
            <a:pPr marL="1200150" lvl="3" indent="-342900"/>
            <a:r>
              <a:rPr lang="en-US" dirty="0"/>
              <a:t>Stimulate community development of new functionality and tools</a:t>
            </a:r>
          </a:p>
          <a:p>
            <a:pPr marL="1200150" lvl="3" indent="-342900"/>
            <a:r>
              <a:rPr lang="en-US" dirty="0"/>
              <a:t>Use tools to enable discoveries that would not be possible without the HTRC </a:t>
            </a:r>
          </a:p>
          <a:p>
            <a:r>
              <a:rPr lang="en-US" dirty="0"/>
              <a:t>Enable scholars to fully utilize content of HathiTrust Library while preventing intellectual property misuse within U.S. copyright law. </a:t>
            </a:r>
          </a:p>
          <a:p>
            <a:pPr marL="1200150" lvl="3" indent="-342900"/>
            <a:r>
              <a:rPr lang="en-US" dirty="0"/>
              <a:t>Provision secure computational and data environment for scholars to perform research using HathiTrust Digital Library. </a:t>
            </a:r>
          </a:p>
          <a:p>
            <a:pPr marL="457200" lvl="1" indent="0">
              <a:buNone/>
            </a:pPr>
            <a:endParaRPr lang="en-US" dirty="0"/>
          </a:p>
          <a:p>
            <a:endParaRPr lang="en-US" dirty="0"/>
          </a:p>
        </p:txBody>
      </p:sp>
    </p:spTree>
    <p:extLst>
      <p:ext uri="{BB962C8B-B14F-4D97-AF65-F5344CB8AC3E}">
        <p14:creationId xmlns:p14="http://schemas.microsoft.com/office/powerpoint/2010/main" val="40951219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b="1" dirty="0" smtClean="0"/>
              <a:t>HTRC Organization</a:t>
            </a:r>
            <a:br>
              <a:rPr lang="en-US" b="1" dirty="0" smtClean="0"/>
            </a:br>
            <a:r>
              <a:rPr lang="en-US" b="1" dirty="0" smtClean="0"/>
              <a:t>2014-18</a:t>
            </a:r>
            <a:endParaRPr lang="en-US" b="1" dirty="0"/>
          </a:p>
        </p:txBody>
      </p:sp>
      <p:graphicFrame>
        <p:nvGraphicFramePr>
          <p:cNvPr id="7" name="Diagram 6"/>
          <p:cNvGraphicFramePr/>
          <p:nvPr>
            <p:extLst>
              <p:ext uri="{D42A27DB-BD31-4B8C-83A1-F6EECF244321}">
                <p14:modId xmlns:p14="http://schemas.microsoft.com/office/powerpoint/2010/main" val="1237899110"/>
              </p:ext>
            </p:extLst>
          </p:nvPr>
        </p:nvGraphicFramePr>
        <p:xfrm>
          <a:off x="457199" y="502611"/>
          <a:ext cx="8432157" cy="4958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6739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0254"/>
            <a:ext cx="8229600" cy="1143000"/>
          </a:xfrm>
        </p:spPr>
        <p:txBody>
          <a:bodyPr>
            <a:normAutofit/>
          </a:bodyPr>
          <a:lstStyle/>
          <a:p>
            <a:pPr algn="ctr"/>
            <a:r>
              <a:rPr lang="en-US" b="1" dirty="0" smtClean="0"/>
              <a:t>HTRC Data Capsule</a:t>
            </a:r>
            <a:endParaRPr lang="en-US" b="1" dirty="0"/>
          </a:p>
        </p:txBody>
      </p:sp>
      <p:sp>
        <p:nvSpPr>
          <p:cNvPr id="3" name="Content Placeholder 2"/>
          <p:cNvSpPr>
            <a:spLocks noGrp="1"/>
          </p:cNvSpPr>
          <p:nvPr>
            <p:ph sz="half" idx="1"/>
          </p:nvPr>
        </p:nvSpPr>
        <p:spPr>
          <a:xfrm>
            <a:off x="457200" y="1141845"/>
            <a:ext cx="4038600" cy="1844864"/>
          </a:xfrm>
        </p:spPr>
        <p:txBody>
          <a:bodyPr>
            <a:normAutofit fontScale="92500" lnSpcReduction="10000"/>
          </a:bodyPr>
          <a:lstStyle/>
          <a:p>
            <a:pPr marL="0" indent="0">
              <a:buNone/>
            </a:pPr>
            <a:r>
              <a:rPr lang="en-US" sz="2400" dirty="0" smtClean="0"/>
              <a:t>HTRC Data Capsule@IU  </a:t>
            </a:r>
            <a:r>
              <a:rPr lang="en-US" sz="2400" dirty="0"/>
              <a:t>T</a:t>
            </a:r>
            <a:r>
              <a:rPr lang="en-US" sz="2400" dirty="0" smtClean="0"/>
              <a:t>eam</a:t>
            </a:r>
          </a:p>
          <a:p>
            <a:r>
              <a:rPr lang="en-US" sz="2400" dirty="0" smtClean="0"/>
              <a:t>Beth Plale (PI)</a:t>
            </a:r>
          </a:p>
          <a:p>
            <a:r>
              <a:rPr lang="en-US" sz="2400" dirty="0" smtClean="0"/>
              <a:t>Jiaan Zeng</a:t>
            </a:r>
          </a:p>
          <a:p>
            <a:r>
              <a:rPr lang="en-US" sz="2400" dirty="0" smtClean="0"/>
              <a:t>Guangchen Ruan</a:t>
            </a:r>
          </a:p>
        </p:txBody>
      </p:sp>
      <p:pic>
        <p:nvPicPr>
          <p:cNvPr id="6" name="Picture 5" descr="sloan 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771" y="4789390"/>
            <a:ext cx="3056751" cy="11033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870" y="3779006"/>
            <a:ext cx="2209419" cy="342900"/>
          </a:xfrm>
          <a:prstGeom prst="rect">
            <a:avLst/>
          </a:prstGeom>
        </p:spPr>
      </p:pic>
      <p:pic>
        <p:nvPicPr>
          <p:cNvPr id="8" name="Picture 7" descr="ilogo_horz_b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478" y="4360972"/>
            <a:ext cx="1607820" cy="274320"/>
          </a:xfrm>
          <a:prstGeom prst="rect">
            <a:avLst/>
          </a:prstGeom>
        </p:spPr>
      </p:pic>
      <p:sp>
        <p:nvSpPr>
          <p:cNvPr id="9" name="Content Placeholder 4"/>
          <p:cNvSpPr txBox="1">
            <a:spLocks/>
          </p:cNvSpPr>
          <p:nvPr/>
        </p:nvSpPr>
        <p:spPr>
          <a:xfrm>
            <a:off x="4485525" y="1178132"/>
            <a:ext cx="4329701" cy="143030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400" dirty="0" smtClean="0"/>
              <a:t>HTRC Data Capsule@Michigan</a:t>
            </a:r>
            <a:r>
              <a:rPr lang="en-US" sz="2400" dirty="0"/>
              <a:t> </a:t>
            </a:r>
            <a:r>
              <a:rPr lang="en-US" sz="2400" dirty="0" smtClean="0"/>
              <a:t>Team</a:t>
            </a:r>
          </a:p>
          <a:p>
            <a:r>
              <a:rPr lang="en-US" sz="2400" dirty="0" smtClean="0"/>
              <a:t>Atul Prakash (PI)</a:t>
            </a:r>
          </a:p>
          <a:p>
            <a:r>
              <a:rPr lang="en-US" sz="2400" dirty="0" smtClean="0"/>
              <a:t>Alexander Crowell</a:t>
            </a:r>
          </a:p>
          <a:p>
            <a:endParaRPr lang="en-US" sz="2400" dirty="0" smtClean="0"/>
          </a:p>
          <a:p>
            <a:endParaRPr lang="en-US" sz="24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1241" y="4877157"/>
            <a:ext cx="514536" cy="53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4"/>
          <p:cNvSpPr txBox="1">
            <a:spLocks/>
          </p:cNvSpPr>
          <p:nvPr/>
        </p:nvSpPr>
        <p:spPr>
          <a:xfrm>
            <a:off x="4611594" y="2452453"/>
            <a:ext cx="3959411" cy="95105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t>Jiaan Zeng, Guangchen Ruan, Alexander Crowell, Atul Prakash, and Beth Plale. 2014. Cloud computing data capsules for non-consumptiveuse of texts. In </a:t>
            </a:r>
            <a:r>
              <a:rPr lang="en-US" sz="2400" i="1" dirty="0"/>
              <a:t>Proceedings of the 5th ACM workshop on Scientific cloud computing</a:t>
            </a:r>
            <a:r>
              <a:rPr lang="en-US" sz="2400" dirty="0"/>
              <a:t> (ScienceCloud '14). ACM, New York, NY, USA, 9-16. </a:t>
            </a:r>
            <a:r>
              <a:rPr lang="en-US" sz="2400" dirty="0" smtClean="0"/>
              <a:t>DOI=10.1145/2608029.2608031 http://doi.acm.org/10.1145/2608029.2608031</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6395" y="3516448"/>
            <a:ext cx="1889760" cy="1889760"/>
          </a:xfrm>
          <a:prstGeom prst="rect">
            <a:avLst/>
          </a:prstGeom>
        </p:spPr>
      </p:pic>
      <p:sp>
        <p:nvSpPr>
          <p:cNvPr id="14" name="Content Placeholder 2"/>
          <p:cNvSpPr>
            <a:spLocks noGrp="1"/>
          </p:cNvSpPr>
          <p:nvPr>
            <p:ph sz="half" idx="1"/>
          </p:nvPr>
        </p:nvSpPr>
        <p:spPr>
          <a:xfrm>
            <a:off x="477395" y="3187049"/>
            <a:ext cx="4038600" cy="1835659"/>
          </a:xfrm>
        </p:spPr>
        <p:txBody>
          <a:bodyPr>
            <a:normAutofit fontScale="77500" lnSpcReduction="20000"/>
          </a:bodyPr>
          <a:lstStyle/>
          <a:p>
            <a:pPr marL="0" indent="0">
              <a:buNone/>
            </a:pPr>
            <a:r>
              <a:rPr lang="en-US" sz="2400" dirty="0" smtClean="0"/>
              <a:t>Special Thanks to</a:t>
            </a:r>
          </a:p>
          <a:p>
            <a:r>
              <a:rPr lang="en-US" sz="2400" dirty="0"/>
              <a:t>Samitha Liyanage</a:t>
            </a:r>
          </a:p>
          <a:p>
            <a:r>
              <a:rPr lang="en-US" sz="2400" dirty="0" smtClean="0"/>
              <a:t>Milinda Pathirage</a:t>
            </a:r>
          </a:p>
          <a:p>
            <a:r>
              <a:rPr lang="en-US" sz="2400" dirty="0" smtClean="0"/>
              <a:t>Zong Peng</a:t>
            </a:r>
          </a:p>
          <a:p>
            <a:r>
              <a:rPr lang="en-US" sz="2400" dirty="0"/>
              <a:t>Earlence </a:t>
            </a:r>
            <a:r>
              <a:rPr lang="en-US" sz="2400" dirty="0" smtClean="0"/>
              <a:t>Fernandes</a:t>
            </a:r>
          </a:p>
          <a:p>
            <a:r>
              <a:rPr lang="en-US" sz="2400" dirty="0" smtClean="0"/>
              <a:t>Ajit </a:t>
            </a:r>
            <a:r>
              <a:rPr lang="en-US" sz="2400" dirty="0"/>
              <a:t>Aluri</a:t>
            </a:r>
          </a:p>
          <a:p>
            <a:endParaRPr lang="en-US" sz="2400" dirty="0"/>
          </a:p>
        </p:txBody>
      </p:sp>
      <p:sp>
        <p:nvSpPr>
          <p:cNvPr id="15" name="TextBox 14"/>
          <p:cNvSpPr txBox="1"/>
          <p:nvPr/>
        </p:nvSpPr>
        <p:spPr>
          <a:xfrm>
            <a:off x="45903" y="45404"/>
            <a:ext cx="1954381" cy="369332"/>
          </a:xfrm>
          <a:prstGeom prst="rect">
            <a:avLst/>
          </a:prstGeom>
          <a:noFill/>
        </p:spPr>
        <p:txBody>
          <a:bodyPr wrap="none" rtlCol="0">
            <a:spAutoFit/>
          </a:bodyPr>
          <a:lstStyle/>
          <a:p>
            <a:r>
              <a:rPr lang="en-US" dirty="0" smtClean="0">
                <a:solidFill>
                  <a:schemeClr val="accent6">
                    <a:lumMod val="75000"/>
                  </a:schemeClr>
                </a:solidFill>
              </a:rPr>
              <a:t>@hathitrust #SC14</a:t>
            </a:r>
            <a:endParaRPr lang="en-US" dirty="0">
              <a:solidFill>
                <a:schemeClr val="accent6">
                  <a:lumMod val="75000"/>
                </a:schemeClr>
              </a:solidFill>
            </a:endParaRPr>
          </a:p>
        </p:txBody>
      </p:sp>
    </p:spTree>
    <p:extLst>
      <p:ext uri="{BB962C8B-B14F-4D97-AF65-F5344CB8AC3E}">
        <p14:creationId xmlns:p14="http://schemas.microsoft.com/office/powerpoint/2010/main" val="5673081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HTRC Data Capsule</a:t>
            </a:r>
            <a:endParaRPr lang="en-US" b="1" dirty="0"/>
          </a:p>
        </p:txBody>
      </p:sp>
      <p:sp>
        <p:nvSpPr>
          <p:cNvPr id="7" name="Rounded Rectangle 6"/>
          <p:cNvSpPr/>
          <p:nvPr/>
        </p:nvSpPr>
        <p:spPr>
          <a:xfrm>
            <a:off x="1200212" y="4910752"/>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Host-1</a:t>
            </a:r>
            <a:endParaRPr lang="en-US" dirty="0">
              <a:solidFill>
                <a:schemeClr val="tx1"/>
              </a:solidFill>
            </a:endParaRPr>
          </a:p>
        </p:txBody>
      </p:sp>
      <p:sp>
        <p:nvSpPr>
          <p:cNvPr id="8" name="Rounded Rectangle 7"/>
          <p:cNvSpPr/>
          <p:nvPr/>
        </p:nvSpPr>
        <p:spPr>
          <a:xfrm>
            <a:off x="1298183"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9" name="TextBox 8"/>
          <p:cNvSpPr txBox="1"/>
          <p:nvPr/>
        </p:nvSpPr>
        <p:spPr>
          <a:xfrm>
            <a:off x="2091334" y="4525287"/>
            <a:ext cx="367408" cy="400110"/>
          </a:xfrm>
          <a:prstGeom prst="rect">
            <a:avLst/>
          </a:prstGeom>
          <a:noFill/>
        </p:spPr>
        <p:txBody>
          <a:bodyPr wrap="none" rtlCol="0">
            <a:spAutoFit/>
          </a:bodyPr>
          <a:lstStyle/>
          <a:p>
            <a:r>
              <a:rPr lang="en-US" sz="2000" b="1" dirty="0" smtClean="0"/>
              <a:t>…</a:t>
            </a:r>
            <a:endParaRPr lang="en-US" sz="2000" b="1" dirty="0"/>
          </a:p>
        </p:txBody>
      </p:sp>
      <p:sp>
        <p:nvSpPr>
          <p:cNvPr id="10" name="TextBox 9"/>
          <p:cNvSpPr txBox="1"/>
          <p:nvPr/>
        </p:nvSpPr>
        <p:spPr>
          <a:xfrm>
            <a:off x="3333812" y="4997132"/>
            <a:ext cx="439544" cy="523220"/>
          </a:xfrm>
          <a:prstGeom prst="rect">
            <a:avLst/>
          </a:prstGeom>
          <a:noFill/>
        </p:spPr>
        <p:txBody>
          <a:bodyPr wrap="none" rtlCol="0">
            <a:spAutoFit/>
          </a:bodyPr>
          <a:lstStyle/>
          <a:p>
            <a:r>
              <a:rPr lang="en-US" sz="2800" b="1" dirty="0" smtClean="0"/>
              <a:t>…</a:t>
            </a:r>
            <a:endParaRPr lang="en-US" sz="2800" b="1" dirty="0"/>
          </a:p>
        </p:txBody>
      </p:sp>
      <p:sp>
        <p:nvSpPr>
          <p:cNvPr id="11" name="Rounded Rectangle 10"/>
          <p:cNvSpPr/>
          <p:nvPr/>
        </p:nvSpPr>
        <p:spPr>
          <a:xfrm>
            <a:off x="1200212" y="3615352"/>
            <a:ext cx="4724400" cy="457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Hypervisor Scripts</a:t>
            </a:r>
            <a:endParaRPr lang="en-US" dirty="0">
              <a:solidFill>
                <a:schemeClr val="tx1"/>
              </a:solidFill>
            </a:endParaRPr>
          </a:p>
        </p:txBody>
      </p:sp>
      <p:sp>
        <p:nvSpPr>
          <p:cNvPr id="12" name="Rounded Rectangle 11"/>
          <p:cNvSpPr/>
          <p:nvPr/>
        </p:nvSpPr>
        <p:spPr>
          <a:xfrm>
            <a:off x="1200211" y="2853352"/>
            <a:ext cx="472440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Services</a:t>
            </a:r>
            <a:endParaRPr lang="en-US" dirty="0">
              <a:solidFill>
                <a:schemeClr val="tx1"/>
              </a:solidFill>
            </a:endParaRPr>
          </a:p>
        </p:txBody>
      </p:sp>
      <p:sp>
        <p:nvSpPr>
          <p:cNvPr id="13" name="Rounded Rectangle 12"/>
          <p:cNvSpPr/>
          <p:nvPr/>
        </p:nvSpPr>
        <p:spPr>
          <a:xfrm>
            <a:off x="1109499" y="1655923"/>
            <a:ext cx="47244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UI</a:t>
            </a:r>
            <a:endParaRPr lang="en-US" dirty="0">
              <a:solidFill>
                <a:schemeClr val="tx1"/>
              </a:solidFill>
            </a:endParaRPr>
          </a:p>
        </p:txBody>
      </p:sp>
      <p:sp>
        <p:nvSpPr>
          <p:cNvPr id="14" name="Rounded Rectangle 13"/>
          <p:cNvSpPr/>
          <p:nvPr/>
        </p:nvSpPr>
        <p:spPr>
          <a:xfrm>
            <a:off x="6115113" y="3615352"/>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Database</a:t>
            </a:r>
            <a:endParaRPr lang="en-US" dirty="0">
              <a:solidFill>
                <a:schemeClr val="tx1"/>
              </a:solidFill>
            </a:endParaRPr>
          </a:p>
        </p:txBody>
      </p:sp>
      <p:sp>
        <p:nvSpPr>
          <p:cNvPr id="15" name="Rounded Rectangle 14"/>
          <p:cNvSpPr/>
          <p:nvPr/>
        </p:nvSpPr>
        <p:spPr>
          <a:xfrm>
            <a:off x="6095154" y="1634152"/>
            <a:ext cx="2209800" cy="45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solidFill>
                  <a:schemeClr val="tx1"/>
                </a:solidFill>
              </a:rPr>
              <a:t>User Authentication</a:t>
            </a:r>
            <a:endParaRPr lang="en-US" dirty="0">
              <a:solidFill>
                <a:schemeClr val="tx1"/>
              </a:solidFill>
            </a:endParaRPr>
          </a:p>
        </p:txBody>
      </p:sp>
      <p:cxnSp>
        <p:nvCxnSpPr>
          <p:cNvPr id="16" name="Straight Connector 15"/>
          <p:cNvCxnSpPr/>
          <p:nvPr/>
        </p:nvCxnSpPr>
        <p:spPr>
          <a:xfrm>
            <a:off x="1200212" y="2472352"/>
            <a:ext cx="7104742"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useBgFill="1">
        <p:nvSpPr>
          <p:cNvPr id="17" name="TextBox 16"/>
          <p:cNvSpPr txBox="1"/>
          <p:nvPr/>
        </p:nvSpPr>
        <p:spPr>
          <a:xfrm>
            <a:off x="4553012" y="2255420"/>
            <a:ext cx="913712" cy="369332"/>
          </a:xfrm>
          <a:prstGeom prst="rect">
            <a:avLst/>
          </a:prstGeom>
        </p:spPr>
        <p:txBody>
          <a:bodyPr wrap="none" rtlCol="0">
            <a:spAutoFit/>
          </a:bodyPr>
          <a:lstStyle/>
          <a:p>
            <a:r>
              <a:rPr lang="en-US" dirty="0"/>
              <a:t>Firewall</a:t>
            </a:r>
          </a:p>
        </p:txBody>
      </p:sp>
      <p:sp>
        <p:nvSpPr>
          <p:cNvPr id="18" name="Rounded Rectangle 17"/>
          <p:cNvSpPr/>
          <p:nvPr/>
        </p:nvSpPr>
        <p:spPr>
          <a:xfrm>
            <a:off x="6115112" y="2853352"/>
            <a:ext cx="218984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Audit</a:t>
            </a:r>
            <a:endParaRPr lang="en-US" dirty="0">
              <a:solidFill>
                <a:schemeClr val="tx1"/>
              </a:solidFill>
            </a:endParaRPr>
          </a:p>
        </p:txBody>
      </p:sp>
      <p:sp>
        <p:nvSpPr>
          <p:cNvPr id="19" name="Rounded Rectangle 18"/>
          <p:cNvSpPr/>
          <p:nvPr/>
        </p:nvSpPr>
        <p:spPr>
          <a:xfrm>
            <a:off x="6915212" y="3615352"/>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Image Store</a:t>
            </a:r>
            <a:endParaRPr lang="en-US" dirty="0">
              <a:solidFill>
                <a:schemeClr val="tx1"/>
              </a:solidFill>
            </a:endParaRPr>
          </a:p>
        </p:txBody>
      </p:sp>
      <p:sp>
        <p:nvSpPr>
          <p:cNvPr id="20" name="Rounded Rectangle 19"/>
          <p:cNvSpPr/>
          <p:nvPr/>
        </p:nvSpPr>
        <p:spPr>
          <a:xfrm>
            <a:off x="7695355" y="3615352"/>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Volume Store</a:t>
            </a:r>
            <a:endParaRPr lang="en-US" dirty="0">
              <a:solidFill>
                <a:schemeClr val="tx1"/>
              </a:solidFill>
            </a:endParaRPr>
          </a:p>
        </p:txBody>
      </p:sp>
      <p:sp>
        <p:nvSpPr>
          <p:cNvPr id="21" name="Rounded Rectangle 20"/>
          <p:cNvSpPr/>
          <p:nvPr/>
        </p:nvSpPr>
        <p:spPr>
          <a:xfrm>
            <a:off x="2426669"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22" name="Rounded Rectangle 21"/>
          <p:cNvSpPr/>
          <p:nvPr/>
        </p:nvSpPr>
        <p:spPr>
          <a:xfrm>
            <a:off x="3791013" y="4910752"/>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Host-N</a:t>
            </a:r>
            <a:endParaRPr lang="en-US" dirty="0">
              <a:solidFill>
                <a:schemeClr val="tx1"/>
              </a:solidFill>
            </a:endParaRPr>
          </a:p>
        </p:txBody>
      </p:sp>
      <p:sp>
        <p:nvSpPr>
          <p:cNvPr id="23" name="Rounded Rectangle 22"/>
          <p:cNvSpPr/>
          <p:nvPr/>
        </p:nvSpPr>
        <p:spPr>
          <a:xfrm>
            <a:off x="3888984"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24" name="TextBox 23"/>
          <p:cNvSpPr txBox="1"/>
          <p:nvPr/>
        </p:nvSpPr>
        <p:spPr>
          <a:xfrm>
            <a:off x="4682135" y="4525287"/>
            <a:ext cx="367408" cy="400110"/>
          </a:xfrm>
          <a:prstGeom prst="rect">
            <a:avLst/>
          </a:prstGeom>
          <a:noFill/>
        </p:spPr>
        <p:txBody>
          <a:bodyPr wrap="none" rtlCol="0">
            <a:spAutoFit/>
          </a:bodyPr>
          <a:lstStyle/>
          <a:p>
            <a:r>
              <a:rPr lang="en-US" sz="2000" b="1" dirty="0" smtClean="0"/>
              <a:t>…</a:t>
            </a:r>
            <a:endParaRPr lang="en-US" sz="2000" b="1" dirty="0"/>
          </a:p>
        </p:txBody>
      </p:sp>
      <p:sp>
        <p:nvSpPr>
          <p:cNvPr id="25" name="Rounded Rectangle 24"/>
          <p:cNvSpPr/>
          <p:nvPr/>
        </p:nvSpPr>
        <p:spPr>
          <a:xfrm>
            <a:off x="5017470"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26" name="Left Brace 25"/>
          <p:cNvSpPr/>
          <p:nvPr/>
        </p:nvSpPr>
        <p:spPr>
          <a:xfrm>
            <a:off x="933510" y="3810942"/>
            <a:ext cx="266702" cy="148081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Left Brace 26"/>
          <p:cNvSpPr/>
          <p:nvPr/>
        </p:nvSpPr>
        <p:spPr>
          <a:xfrm>
            <a:off x="895407" y="2853352"/>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Left Brace 27"/>
          <p:cNvSpPr/>
          <p:nvPr/>
        </p:nvSpPr>
        <p:spPr>
          <a:xfrm>
            <a:off x="857310" y="1634152"/>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571502" y="1264820"/>
            <a:ext cx="400110" cy="1151982"/>
          </a:xfrm>
          <a:prstGeom prst="rect">
            <a:avLst/>
          </a:prstGeom>
          <a:noFill/>
        </p:spPr>
        <p:txBody>
          <a:bodyPr vert="vert" wrap="none" rtlCol="0">
            <a:spAutoFit/>
          </a:bodyPr>
          <a:lstStyle/>
          <a:p>
            <a:r>
              <a:rPr lang="en-US" sz="1400" dirty="0" smtClean="0"/>
              <a:t>Web front end</a:t>
            </a:r>
            <a:endParaRPr lang="en-US" sz="1400" dirty="0"/>
          </a:p>
        </p:txBody>
      </p:sp>
      <p:sp>
        <p:nvSpPr>
          <p:cNvPr id="30" name="TextBox 29"/>
          <p:cNvSpPr txBox="1"/>
          <p:nvPr/>
        </p:nvSpPr>
        <p:spPr>
          <a:xfrm>
            <a:off x="533400" y="2631878"/>
            <a:ext cx="400110" cy="983474"/>
          </a:xfrm>
          <a:prstGeom prst="rect">
            <a:avLst/>
          </a:prstGeom>
          <a:noFill/>
        </p:spPr>
        <p:txBody>
          <a:bodyPr vert="vert" wrap="none" rtlCol="0">
            <a:spAutoFit/>
          </a:bodyPr>
          <a:lstStyle/>
          <a:p>
            <a:r>
              <a:rPr lang="en-US" sz="1400" dirty="0" smtClean="0"/>
              <a:t>Web service</a:t>
            </a:r>
            <a:endParaRPr lang="en-US" sz="1400" dirty="0"/>
          </a:p>
        </p:txBody>
      </p:sp>
      <p:sp>
        <p:nvSpPr>
          <p:cNvPr id="31" name="TextBox 30"/>
          <p:cNvSpPr txBox="1"/>
          <p:nvPr/>
        </p:nvSpPr>
        <p:spPr>
          <a:xfrm>
            <a:off x="533400" y="4072552"/>
            <a:ext cx="400110" cy="706925"/>
          </a:xfrm>
          <a:prstGeom prst="rect">
            <a:avLst/>
          </a:prstGeom>
          <a:noFill/>
        </p:spPr>
        <p:txBody>
          <a:bodyPr vert="vert" wrap="none" rtlCol="0">
            <a:spAutoFit/>
          </a:bodyPr>
          <a:lstStyle/>
          <a:p>
            <a:r>
              <a:rPr lang="en-US" sz="1400" dirty="0" smtClean="0"/>
              <a:t>Backend</a:t>
            </a:r>
            <a:endParaRPr lang="en-US" sz="1400" dirty="0"/>
          </a:p>
        </p:txBody>
      </p:sp>
    </p:spTree>
    <p:extLst>
      <p:ext uri="{BB962C8B-B14F-4D97-AF65-F5344CB8AC3E}">
        <p14:creationId xmlns:p14="http://schemas.microsoft.com/office/powerpoint/2010/main" val="20217405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87562"/>
            <a:ext cx="8353425" cy="4581525"/>
          </a:xfrm>
          <a:prstGeom prst="rect">
            <a:avLst/>
          </a:prstGeom>
        </p:spPr>
      </p:pic>
      <p:sp>
        <p:nvSpPr>
          <p:cNvPr id="2" name="Title 1"/>
          <p:cNvSpPr>
            <a:spLocks noGrp="1"/>
          </p:cNvSpPr>
          <p:nvPr>
            <p:ph type="title"/>
          </p:nvPr>
        </p:nvSpPr>
        <p:spPr>
          <a:xfrm>
            <a:off x="298464" y="195279"/>
            <a:ext cx="8229600" cy="1143000"/>
          </a:xfrm>
        </p:spPr>
        <p:txBody>
          <a:bodyPr/>
          <a:lstStyle/>
          <a:p>
            <a:r>
              <a:rPr lang="en-US" b="1" dirty="0" smtClean="0"/>
              <a:t>HTRC Data Capsule Workflow</a:t>
            </a:r>
            <a:endParaRPr lang="en-US" b="1" dirty="0"/>
          </a:p>
        </p:txBody>
      </p:sp>
    </p:spTree>
    <p:extLst>
      <p:ext uri="{BB962C8B-B14F-4D97-AF65-F5344CB8AC3E}">
        <p14:creationId xmlns:p14="http://schemas.microsoft.com/office/powerpoint/2010/main" val="21781295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Capsule Screenshots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1302"/>
            <a:ext cx="4288425" cy="29221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67277"/>
            <a:ext cx="4303173" cy="2971800"/>
          </a:xfrm>
          <a:prstGeom prst="rect">
            <a:avLst/>
          </a:prstGeom>
        </p:spPr>
      </p:pic>
      <p:sp>
        <p:nvSpPr>
          <p:cNvPr id="6" name="TextBox 5"/>
          <p:cNvSpPr txBox="1"/>
          <p:nvPr/>
        </p:nvSpPr>
        <p:spPr>
          <a:xfrm>
            <a:off x="1447800" y="4872702"/>
            <a:ext cx="2031518" cy="369332"/>
          </a:xfrm>
          <a:prstGeom prst="rect">
            <a:avLst/>
          </a:prstGeom>
          <a:noFill/>
        </p:spPr>
        <p:txBody>
          <a:bodyPr wrap="none" rtlCol="0">
            <a:spAutoFit/>
          </a:bodyPr>
          <a:lstStyle/>
          <a:p>
            <a:r>
              <a:rPr lang="en-US" dirty="0" smtClean="0"/>
              <a:t>Maintenance Mode</a:t>
            </a:r>
            <a:endParaRPr lang="en-US" dirty="0"/>
          </a:p>
        </p:txBody>
      </p:sp>
      <p:sp>
        <p:nvSpPr>
          <p:cNvPr id="7" name="TextBox 6"/>
          <p:cNvSpPr txBox="1"/>
          <p:nvPr/>
        </p:nvSpPr>
        <p:spPr>
          <a:xfrm>
            <a:off x="6116614" y="1788345"/>
            <a:ext cx="1427186" cy="369332"/>
          </a:xfrm>
          <a:prstGeom prst="rect">
            <a:avLst/>
          </a:prstGeom>
          <a:noFill/>
        </p:spPr>
        <p:txBody>
          <a:bodyPr wrap="none" rtlCol="0">
            <a:spAutoFit/>
          </a:bodyPr>
          <a:lstStyle/>
          <a:p>
            <a:r>
              <a:rPr lang="en-US" dirty="0" smtClean="0"/>
              <a:t>Secure Mode</a:t>
            </a:r>
            <a:endParaRPr lang="en-US" dirty="0"/>
          </a:p>
        </p:txBody>
      </p:sp>
      <p:cxnSp>
        <p:nvCxnSpPr>
          <p:cNvPr id="8" name="Straight Arrow Connector 7"/>
          <p:cNvCxnSpPr>
            <a:stCxn id="6" idx="0"/>
          </p:cNvCxnSpPr>
          <p:nvPr/>
        </p:nvCxnSpPr>
        <p:spPr>
          <a:xfrm flipV="1">
            <a:off x="2463559" y="4213481"/>
            <a:ext cx="0" cy="65922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p:cNvCxnSpPr>
          <p:nvPr/>
        </p:nvCxnSpPr>
        <p:spPr>
          <a:xfrm>
            <a:off x="6830207" y="2157677"/>
            <a:ext cx="0" cy="60960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58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382904" y="1496997"/>
            <a:ext cx="4681728" cy="2340864"/>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696528" y="3146303"/>
            <a:ext cx="5201920" cy="2600960"/>
          </a:xfrm>
          <a:prstGeom prst="rect">
            <a:avLst/>
          </a:prstGeom>
          <a:noFill/>
          <a:ln>
            <a:noFill/>
          </a:ln>
        </p:spPr>
      </p:pic>
      <p:sp>
        <p:nvSpPr>
          <p:cNvPr id="5" name="Title 4"/>
          <p:cNvSpPr>
            <a:spLocks noGrp="1"/>
          </p:cNvSpPr>
          <p:nvPr>
            <p:ph type="title"/>
          </p:nvPr>
        </p:nvSpPr>
        <p:spPr/>
        <p:txBody>
          <a:bodyPr>
            <a:normAutofit/>
          </a:bodyPr>
          <a:lstStyle/>
          <a:p>
            <a:r>
              <a:rPr lang="en-US" sz="3400" b="1" dirty="0" smtClean="0"/>
              <a:t>HTRC Science on a Sphere #SC14</a:t>
            </a:r>
            <a:endParaRPr lang="en-US" sz="3400" b="1" dirty="0"/>
          </a:p>
        </p:txBody>
      </p:sp>
      <p:sp>
        <p:nvSpPr>
          <p:cNvPr id="6" name="Content Placeholder 5"/>
          <p:cNvSpPr>
            <a:spLocks noGrp="1"/>
          </p:cNvSpPr>
          <p:nvPr>
            <p:ph idx="1"/>
          </p:nvPr>
        </p:nvSpPr>
        <p:spPr>
          <a:xfrm>
            <a:off x="457201" y="1600201"/>
            <a:ext cx="4834083" cy="4094156"/>
          </a:xfrm>
          <a:solidFill>
            <a:schemeClr val="bg2">
              <a:alpha val="61000"/>
            </a:schemeClr>
          </a:solidFill>
        </p:spPr>
        <p:txBody>
          <a:bodyPr>
            <a:noAutofit/>
          </a:bodyPr>
          <a:lstStyle/>
          <a:p>
            <a:pPr marL="514350" indent="-514350">
              <a:buFont typeface="+mj-lt"/>
              <a:buAutoNum type="arabicPeriod"/>
            </a:pPr>
            <a:r>
              <a:rPr lang="en-US" sz="3600" dirty="0"/>
              <a:t>Texts published per country</a:t>
            </a:r>
          </a:p>
          <a:p>
            <a:pPr marL="514350" indent="-514350">
              <a:buFont typeface="+mj-lt"/>
              <a:buAutoNum type="arabicPeriod"/>
            </a:pPr>
            <a:r>
              <a:rPr lang="en-US" sz="3600" dirty="0"/>
              <a:t>HathiTrust Member </a:t>
            </a:r>
            <a:r>
              <a:rPr lang="en-US" sz="3600" dirty="0" smtClean="0"/>
              <a:t>Institutions</a:t>
            </a:r>
            <a:endParaRPr lang="en-US" sz="3600" dirty="0"/>
          </a:p>
          <a:p>
            <a:pPr marL="514350" indent="-514350">
              <a:buFont typeface="+mj-lt"/>
              <a:buAutoNum type="arabicPeriod"/>
            </a:pPr>
            <a:r>
              <a:rPr lang="en-US" sz="3600" dirty="0"/>
              <a:t>HT Google </a:t>
            </a:r>
            <a:r>
              <a:rPr lang="en-US" sz="3600" dirty="0" smtClean="0"/>
              <a:t>analytics</a:t>
            </a:r>
            <a:endParaRPr lang="en-US" sz="3600" dirty="0"/>
          </a:p>
        </p:txBody>
      </p:sp>
    </p:spTree>
    <p:extLst>
      <p:ext uri="{BB962C8B-B14F-4D97-AF65-F5344CB8AC3E}">
        <p14:creationId xmlns:p14="http://schemas.microsoft.com/office/powerpoint/2010/main" val="27049320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4" y="274638"/>
            <a:ext cx="8229600" cy="1143000"/>
          </a:xfrm>
        </p:spPr>
        <p:txBody>
          <a:bodyPr>
            <a:normAutofit/>
          </a:bodyPr>
          <a:lstStyle/>
          <a:p>
            <a:r>
              <a:rPr lang="en-US" sz="3200" b="1" dirty="0" smtClean="0"/>
              <a:t>HTRC Advanced Collaborative Support</a:t>
            </a:r>
            <a:endParaRPr lang="en-US" sz="3200" b="1" dirty="0"/>
          </a:p>
        </p:txBody>
      </p:sp>
      <p:sp>
        <p:nvSpPr>
          <p:cNvPr id="3" name="Content Placeholder 2"/>
          <p:cNvSpPr>
            <a:spLocks noGrp="1"/>
          </p:cNvSpPr>
          <p:nvPr>
            <p:ph idx="1"/>
          </p:nvPr>
        </p:nvSpPr>
        <p:spPr>
          <a:xfrm>
            <a:off x="457200" y="1693007"/>
            <a:ext cx="8229600" cy="4258970"/>
          </a:xfrm>
        </p:spPr>
        <p:txBody>
          <a:bodyPr>
            <a:normAutofit/>
          </a:bodyPr>
          <a:lstStyle/>
          <a:p>
            <a:r>
              <a:rPr lang="en-US" dirty="0"/>
              <a:t>ACS will be offered on </a:t>
            </a:r>
            <a:r>
              <a:rPr lang="en-US" dirty="0" smtClean="0"/>
              <a:t>a rolling </a:t>
            </a:r>
            <a:r>
              <a:rPr lang="en-US" dirty="0"/>
              <a:t>basis over next four </a:t>
            </a:r>
            <a:r>
              <a:rPr lang="en-US" dirty="0" smtClean="0"/>
              <a:t>years 2014-18</a:t>
            </a:r>
            <a:endParaRPr lang="en-US" dirty="0"/>
          </a:p>
          <a:p>
            <a:r>
              <a:rPr lang="en-US" dirty="0" smtClean="0"/>
              <a:t>1</a:t>
            </a:r>
            <a:r>
              <a:rPr lang="en-US" baseline="30000" dirty="0" smtClean="0"/>
              <a:t>st</a:t>
            </a:r>
            <a:r>
              <a:rPr lang="en-US" dirty="0" smtClean="0"/>
              <a:t> RFP Call Deadline is Jan 8, 2015 5:00pm eastern</a:t>
            </a:r>
          </a:p>
          <a:p>
            <a:pPr lvl="1"/>
            <a:r>
              <a:rPr lang="en-US" dirty="0" smtClean="0"/>
              <a:t>RFP - </a:t>
            </a:r>
            <a:r>
              <a:rPr lang="en-US" dirty="0" smtClean="0">
                <a:hlinkClick r:id="rId2"/>
              </a:rPr>
              <a:t>http</a:t>
            </a:r>
            <a:r>
              <a:rPr lang="en-US" dirty="0">
                <a:hlinkClick r:id="rId2"/>
              </a:rPr>
              <a:t>://www.hathitrust.org/htrc/acs-</a:t>
            </a:r>
            <a:r>
              <a:rPr lang="en-US" dirty="0" smtClean="0">
                <a:hlinkClick r:id="rId2"/>
              </a:rPr>
              <a:t>rfp</a:t>
            </a:r>
            <a:endParaRPr lang="en-US" dirty="0" smtClean="0"/>
          </a:p>
          <a:p>
            <a:r>
              <a:rPr lang="en-US" dirty="0" smtClean="0"/>
              <a:t>For more info on the Advanced Collaborative Support </a:t>
            </a:r>
            <a:r>
              <a:rPr lang="en-US" dirty="0"/>
              <a:t>please contact: </a:t>
            </a:r>
            <a:r>
              <a:rPr lang="en-US" dirty="0">
                <a:hlinkClick r:id="rId3"/>
              </a:rPr>
              <a:t>htrc.acs.awards@</a:t>
            </a:r>
            <a:r>
              <a:rPr lang="en-US" dirty="0" smtClean="0">
                <a:hlinkClick r:id="rId3"/>
              </a:rPr>
              <a:t>gmail.com</a:t>
            </a:r>
            <a:endParaRPr lang="en-US" dirty="0" smtClean="0"/>
          </a:p>
        </p:txBody>
      </p:sp>
    </p:spTree>
    <p:extLst>
      <p:ext uri="{BB962C8B-B14F-4D97-AF65-F5344CB8AC3E}">
        <p14:creationId xmlns:p14="http://schemas.microsoft.com/office/powerpoint/2010/main" val="8410520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HTRC@Events</a:t>
            </a:r>
            <a:endParaRPr lang="en-US" b="1" dirty="0"/>
          </a:p>
        </p:txBody>
      </p:sp>
      <p:sp>
        <p:nvSpPr>
          <p:cNvPr id="4" name="Content Placeholder 2"/>
          <p:cNvSpPr>
            <a:spLocks noGrp="1"/>
          </p:cNvSpPr>
          <p:nvPr>
            <p:ph idx="1"/>
          </p:nvPr>
        </p:nvSpPr>
        <p:spPr>
          <a:xfrm>
            <a:off x="457200" y="1417638"/>
            <a:ext cx="5019279" cy="4276719"/>
          </a:xfrm>
        </p:spPr>
        <p:txBody>
          <a:bodyPr>
            <a:normAutofit fontScale="92500" lnSpcReduction="10000"/>
          </a:bodyPr>
          <a:lstStyle/>
          <a:p>
            <a:r>
              <a:rPr lang="en-US" dirty="0" smtClean="0">
                <a:solidFill>
                  <a:srgbClr val="800000"/>
                </a:solidFill>
              </a:rPr>
              <a:t>DHCS </a:t>
            </a:r>
            <a:r>
              <a:rPr lang="en-US" dirty="0">
                <a:solidFill>
                  <a:srgbClr val="800000"/>
                </a:solidFill>
              </a:rPr>
              <a:t>2014, </a:t>
            </a:r>
            <a:r>
              <a:rPr lang="en-US" dirty="0" smtClean="0">
                <a:solidFill>
                  <a:srgbClr val="800000"/>
                </a:solidFill>
              </a:rPr>
              <a:t>Oct 22, 2014 Evanston, IL</a:t>
            </a:r>
          </a:p>
          <a:p>
            <a:r>
              <a:rPr lang="en-US" dirty="0" smtClean="0">
                <a:solidFill>
                  <a:srgbClr val="800000"/>
                </a:solidFill>
              </a:rPr>
              <a:t>SC14 – IU Booth, Nov 17-19, 2014, New Orleans, LA</a:t>
            </a:r>
          </a:p>
          <a:p>
            <a:r>
              <a:rPr lang="en-US" dirty="0" smtClean="0"/>
              <a:t>CLIR/CNI Workshop on Expanded Access to Collections, Dec. 7, 2014, Washington, DC</a:t>
            </a:r>
          </a:p>
          <a:p>
            <a:r>
              <a:rPr lang="en-US" dirty="0" smtClean="0"/>
              <a:t>HTRC UnCamp 2015 – March 30-31, 2015 Ann Arbor, MI</a:t>
            </a:r>
          </a:p>
          <a:p>
            <a:endParaRPr lang="en-US" dirty="0" smtClean="0"/>
          </a:p>
          <a:p>
            <a:endParaRPr lang="en-US" dirty="0" smtClean="0"/>
          </a:p>
          <a:p>
            <a:endParaRPr lang="en-US" dirty="0" smtClean="0"/>
          </a:p>
          <a:p>
            <a:endParaRPr lang="en-US" dirty="0" smtClean="0"/>
          </a:p>
          <a:p>
            <a:endParaRPr lang="en-US" dirty="0"/>
          </a:p>
        </p:txBody>
      </p:sp>
      <p:pic>
        <p:nvPicPr>
          <p:cNvPr id="5" name="Picture 4" descr="9718592210_c073418b76_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050" y="1561109"/>
            <a:ext cx="2286000" cy="3048000"/>
          </a:xfrm>
          <a:prstGeom prst="rect">
            <a:avLst/>
          </a:prstGeom>
        </p:spPr>
      </p:pic>
      <p:pic>
        <p:nvPicPr>
          <p:cNvPr id="6" name="Picture 5" descr="9718591624_9e3f185b70_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391" y="3328998"/>
            <a:ext cx="3048000" cy="2286000"/>
          </a:xfrm>
          <a:prstGeom prst="rect">
            <a:avLst/>
          </a:prstGeom>
        </p:spPr>
      </p:pic>
    </p:spTree>
    <p:extLst>
      <p:ext uri="{BB962C8B-B14F-4D97-AF65-F5344CB8AC3E}">
        <p14:creationId xmlns:p14="http://schemas.microsoft.com/office/powerpoint/2010/main" val="21053118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20"/>
            <a:ext cx="8229600" cy="942211"/>
          </a:xfrm>
        </p:spPr>
        <p:txBody>
          <a:bodyPr/>
          <a:lstStyle/>
          <a:p>
            <a:pPr algn="ctr"/>
            <a:r>
              <a:rPr lang="en-US" b="1" dirty="0" smtClean="0"/>
              <a:t>Thank You</a:t>
            </a:r>
            <a:endParaRPr lang="en-US" b="1" dirty="0"/>
          </a:p>
        </p:txBody>
      </p:sp>
      <p:sp>
        <p:nvSpPr>
          <p:cNvPr id="4" name="Content Placeholder 2"/>
          <p:cNvSpPr>
            <a:spLocks noGrp="1"/>
          </p:cNvSpPr>
          <p:nvPr>
            <p:ph sz="half" idx="1"/>
          </p:nvPr>
        </p:nvSpPr>
        <p:spPr>
          <a:xfrm>
            <a:off x="880496" y="855388"/>
            <a:ext cx="4038600" cy="4049807"/>
          </a:xfrm>
        </p:spPr>
        <p:txBody>
          <a:bodyPr>
            <a:normAutofit lnSpcReduction="10000"/>
          </a:bodyPr>
          <a:lstStyle/>
          <a:p>
            <a:pPr marL="0" indent="0">
              <a:buNone/>
            </a:pPr>
            <a:r>
              <a:rPr lang="en-US" sz="2400" b="1" dirty="0" smtClean="0"/>
              <a:t>HTRC IU </a:t>
            </a:r>
            <a:r>
              <a:rPr lang="en-US" sz="2400" b="1" dirty="0"/>
              <a:t>T</a:t>
            </a:r>
            <a:r>
              <a:rPr lang="en-US" sz="2400" b="1" dirty="0" smtClean="0"/>
              <a:t>eam</a:t>
            </a:r>
          </a:p>
          <a:p>
            <a:r>
              <a:rPr lang="en-US" sz="2400" dirty="0" smtClean="0"/>
              <a:t>Beth Plale (PI)</a:t>
            </a:r>
          </a:p>
          <a:p>
            <a:r>
              <a:rPr lang="en-US" sz="2400" dirty="0" smtClean="0"/>
              <a:t>Robert H. McDonald</a:t>
            </a:r>
          </a:p>
          <a:p>
            <a:r>
              <a:rPr lang="en-US" sz="2400" dirty="0" smtClean="0"/>
              <a:t>Miao Chen</a:t>
            </a:r>
          </a:p>
          <a:p>
            <a:r>
              <a:rPr lang="en-US" sz="2400" dirty="0" smtClean="0"/>
              <a:t>Guangchen Ruan</a:t>
            </a:r>
          </a:p>
          <a:p>
            <a:r>
              <a:rPr lang="en-US" sz="2400" dirty="0" smtClean="0"/>
              <a:t>Zong Peng</a:t>
            </a:r>
          </a:p>
          <a:p>
            <a:r>
              <a:rPr lang="en-US" sz="2400" dirty="0" smtClean="0"/>
              <a:t>Milinda Pathirage</a:t>
            </a:r>
          </a:p>
          <a:p>
            <a:r>
              <a:rPr lang="en-US" sz="2400" dirty="0" smtClean="0"/>
              <a:t>Samitha Liyanage</a:t>
            </a:r>
          </a:p>
          <a:p>
            <a:r>
              <a:rPr lang="en-US" sz="2400" dirty="0" smtClean="0"/>
              <a:t>Leena Unnikrishnan</a:t>
            </a:r>
          </a:p>
          <a:p>
            <a:r>
              <a:rPr lang="en-US" sz="2400" dirty="0" smtClean="0"/>
              <a:t>Nicholae Cline</a:t>
            </a:r>
          </a:p>
          <a:p>
            <a:endParaRPr lang="en-US" dirty="0"/>
          </a:p>
        </p:txBody>
      </p:sp>
      <p:pic>
        <p:nvPicPr>
          <p:cNvPr id="5" name="Picture 4" descr="sloan 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23" y="4810177"/>
            <a:ext cx="3056751" cy="11033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415" y="5238416"/>
            <a:ext cx="2209419" cy="342900"/>
          </a:xfrm>
          <a:prstGeom prst="rect">
            <a:avLst/>
          </a:prstGeom>
        </p:spPr>
      </p:pic>
      <p:pic>
        <p:nvPicPr>
          <p:cNvPr id="7" name="Picture 6" descr="ilogo_horz_b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586" y="5238416"/>
            <a:ext cx="1607820" cy="274320"/>
          </a:xfrm>
          <a:prstGeom prst="rect">
            <a:avLst/>
          </a:prstGeom>
        </p:spPr>
      </p:pic>
      <p:sp>
        <p:nvSpPr>
          <p:cNvPr id="8" name="Content Placeholder 8"/>
          <p:cNvSpPr txBox="1">
            <a:spLocks/>
          </p:cNvSpPr>
          <p:nvPr/>
        </p:nvSpPr>
        <p:spPr>
          <a:xfrm>
            <a:off x="4833392" y="941486"/>
            <a:ext cx="3682074" cy="4016615"/>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HTRC UIUC Team</a:t>
            </a:r>
          </a:p>
          <a:p>
            <a:r>
              <a:rPr lang="en-US" sz="2400" dirty="0" smtClean="0"/>
              <a:t>J. Stephen Downie (PI)</a:t>
            </a:r>
          </a:p>
          <a:p>
            <a:r>
              <a:rPr lang="en-US" sz="2400" dirty="0" smtClean="0"/>
              <a:t>Beth Namachchivaya</a:t>
            </a:r>
          </a:p>
          <a:p>
            <a:r>
              <a:rPr lang="en-US" sz="2400" dirty="0" smtClean="0"/>
              <a:t>Megan Senseney</a:t>
            </a:r>
          </a:p>
          <a:p>
            <a:r>
              <a:rPr lang="en-US" sz="2400" dirty="0" smtClean="0"/>
              <a:t>Sayan Bhattacharyya</a:t>
            </a:r>
          </a:p>
          <a:p>
            <a:r>
              <a:rPr lang="en-US" sz="2400" dirty="0" smtClean="0"/>
              <a:t>Colleen Fallaw</a:t>
            </a:r>
          </a:p>
          <a:p>
            <a:r>
              <a:rPr lang="en-US" sz="2400" dirty="0" smtClean="0"/>
              <a:t>Loretta Auvil</a:t>
            </a:r>
          </a:p>
          <a:p>
            <a:r>
              <a:rPr lang="en-US" sz="2400" dirty="0" smtClean="0"/>
              <a:t>Boris Capitanu</a:t>
            </a:r>
          </a:p>
          <a:p>
            <a:r>
              <a:rPr lang="en-US" sz="2400" dirty="0" smtClean="0"/>
              <a:t>Harriet Green</a:t>
            </a:r>
          </a:p>
        </p:txBody>
      </p:sp>
    </p:spTree>
    <p:extLst>
      <p:ext uri="{BB962C8B-B14F-4D97-AF65-F5344CB8AC3E}">
        <p14:creationId xmlns:p14="http://schemas.microsoft.com/office/powerpoint/2010/main" val="1235398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What is the HTRC?</a:t>
            </a:r>
          </a:p>
          <a:p>
            <a:r>
              <a:rPr lang="en-US" dirty="0" smtClean="0"/>
              <a:t>Non-Consumptive Research Paradigm</a:t>
            </a:r>
          </a:p>
          <a:p>
            <a:r>
              <a:rPr lang="en-US" dirty="0" smtClean="0"/>
              <a:t>Current Architecture</a:t>
            </a:r>
          </a:p>
          <a:p>
            <a:r>
              <a:rPr lang="en-US" dirty="0" smtClean="0"/>
              <a:t>Future Architecture</a:t>
            </a:r>
          </a:p>
          <a:p>
            <a:r>
              <a:rPr lang="en-US" dirty="0" smtClean="0"/>
              <a:t>Advanced Collaborative Support (RFP)</a:t>
            </a:r>
          </a:p>
          <a:p>
            <a:r>
              <a:rPr lang="en-US" dirty="0" smtClean="0"/>
              <a:t>HTRC Science on a Sphere</a:t>
            </a:r>
          </a:p>
          <a:p>
            <a:r>
              <a:rPr lang="en-US" dirty="0" smtClean="0"/>
              <a:t>HTRC @ Events</a:t>
            </a:r>
            <a:endParaRPr lang="en-US" dirty="0"/>
          </a:p>
        </p:txBody>
      </p:sp>
    </p:spTree>
    <p:extLst>
      <p:ext uri="{BB962C8B-B14F-4D97-AF65-F5344CB8AC3E}">
        <p14:creationId xmlns:p14="http://schemas.microsoft.com/office/powerpoint/2010/main" val="456610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ase2-blogs-tagcloud.png"/>
          <p:cNvPicPr/>
          <p:nvPr/>
        </p:nvPicPr>
        <p:blipFill rotWithShape="1">
          <a:blip r:embed="rId2">
            <a:extLst>
              <a:ext uri="{28A0092B-C50C-407E-A947-70E740481C1C}">
                <a14:useLocalDpi xmlns:a14="http://schemas.microsoft.com/office/drawing/2010/main" val="0"/>
              </a:ext>
            </a:extLst>
          </a:blip>
          <a:srcRect l="7309" t="21443" r="7263" b="25731"/>
          <a:stretch/>
        </p:blipFill>
        <p:spPr>
          <a:xfrm>
            <a:off x="848849" y="1840886"/>
            <a:ext cx="7437233" cy="3592617"/>
          </a:xfrm>
          <a:prstGeom prst="rect">
            <a:avLst/>
          </a:prstGeom>
        </p:spPr>
      </p:pic>
      <p:sp>
        <p:nvSpPr>
          <p:cNvPr id="2" name="Title 1"/>
          <p:cNvSpPr>
            <a:spLocks noGrp="1"/>
          </p:cNvSpPr>
          <p:nvPr>
            <p:ph type="title"/>
          </p:nvPr>
        </p:nvSpPr>
        <p:spPr/>
        <p:txBody>
          <a:bodyPr/>
          <a:lstStyle/>
          <a:p>
            <a:r>
              <a:rPr lang="en-US" b="1" dirty="0" smtClean="0"/>
              <a:t>More Information on HTRC</a:t>
            </a:r>
            <a:endParaRPr lang="en-US" b="1" dirty="0"/>
          </a:p>
        </p:txBody>
      </p:sp>
      <p:sp>
        <p:nvSpPr>
          <p:cNvPr id="3" name="Content Placeholder 2"/>
          <p:cNvSpPr>
            <a:spLocks noGrp="1"/>
          </p:cNvSpPr>
          <p:nvPr>
            <p:ph idx="1"/>
          </p:nvPr>
        </p:nvSpPr>
        <p:spPr>
          <a:xfrm>
            <a:off x="457200" y="1467936"/>
            <a:ext cx="8229600" cy="4219509"/>
          </a:xfrm>
          <a:solidFill>
            <a:schemeClr val="bg2">
              <a:alpha val="70000"/>
            </a:schemeClr>
          </a:solidFill>
        </p:spPr>
        <p:txBody>
          <a:bodyPr>
            <a:normAutofit/>
          </a:bodyPr>
          <a:lstStyle/>
          <a:p>
            <a:r>
              <a:rPr lang="en-US" sz="2400" b="1" dirty="0"/>
              <a:t>For details </a:t>
            </a:r>
            <a:r>
              <a:rPr lang="en-US" sz="2400" b="1" dirty="0">
                <a:hlinkClick r:id="rId3"/>
              </a:rPr>
              <a:t>http://www.hathitrust.org/htrc/faq</a:t>
            </a:r>
            <a:endParaRPr lang="en-US" sz="2400" b="1" dirty="0"/>
          </a:p>
          <a:p>
            <a:r>
              <a:rPr lang="en-US" sz="2400" b="1" dirty="0"/>
              <a:t>General contact info</a:t>
            </a:r>
          </a:p>
          <a:p>
            <a:pPr lvl="1"/>
            <a:r>
              <a:rPr lang="en-US" b="1" dirty="0"/>
              <a:t>J. Stephen Downie, Co-Director HTRC, </a:t>
            </a:r>
            <a:r>
              <a:rPr lang="en-US" b="1" dirty="0">
                <a:hlinkClick r:id="rId4"/>
              </a:rPr>
              <a:t>jdownie@Illinois.edu</a:t>
            </a:r>
            <a:r>
              <a:rPr lang="en-US" b="1" dirty="0"/>
              <a:t> </a:t>
            </a:r>
          </a:p>
          <a:p>
            <a:pPr lvl="1"/>
            <a:r>
              <a:rPr lang="en-US" b="1" dirty="0"/>
              <a:t>Beth Plale, Co-Director HTRC,  </a:t>
            </a:r>
            <a:r>
              <a:rPr lang="en-US" b="1" dirty="0">
                <a:hlinkClick r:id="rId5"/>
              </a:rPr>
              <a:t>plale@indiana.edu</a:t>
            </a:r>
            <a:endParaRPr lang="en-US" b="1" dirty="0"/>
          </a:p>
          <a:p>
            <a:r>
              <a:rPr lang="en-US" sz="2400" b="1" dirty="0"/>
              <a:t>Requests for capability, interest</a:t>
            </a:r>
          </a:p>
          <a:p>
            <a:pPr lvl="1"/>
            <a:r>
              <a:rPr lang="en-US" b="1" dirty="0"/>
              <a:t>Miao Chen, Asst. Director for Outreach HTRC</a:t>
            </a:r>
          </a:p>
          <a:p>
            <a:pPr marL="457200" lvl="1" indent="0">
              <a:buNone/>
            </a:pPr>
            <a:r>
              <a:rPr lang="en-US" b="1" dirty="0">
                <a:hlinkClick r:id="rId6"/>
              </a:rPr>
              <a:t>miaochen@indiana.edu</a:t>
            </a:r>
            <a:endParaRPr lang="en-US" b="1" dirty="0">
              <a:latin typeface="Calibri" charset="0"/>
              <a:cs typeface="맑은 고딕" charset="0"/>
            </a:endParaRPr>
          </a:p>
          <a:p>
            <a:endParaRPr lang="en-US" dirty="0"/>
          </a:p>
        </p:txBody>
      </p:sp>
    </p:spTree>
    <p:extLst>
      <p:ext uri="{BB962C8B-B14F-4D97-AF65-F5344CB8AC3E}">
        <p14:creationId xmlns:p14="http://schemas.microsoft.com/office/powerpoint/2010/main" val="13590495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07" y="185175"/>
            <a:ext cx="8677705" cy="2222069"/>
          </a:xfrm>
        </p:spPr>
        <p:txBody>
          <a:bodyPr>
            <a:normAutofit/>
          </a:bodyPr>
          <a:lstStyle/>
          <a:p>
            <a:r>
              <a:rPr lang="en-US" sz="4400" b="1" dirty="0">
                <a:solidFill>
                  <a:srgbClr val="000000"/>
                </a:solidFill>
                <a:latin typeface="Calibri"/>
                <a:ea typeface="Calibri"/>
                <a:cs typeface="Calibri"/>
              </a:rPr>
              <a:t>The HathiTrust Research Center: </a:t>
            </a:r>
            <a:r>
              <a:rPr lang="en-US" sz="4400" b="1" dirty="0" smtClean="0">
                <a:solidFill>
                  <a:srgbClr val="000000"/>
                </a:solidFill>
                <a:latin typeface="Calibri"/>
                <a:ea typeface="Calibri"/>
                <a:cs typeface="Calibri"/>
              </a:rPr>
              <a:t/>
            </a:r>
            <a:br>
              <a:rPr lang="en-US" sz="4400" b="1" dirty="0" smtClean="0">
                <a:solidFill>
                  <a:srgbClr val="000000"/>
                </a:solidFill>
                <a:latin typeface="Calibri"/>
                <a:ea typeface="Calibri"/>
                <a:cs typeface="Calibri"/>
              </a:rPr>
            </a:br>
            <a:r>
              <a:rPr lang="en-US" sz="4400" b="1" dirty="0" smtClean="0">
                <a:solidFill>
                  <a:srgbClr val="000000"/>
                </a:solidFill>
                <a:latin typeface="Calibri"/>
                <a:ea typeface="Calibri"/>
                <a:cs typeface="Calibri"/>
              </a:rPr>
              <a:t>Big </a:t>
            </a:r>
            <a:r>
              <a:rPr lang="en-US" sz="4400" b="1" dirty="0">
                <a:solidFill>
                  <a:srgbClr val="000000"/>
                </a:solidFill>
                <a:latin typeface="Calibri"/>
                <a:ea typeface="Calibri"/>
                <a:cs typeface="Calibri"/>
              </a:rPr>
              <a:t>Data Analytics in a Secure </a:t>
            </a:r>
            <a:r>
              <a:rPr lang="en-US" sz="4400" b="1" dirty="0" smtClean="0">
                <a:solidFill>
                  <a:srgbClr val="000000"/>
                </a:solidFill>
                <a:latin typeface="Calibri"/>
                <a:ea typeface="Calibri"/>
                <a:cs typeface="Calibri"/>
              </a:rPr>
              <a:t/>
            </a:r>
            <a:br>
              <a:rPr lang="en-US" sz="4400" b="1" dirty="0" smtClean="0">
                <a:solidFill>
                  <a:srgbClr val="000000"/>
                </a:solidFill>
                <a:latin typeface="Calibri"/>
                <a:ea typeface="Calibri"/>
                <a:cs typeface="Calibri"/>
              </a:rPr>
            </a:br>
            <a:r>
              <a:rPr lang="en-US" sz="4400" b="1" dirty="0" smtClean="0">
                <a:solidFill>
                  <a:srgbClr val="000000"/>
                </a:solidFill>
                <a:latin typeface="Calibri"/>
                <a:ea typeface="Calibri"/>
                <a:cs typeface="Calibri"/>
              </a:rPr>
              <a:t>Data </a:t>
            </a:r>
            <a:r>
              <a:rPr lang="en-US" sz="4400" b="1" dirty="0">
                <a:solidFill>
                  <a:srgbClr val="000000"/>
                </a:solidFill>
                <a:latin typeface="Calibri"/>
                <a:ea typeface="Calibri"/>
                <a:cs typeface="Calibri"/>
              </a:rPr>
              <a:t>Framework</a:t>
            </a:r>
            <a:endParaRPr lang="en-US" sz="4400" b="1" dirty="0"/>
          </a:p>
        </p:txBody>
      </p:sp>
      <p:sp>
        <p:nvSpPr>
          <p:cNvPr id="3" name="Subtitle 2"/>
          <p:cNvSpPr>
            <a:spLocks noGrp="1"/>
          </p:cNvSpPr>
          <p:nvPr>
            <p:ph type="subTitle" idx="1"/>
          </p:nvPr>
        </p:nvSpPr>
        <p:spPr>
          <a:xfrm>
            <a:off x="502676" y="2574163"/>
            <a:ext cx="8095664" cy="3260607"/>
          </a:xfrm>
        </p:spPr>
        <p:txBody>
          <a:bodyPr>
            <a:normAutofit/>
          </a:bodyPr>
          <a:lstStyle/>
          <a:p>
            <a:pPr algn="l"/>
            <a:r>
              <a:rPr lang="en-US" dirty="0" smtClean="0"/>
              <a:t>For more on HTRC</a:t>
            </a:r>
            <a:r>
              <a:rPr lang="en-US" dirty="0"/>
              <a:t>: </a:t>
            </a:r>
            <a:r>
              <a:rPr lang="en-US" dirty="0">
                <a:hlinkClick r:id="rId2"/>
              </a:rPr>
              <a:t>http://www.hathitrust.org/</a:t>
            </a:r>
            <a:r>
              <a:rPr lang="en-US" dirty="0" smtClean="0">
                <a:hlinkClick r:id="rId2"/>
              </a:rPr>
              <a:t>htrc</a:t>
            </a:r>
            <a:endParaRPr lang="en-US" dirty="0" smtClean="0"/>
          </a:p>
          <a:p>
            <a:pPr algn="l"/>
            <a:r>
              <a:rPr lang="en-US" dirty="0" smtClean="0">
                <a:latin typeface="Helvetica"/>
                <a:cs typeface="Helvetica"/>
              </a:rPr>
              <a:t>For these slides go to:</a:t>
            </a:r>
          </a:p>
          <a:p>
            <a:endParaRPr lang="en-US" dirty="0">
              <a:latin typeface="Helvetica"/>
              <a:cs typeface="Helvetic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685" y="5577840"/>
            <a:ext cx="1219200" cy="1280160"/>
          </a:xfrm>
          <a:prstGeom prst="rect">
            <a:avLst/>
          </a:prstGeom>
        </p:spPr>
      </p:pic>
      <p:sp>
        <p:nvSpPr>
          <p:cNvPr id="5" name="TextBox 4"/>
          <p:cNvSpPr txBox="1"/>
          <p:nvPr/>
        </p:nvSpPr>
        <p:spPr>
          <a:xfrm>
            <a:off x="45903" y="45404"/>
            <a:ext cx="1954381" cy="369332"/>
          </a:xfrm>
          <a:prstGeom prst="rect">
            <a:avLst/>
          </a:prstGeom>
          <a:noFill/>
        </p:spPr>
        <p:txBody>
          <a:bodyPr wrap="none" rtlCol="0">
            <a:spAutoFit/>
          </a:bodyPr>
          <a:lstStyle/>
          <a:p>
            <a:r>
              <a:rPr lang="en-US" dirty="0" smtClean="0">
                <a:solidFill>
                  <a:schemeClr val="accent6">
                    <a:lumMod val="75000"/>
                  </a:schemeClr>
                </a:solidFill>
              </a:rPr>
              <a:t>@hathitrust #SC14</a:t>
            </a:r>
            <a:endParaRPr lang="en-US" dirty="0">
              <a:solidFill>
                <a:schemeClr val="accent6">
                  <a:lumMod val="75000"/>
                </a:schemeClr>
              </a:solidFill>
            </a:endParaRPr>
          </a:p>
        </p:txBody>
      </p:sp>
      <p:pic>
        <p:nvPicPr>
          <p:cNvPr id="6" name="Picture 5" descr="sld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370" y="3227065"/>
            <a:ext cx="2626360" cy="2626360"/>
          </a:xfrm>
          <a:prstGeom prst="rect">
            <a:avLst/>
          </a:prstGeom>
        </p:spPr>
      </p:pic>
    </p:spTree>
    <p:extLst>
      <p:ext uri="{BB962C8B-B14F-4D97-AF65-F5344CB8AC3E}">
        <p14:creationId xmlns:p14="http://schemas.microsoft.com/office/powerpoint/2010/main" val="24877984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HathiTrust Digital Library</a:t>
            </a:r>
            <a:endParaRPr lang="en-US" b="1" dirty="0"/>
          </a:p>
        </p:txBody>
      </p:sp>
      <p:sp>
        <p:nvSpPr>
          <p:cNvPr id="3" name="Content Placeholder 2"/>
          <p:cNvSpPr>
            <a:spLocks noGrp="1"/>
          </p:cNvSpPr>
          <p:nvPr>
            <p:ph idx="1"/>
          </p:nvPr>
        </p:nvSpPr>
        <p:spPr>
          <a:xfrm>
            <a:off x="113272" y="1600201"/>
            <a:ext cx="5601315" cy="4094156"/>
          </a:xfrm>
        </p:spPr>
        <p:txBody>
          <a:bodyPr>
            <a:normAutofit lnSpcReduction="10000"/>
          </a:bodyPr>
          <a:lstStyle/>
          <a:p>
            <a:r>
              <a:rPr lang="en-US" dirty="0"/>
              <a:t>HathiTrust is a partnership of </a:t>
            </a:r>
            <a:r>
              <a:rPr lang="en-US" dirty="0" smtClean="0"/>
              <a:t>90+ academic </a:t>
            </a:r>
            <a:r>
              <a:rPr lang="en-US" dirty="0"/>
              <a:t>&amp; research institutions, offering a collection of millions of </a:t>
            </a:r>
            <a:r>
              <a:rPr lang="en-US" dirty="0" smtClean="0"/>
              <a:t>digitized titles.</a:t>
            </a:r>
          </a:p>
          <a:p>
            <a:r>
              <a:rPr lang="en-US" dirty="0">
                <a:hlinkClick r:id="rId2"/>
              </a:rPr>
              <a:t>http://</a:t>
            </a:r>
            <a:r>
              <a:rPr lang="en-US" dirty="0" smtClean="0">
                <a:hlinkClick r:id="rId2"/>
              </a:rPr>
              <a:t>hathitrust.org</a:t>
            </a:r>
            <a:endParaRPr lang="en-US" dirty="0" smtClean="0"/>
          </a:p>
          <a:p>
            <a:pPr marL="0" indent="0">
              <a:buNone/>
            </a:pPr>
            <a:endParaRPr lang="en-US" dirty="0"/>
          </a:p>
          <a:p>
            <a:pPr lvl="1"/>
            <a:r>
              <a:rPr lang="en-US" dirty="0"/>
              <a:t>IU is a founding member of the HathiTrust along with University of Michigan, University of California, and the University of Virginia</a:t>
            </a:r>
          </a:p>
        </p:txBody>
      </p:sp>
      <p:pic>
        <p:nvPicPr>
          <p:cNvPr id="5" name="Picture 4" descr="Screen Shot 2014-11-17 at 11.29.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587" y="1600201"/>
            <a:ext cx="3429413" cy="3779722"/>
          </a:xfrm>
          <a:prstGeom prst="rect">
            <a:avLst/>
          </a:prstGeom>
        </p:spPr>
      </p:pic>
    </p:spTree>
    <p:extLst>
      <p:ext uri="{BB962C8B-B14F-4D97-AF65-F5344CB8AC3E}">
        <p14:creationId xmlns:p14="http://schemas.microsoft.com/office/powerpoint/2010/main" val="41372292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HathiTrust Research Center</a:t>
            </a:r>
            <a:endParaRPr lang="en-US" b="1" dirty="0"/>
          </a:p>
        </p:txBody>
      </p:sp>
      <p:sp>
        <p:nvSpPr>
          <p:cNvPr id="3" name="Content Placeholder 2"/>
          <p:cNvSpPr>
            <a:spLocks noGrp="1"/>
          </p:cNvSpPr>
          <p:nvPr>
            <p:ph idx="1"/>
          </p:nvPr>
        </p:nvSpPr>
        <p:spPr>
          <a:xfrm>
            <a:off x="457200" y="1417638"/>
            <a:ext cx="8229600" cy="4276719"/>
          </a:xfrm>
        </p:spPr>
        <p:txBody>
          <a:bodyPr>
            <a:normAutofit fontScale="92500" lnSpcReduction="10000"/>
          </a:bodyPr>
          <a:lstStyle/>
          <a:p>
            <a:pPr marL="0" indent="0">
              <a:buNone/>
            </a:pPr>
            <a:r>
              <a:rPr lang="en-US" b="1" dirty="0" smtClean="0"/>
              <a:t>Mission</a:t>
            </a:r>
          </a:p>
          <a:p>
            <a:r>
              <a:rPr lang="en-US" dirty="0">
                <a:latin typeface="Calibri" charset="0"/>
                <a:cs typeface="맑은 고딕" charset="0"/>
              </a:rPr>
              <a:t>Public research arm of HathiTrust </a:t>
            </a:r>
          </a:p>
          <a:p>
            <a:r>
              <a:rPr lang="en-US" dirty="0">
                <a:latin typeface="Calibri" charset="0"/>
                <a:cs typeface="맑은 고딕" charset="0"/>
              </a:rPr>
              <a:t>Goal:  enable researchers world-wide to accomplish tera-scale text data-mining and analysis</a:t>
            </a:r>
          </a:p>
          <a:p>
            <a:pPr lvl="1"/>
            <a:r>
              <a:rPr lang="en-US" dirty="0">
                <a:latin typeface="Calibri" charset="0"/>
                <a:cs typeface="맑은 고딕" charset="0"/>
              </a:rPr>
              <a:t>Develop cutting-edge software tools for processing, analyzing text</a:t>
            </a:r>
          </a:p>
          <a:p>
            <a:pPr lvl="1"/>
            <a:r>
              <a:rPr lang="en-US" dirty="0">
                <a:latin typeface="Calibri" charset="0"/>
                <a:cs typeface="맑은 고딕" charset="0"/>
              </a:rPr>
              <a:t>Develop cyberinfrastructure to enable HPC access to the HathiTrust Digital Library </a:t>
            </a:r>
          </a:p>
          <a:p>
            <a:r>
              <a:rPr lang="en-US" dirty="0">
                <a:latin typeface="Calibri" charset="0"/>
                <a:cs typeface="맑은 고딕" charset="0"/>
              </a:rPr>
              <a:t>Established:  July, 2011</a:t>
            </a:r>
          </a:p>
          <a:p>
            <a:r>
              <a:rPr lang="en-US" dirty="0">
                <a:latin typeface="Calibri" charset="0"/>
                <a:cs typeface="맑은 고딕" charset="0"/>
              </a:rPr>
              <a:t>Collaborative center:  Indiana University &amp; University of Illinois</a:t>
            </a:r>
          </a:p>
          <a:p>
            <a:endParaRPr lang="en-US" dirty="0" smtClean="0"/>
          </a:p>
          <a:p>
            <a:endParaRPr lang="en-US" dirty="0"/>
          </a:p>
        </p:txBody>
      </p:sp>
    </p:spTree>
    <p:extLst>
      <p:ext uri="{BB962C8B-B14F-4D97-AF65-F5344CB8AC3E}">
        <p14:creationId xmlns:p14="http://schemas.microsoft.com/office/powerpoint/2010/main" val="41582269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08"/>
            <a:ext cx="8229600" cy="1143000"/>
          </a:xfrm>
        </p:spPr>
        <p:txBody>
          <a:bodyPr/>
          <a:lstStyle/>
          <a:p>
            <a:r>
              <a:rPr lang="en-US" b="1" dirty="0" smtClean="0"/>
              <a:t>HTRC Timeline</a:t>
            </a:r>
            <a:endParaRPr lang="en-US" b="1" dirty="0"/>
          </a:p>
        </p:txBody>
      </p:sp>
      <p:pic>
        <p:nvPicPr>
          <p:cNvPr id="4" name="Picture 3"/>
          <p:cNvPicPr/>
          <p:nvPr/>
        </p:nvPicPr>
        <p:blipFill rotWithShape="1">
          <a:blip r:embed="rId2">
            <a:extLst>
              <a:ext uri="{28A0092B-C50C-407E-A947-70E740481C1C}">
                <a14:useLocalDpi xmlns:a14="http://schemas.microsoft.com/office/drawing/2010/main" val="0"/>
              </a:ext>
            </a:extLst>
          </a:blip>
          <a:srcRect l="3232" t="4524" r="2982" b="9171"/>
          <a:stretch/>
        </p:blipFill>
        <p:spPr bwMode="auto">
          <a:xfrm>
            <a:off x="457200" y="3265545"/>
            <a:ext cx="4457700" cy="2562860"/>
          </a:xfrm>
          <a:prstGeom prst="rect">
            <a:avLst/>
          </a:prstGeom>
          <a:ln>
            <a:noFill/>
          </a:ln>
          <a:extLst>
            <a:ext uri="{53640926-AAD7-44d8-BBD7-CCE9431645EC}">
              <a14:shadowObscured xmlns:a14="http://schemas.microsoft.com/office/drawing/2010/main"/>
            </a:ext>
          </a:extLst>
        </p:spPr>
      </p:pic>
      <p:sp>
        <p:nvSpPr>
          <p:cNvPr id="5" name="Content Placeholder 2"/>
          <p:cNvSpPr>
            <a:spLocks noGrp="1"/>
          </p:cNvSpPr>
          <p:nvPr>
            <p:ph idx="1"/>
          </p:nvPr>
        </p:nvSpPr>
        <p:spPr>
          <a:xfrm>
            <a:off x="457200" y="938876"/>
            <a:ext cx="8229600" cy="2273763"/>
          </a:xfrm>
        </p:spPr>
        <p:txBody>
          <a:bodyPr>
            <a:normAutofit fontScale="92500" lnSpcReduction="10000"/>
          </a:bodyPr>
          <a:lstStyle/>
          <a:p>
            <a:r>
              <a:rPr lang="en-US" sz="2400" dirty="0"/>
              <a:t>Phase I:  </a:t>
            </a:r>
            <a:r>
              <a:rPr lang="en-US" sz="2400" dirty="0" smtClean="0"/>
              <a:t>development 01 Jul 2011 – 31 Mar 2013  </a:t>
            </a:r>
          </a:p>
          <a:p>
            <a:pPr lvl="1"/>
            <a:r>
              <a:rPr lang="en-US" sz="2400" dirty="0" smtClean="0"/>
              <a:t>HTRC software and services release v1.0</a:t>
            </a:r>
            <a:r>
              <a:rPr lang="en-US" sz="2400" dirty="0"/>
              <a:t> </a:t>
            </a:r>
            <a:r>
              <a:rPr lang="en-US" sz="2400" dirty="0">
                <a:hlinkClick r:id="rId3"/>
              </a:rPr>
              <a:t>https://</a:t>
            </a:r>
            <a:r>
              <a:rPr lang="en-US" sz="2400" dirty="0" smtClean="0">
                <a:hlinkClick r:id="rId3"/>
              </a:rPr>
              <a:t>github.com/htrc</a:t>
            </a:r>
            <a:r>
              <a:rPr lang="en-US" sz="2400" dirty="0" smtClean="0"/>
              <a:t> </a:t>
            </a:r>
          </a:p>
          <a:p>
            <a:r>
              <a:rPr lang="en-US" sz="2400" dirty="0" smtClean="0"/>
              <a:t>Phase II:  outreach, 01 Apr 2013 – 30 June 2014</a:t>
            </a:r>
          </a:p>
          <a:p>
            <a:pPr lvl="1"/>
            <a:r>
              <a:rPr lang="en-US" sz="2400" dirty="0" smtClean="0">
                <a:latin typeface="Calibri" charset="0"/>
                <a:cs typeface="맑은 고딕" charset="0"/>
              </a:rPr>
              <a:t>2</a:t>
            </a:r>
            <a:r>
              <a:rPr lang="en-US" sz="2400" baseline="30000" dirty="0" smtClean="0">
                <a:latin typeface="Calibri" charset="0"/>
                <a:cs typeface="맑은 고딕" charset="0"/>
              </a:rPr>
              <a:t>nd</a:t>
            </a:r>
            <a:r>
              <a:rPr lang="en-US" sz="2400" dirty="0" smtClean="0">
                <a:latin typeface="Calibri" charset="0"/>
                <a:cs typeface="맑은 고딕" charset="0"/>
              </a:rPr>
              <a:t> HTRC UnCamp Sep ’13</a:t>
            </a:r>
          </a:p>
          <a:p>
            <a:r>
              <a:rPr lang="en-US" sz="2400" dirty="0"/>
              <a:t>Phase </a:t>
            </a:r>
            <a:r>
              <a:rPr lang="en-US" sz="2400" dirty="0" smtClean="0"/>
              <a:t>III:  operations, 01 July 2014 - </a:t>
            </a:r>
            <a:r>
              <a:rPr lang="en-US" sz="2400" dirty="0"/>
              <a:t>present</a:t>
            </a:r>
          </a:p>
          <a:p>
            <a:pPr lvl="1"/>
            <a:endParaRPr lang="en-US" dirty="0">
              <a:latin typeface="Calibri" charset="0"/>
              <a:cs typeface="맑은 고딕" charset="0"/>
            </a:endParaRPr>
          </a:p>
          <a:p>
            <a:pPr marL="0" indent="0">
              <a:buNone/>
            </a:pPr>
            <a:endParaRPr lang="en-US" dirty="0">
              <a:latin typeface="Calibri" charset="0"/>
              <a:cs typeface="맑은 고딕" charset="0"/>
            </a:endParaRPr>
          </a:p>
          <a:p>
            <a:endParaRPr lang="en-US" dirty="0"/>
          </a:p>
        </p:txBody>
      </p:sp>
      <p:pic>
        <p:nvPicPr>
          <p:cNvPr id="6" name="Picture 5" descr="Screen Shot 2013-09-25 at 10.52.10 AM.png"/>
          <p:cNvPicPr/>
          <p:nvPr/>
        </p:nvPicPr>
        <p:blipFill rotWithShape="1">
          <a:blip r:embed="rId4">
            <a:extLst>
              <a:ext uri="{28A0092B-C50C-407E-A947-70E740481C1C}">
                <a14:useLocalDpi xmlns:a14="http://schemas.microsoft.com/office/drawing/2010/main" val="0"/>
              </a:ext>
            </a:extLst>
          </a:blip>
          <a:srcRect l="14289" t="22701" r="30152" b="11434"/>
          <a:stretch/>
        </p:blipFill>
        <p:spPr>
          <a:xfrm>
            <a:off x="5131671" y="3394134"/>
            <a:ext cx="3349861" cy="2328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77291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HTRC Current Users</a:t>
            </a:r>
            <a:endParaRPr lang="en-US" b="1" dirty="0"/>
          </a:p>
        </p:txBody>
      </p:sp>
      <p:graphicFrame>
        <p:nvGraphicFramePr>
          <p:cNvPr id="4" name="Chart 3"/>
          <p:cNvGraphicFramePr/>
          <p:nvPr>
            <p:extLst>
              <p:ext uri="{D42A27DB-BD31-4B8C-83A1-F6EECF244321}">
                <p14:modId xmlns:p14="http://schemas.microsoft.com/office/powerpoint/2010/main" val="4121110315"/>
              </p:ext>
            </p:extLst>
          </p:nvPr>
        </p:nvGraphicFramePr>
        <p:xfrm>
          <a:off x="3816178" y="748102"/>
          <a:ext cx="4817899" cy="469395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81737" y="1637881"/>
            <a:ext cx="3534441" cy="461665"/>
          </a:xfrm>
          <a:prstGeom prst="rect">
            <a:avLst/>
          </a:prstGeom>
          <a:noFill/>
          <a:ln>
            <a:noFill/>
          </a:ln>
        </p:spPr>
        <p:txBody>
          <a:bodyPr wrap="none" rtlCol="0">
            <a:spAutoFit/>
          </a:bodyPr>
          <a:lstStyle/>
          <a:p>
            <a:r>
              <a:rPr lang="en-US" sz="2400" b="1" dirty="0" smtClean="0">
                <a:solidFill>
                  <a:schemeClr val="tx2">
                    <a:lumMod val="75000"/>
                  </a:schemeClr>
                </a:solidFill>
              </a:rPr>
              <a:t>194 existing user accounts</a:t>
            </a:r>
            <a:endParaRPr lang="en-US" sz="2400" b="1" dirty="0">
              <a:solidFill>
                <a:schemeClr val="tx2">
                  <a:lumMod val="75000"/>
                </a:schemeClr>
              </a:solidFill>
            </a:endParaRPr>
          </a:p>
        </p:txBody>
      </p:sp>
      <p:sp>
        <p:nvSpPr>
          <p:cNvPr id="6" name="TextBox 5"/>
          <p:cNvSpPr txBox="1"/>
          <p:nvPr/>
        </p:nvSpPr>
        <p:spPr>
          <a:xfrm>
            <a:off x="441756" y="2118898"/>
            <a:ext cx="3374422" cy="3693319"/>
          </a:xfrm>
          <a:prstGeom prst="rect">
            <a:avLst/>
          </a:prstGeom>
          <a:noFill/>
        </p:spPr>
        <p:txBody>
          <a:bodyPr wrap="square" rtlCol="0">
            <a:spAutoFit/>
          </a:bodyPr>
          <a:lstStyle/>
          <a:p>
            <a:r>
              <a:rPr lang="en-US" dirty="0"/>
              <a:t>L</a:t>
            </a:r>
            <a:r>
              <a:rPr lang="en-US" dirty="0" smtClean="0"/>
              <a:t>ots of user accounts; good starting point. </a:t>
            </a:r>
          </a:p>
          <a:p>
            <a:endParaRPr lang="en-US" dirty="0" smtClean="0"/>
          </a:p>
          <a:p>
            <a:r>
              <a:rPr lang="en-US" dirty="0" smtClean="0"/>
              <a:t>Improve :</a:t>
            </a:r>
          </a:p>
          <a:p>
            <a:pPr marL="285750" indent="-285750">
              <a:buFont typeface="Arial"/>
              <a:buChar char="•"/>
            </a:pPr>
            <a:r>
              <a:rPr lang="en-US" dirty="0"/>
              <a:t>I</a:t>
            </a:r>
            <a:r>
              <a:rPr lang="en-US" dirty="0" smtClean="0"/>
              <a:t>ncrease amount of real work being accomplished as measured by usage on HTRC’s compute resources Quarry and Big Red II at IU</a:t>
            </a:r>
          </a:p>
          <a:p>
            <a:pPr marL="285750" indent="-285750">
              <a:buFont typeface="Arial"/>
              <a:buChar char="•"/>
            </a:pPr>
            <a:r>
              <a:rPr lang="en-US" dirty="0"/>
              <a:t>D</a:t>
            </a:r>
            <a:r>
              <a:rPr lang="en-US" dirty="0" smtClean="0"/>
              <a:t>evelop educational uses</a:t>
            </a:r>
          </a:p>
          <a:p>
            <a:pPr marL="285750" indent="-285750">
              <a:buFont typeface="Arial"/>
              <a:buChar char="•"/>
            </a:pPr>
            <a:r>
              <a:rPr lang="en-US" dirty="0"/>
              <a:t>D</a:t>
            </a:r>
            <a:r>
              <a:rPr lang="en-US" dirty="0" smtClean="0"/>
              <a:t>evelop informatics uses</a:t>
            </a:r>
          </a:p>
          <a:p>
            <a:pPr marL="285750" indent="-285750">
              <a:buFont typeface="Arial"/>
              <a:buChar char="•"/>
            </a:pPr>
            <a:r>
              <a:rPr lang="en-US" dirty="0"/>
              <a:t>D</a:t>
            </a:r>
            <a:r>
              <a:rPr lang="en-US" dirty="0" smtClean="0"/>
              <a:t>ecrease number of observers to 10%</a:t>
            </a:r>
            <a:endParaRPr lang="en-US" dirty="0"/>
          </a:p>
        </p:txBody>
      </p:sp>
      <p:sp>
        <p:nvSpPr>
          <p:cNvPr id="7" name="TextBox 6"/>
          <p:cNvSpPr txBox="1"/>
          <p:nvPr/>
        </p:nvSpPr>
        <p:spPr>
          <a:xfrm>
            <a:off x="4407867" y="4917439"/>
            <a:ext cx="4290665" cy="1015663"/>
          </a:xfrm>
          <a:prstGeom prst="rect">
            <a:avLst/>
          </a:prstGeom>
          <a:noFill/>
          <a:ln>
            <a:noFill/>
          </a:ln>
        </p:spPr>
        <p:txBody>
          <a:bodyPr wrap="square" rtlCol="0">
            <a:spAutoFit/>
          </a:bodyPr>
          <a:lstStyle/>
          <a:p>
            <a:r>
              <a:rPr lang="en-US" sz="2000" b="1" dirty="0" smtClean="0">
                <a:solidFill>
                  <a:schemeClr val="tx2">
                    <a:lumMod val="75000"/>
                  </a:schemeClr>
                </a:solidFill>
                <a:sym typeface="Wingdings"/>
              </a:rPr>
              <a:t>  </a:t>
            </a:r>
            <a:r>
              <a:rPr lang="en-US" sz="2000" b="1" dirty="0" smtClean="0">
                <a:solidFill>
                  <a:schemeClr val="tx2">
                    <a:lumMod val="75000"/>
                  </a:schemeClr>
                </a:solidFill>
              </a:rPr>
              <a:t>Project 200 users at any one time of which 90% are doing relevant education/scholarship</a:t>
            </a:r>
            <a:endParaRPr lang="en-US" sz="2000" b="1" dirty="0">
              <a:solidFill>
                <a:schemeClr val="tx2">
                  <a:lumMod val="75000"/>
                </a:schemeClr>
              </a:solidFill>
            </a:endParaRPr>
          </a:p>
        </p:txBody>
      </p:sp>
      <p:sp>
        <p:nvSpPr>
          <p:cNvPr id="8" name="Slide Number Placeholder 7"/>
          <p:cNvSpPr txBox="1">
            <a:spLocks/>
          </p:cNvSpPr>
          <p:nvPr/>
        </p:nvSpPr>
        <p:spPr>
          <a:xfrm>
            <a:off x="6553200" y="593310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7FF6402-B958-BA45-81C9-498AFFAD9117}" type="slidenum">
              <a:rPr lang="en-US" smtClean="0"/>
              <a:pPr/>
              <a:t>6</a:t>
            </a:fld>
            <a:endParaRPr lang="en-US" dirty="0"/>
          </a:p>
        </p:txBody>
      </p:sp>
    </p:spTree>
    <p:extLst>
      <p:ext uri="{BB962C8B-B14F-4D97-AF65-F5344CB8AC3E}">
        <p14:creationId xmlns:p14="http://schemas.microsoft.com/office/powerpoint/2010/main" val="70329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26813" cy="1143000"/>
          </a:xfrm>
        </p:spPr>
        <p:txBody>
          <a:bodyPr>
            <a:normAutofit fontScale="90000"/>
          </a:bodyPr>
          <a:lstStyle/>
          <a:p>
            <a:r>
              <a:rPr lang="en-US" b="1" dirty="0" smtClean="0"/>
              <a:t>Non-Consumptive Research Paradigm</a:t>
            </a:r>
            <a:endParaRPr lang="en-US" b="1" dirty="0"/>
          </a:p>
        </p:txBody>
      </p:sp>
      <p:sp>
        <p:nvSpPr>
          <p:cNvPr id="5" name="Content Placeholder 2"/>
          <p:cNvSpPr>
            <a:spLocks noGrp="1"/>
          </p:cNvSpPr>
          <p:nvPr>
            <p:ph idx="1"/>
          </p:nvPr>
        </p:nvSpPr>
        <p:spPr>
          <a:xfrm>
            <a:off x="457200" y="1600202"/>
            <a:ext cx="8229600" cy="4219509"/>
          </a:xfrm>
        </p:spPr>
        <p:txBody>
          <a:bodyPr>
            <a:normAutofit lnSpcReduction="10000"/>
          </a:bodyPr>
          <a:lstStyle/>
          <a:p>
            <a:r>
              <a:rPr lang="en-US" i="1" dirty="0"/>
              <a:t>No action or set of actions on part of users, either acting alone or in cooperation with other users over duration of one or multiple sessions can result in sufficient information gathered from collection of copyrighted works to reassemble pages from collection.</a:t>
            </a:r>
            <a:endParaRPr lang="en-US" dirty="0"/>
          </a:p>
          <a:p>
            <a:r>
              <a:rPr lang="en-US" dirty="0"/>
              <a:t>Definition disallows collusion between users, or accumulation of material over time.  Differentiates human researcher from proxy which is not a user.  Users are human beings. </a:t>
            </a:r>
          </a:p>
        </p:txBody>
      </p:sp>
    </p:spTree>
    <p:extLst>
      <p:ext uri="{BB962C8B-B14F-4D97-AF65-F5344CB8AC3E}">
        <p14:creationId xmlns:p14="http://schemas.microsoft.com/office/powerpoint/2010/main" val="13556606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85203" y="150084"/>
            <a:ext cx="7649669" cy="5738990"/>
            <a:chOff x="288613" y="150084"/>
            <a:chExt cx="8101835" cy="5738990"/>
          </a:xfrm>
        </p:grpSpPr>
        <p:pic>
          <p:nvPicPr>
            <p:cNvPr id="4" name="Picture 3" descr="aa04988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686" y="150084"/>
              <a:ext cx="319041" cy="1002139"/>
            </a:xfrm>
            <a:prstGeom prst="rect">
              <a:avLst/>
            </a:prstGeom>
          </p:spPr>
        </p:pic>
        <p:pic>
          <p:nvPicPr>
            <p:cNvPr id="5" name="Picture 4" descr="7332958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686" y="1258379"/>
              <a:ext cx="407354" cy="1000832"/>
            </a:xfrm>
            <a:prstGeom prst="rect">
              <a:avLst/>
            </a:prstGeom>
          </p:spPr>
        </p:pic>
        <p:pic>
          <p:nvPicPr>
            <p:cNvPr id="6" name="Picture 5" descr="200387787-0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8787" y="2441423"/>
              <a:ext cx="474322" cy="1002888"/>
            </a:xfrm>
            <a:prstGeom prst="rect">
              <a:avLst/>
            </a:prstGeom>
          </p:spPr>
        </p:pic>
        <p:pic>
          <p:nvPicPr>
            <p:cNvPr id="7" name="Picture 6" descr="200387787-0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6126" y="3632988"/>
              <a:ext cx="474322" cy="1002888"/>
            </a:xfrm>
            <a:prstGeom prst="rect">
              <a:avLst/>
            </a:prstGeom>
          </p:spPr>
        </p:pic>
        <p:pic>
          <p:nvPicPr>
            <p:cNvPr id="8" name="Picture 7" descr="7332958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686" y="4797685"/>
              <a:ext cx="407354" cy="1000832"/>
            </a:xfrm>
            <a:prstGeom prst="rect">
              <a:avLst/>
            </a:prstGeom>
          </p:spPr>
        </p:pic>
        <p:pic>
          <p:nvPicPr>
            <p:cNvPr id="9" name="Picture 8" descr="skd188256sd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9380" y="150084"/>
              <a:ext cx="649546" cy="556677"/>
            </a:xfrm>
            <a:prstGeom prst="rect">
              <a:avLst/>
            </a:prstGeom>
          </p:spPr>
        </p:pic>
        <p:pic>
          <p:nvPicPr>
            <p:cNvPr id="10" name="Picture 9" descr="skd188256sd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540" y="4905333"/>
              <a:ext cx="649546" cy="556677"/>
            </a:xfrm>
            <a:prstGeom prst="rect">
              <a:avLst/>
            </a:prstGeom>
          </p:spPr>
        </p:pic>
        <p:pic>
          <p:nvPicPr>
            <p:cNvPr id="11" name="Picture 10" descr="skd188256sd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540" y="1387307"/>
              <a:ext cx="649546" cy="556677"/>
            </a:xfrm>
            <a:prstGeom prst="rect">
              <a:avLst/>
            </a:prstGeom>
          </p:spPr>
        </p:pic>
        <p:sp>
          <p:nvSpPr>
            <p:cNvPr id="12" name="Rectangle 11"/>
            <p:cNvSpPr/>
            <p:nvPr/>
          </p:nvSpPr>
          <p:spPr>
            <a:xfrm>
              <a:off x="4713898" y="169328"/>
              <a:ext cx="461770" cy="547165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13" name="Cloud 12"/>
            <p:cNvSpPr/>
            <p:nvPr/>
          </p:nvSpPr>
          <p:spPr>
            <a:xfrm>
              <a:off x="288613" y="1325419"/>
              <a:ext cx="4252128" cy="3483653"/>
            </a:xfrm>
            <a:prstGeom prst="cloud">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5368072" y="926257"/>
              <a:ext cx="1789357"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368072" y="2306716"/>
              <a:ext cx="17893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368072" y="3883158"/>
              <a:ext cx="17893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368072" y="5272252"/>
              <a:ext cx="17893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Content Placeholder 3" descr="PoetryFictionNon.jpg"/>
            <p:cNvPicPr>
              <a:picLocks noChangeAspect="1"/>
            </p:cNvPicPr>
            <p:nvPr/>
          </p:nvPicPr>
          <p:blipFill rotWithShape="1">
            <a:blip r:embed="rId7">
              <a:extLst>
                <a:ext uri="{28A0092B-C50C-407E-A947-70E740481C1C}">
                  <a14:useLocalDpi xmlns:a14="http://schemas.microsoft.com/office/drawing/2010/main" val="0"/>
                </a:ext>
              </a:extLst>
            </a:blip>
            <a:srcRect l="9565" t="25332" r="21549" b="15744"/>
            <a:stretch/>
          </p:blipFill>
          <p:spPr>
            <a:xfrm>
              <a:off x="5490778" y="2775804"/>
              <a:ext cx="1587912" cy="918345"/>
            </a:xfrm>
            <a:prstGeom prst="rect">
              <a:avLst/>
            </a:prstGeom>
          </p:spPr>
        </p:pic>
        <p:pic>
          <p:nvPicPr>
            <p:cNvPr id="19" name="Picture 18" descr="phase1-blogs-tagcloud.png"/>
            <p:cNvPicPr/>
            <p:nvPr/>
          </p:nvPicPr>
          <p:blipFill rotWithShape="1">
            <a:blip r:embed="rId8">
              <a:extLst>
                <a:ext uri="{28A0092B-C50C-407E-A947-70E740481C1C}">
                  <a14:useLocalDpi xmlns:a14="http://schemas.microsoft.com/office/drawing/2010/main" val="0"/>
                </a:ext>
              </a:extLst>
            </a:blip>
            <a:srcRect l="7415" t="27486" r="7310" b="31579"/>
            <a:stretch/>
          </p:blipFill>
          <p:spPr>
            <a:xfrm>
              <a:off x="5490778" y="1369190"/>
              <a:ext cx="1602643" cy="790588"/>
            </a:xfrm>
            <a:prstGeom prst="rect">
              <a:avLst/>
            </a:prstGeom>
          </p:spPr>
        </p:pic>
        <p:pic>
          <p:nvPicPr>
            <p:cNvPr id="20" name="Picture 19" descr="Screen Shot 2013-10-11 at 10.13.12 AM.png"/>
            <p:cNvPicPr>
              <a:picLocks noChangeAspect="1"/>
            </p:cNvPicPr>
            <p:nvPr/>
          </p:nvPicPr>
          <p:blipFill rotWithShape="1">
            <a:blip r:embed="rId9">
              <a:extLst>
                <a:ext uri="{28A0092B-C50C-407E-A947-70E740481C1C}">
                  <a14:useLocalDpi xmlns:a14="http://schemas.microsoft.com/office/drawing/2010/main" val="0"/>
                </a:ext>
              </a:extLst>
            </a:blip>
            <a:srcRect r="19717"/>
            <a:stretch/>
          </p:blipFill>
          <p:spPr>
            <a:xfrm>
              <a:off x="5368072" y="4332096"/>
              <a:ext cx="1789357" cy="876976"/>
            </a:xfrm>
            <a:prstGeom prst="rect">
              <a:avLst/>
            </a:prstGeom>
          </p:spPr>
        </p:pic>
        <p:sp>
          <p:nvSpPr>
            <p:cNvPr id="21" name="Rectangle 20"/>
            <p:cNvSpPr/>
            <p:nvPr/>
          </p:nvSpPr>
          <p:spPr>
            <a:xfrm>
              <a:off x="3230816" y="222531"/>
              <a:ext cx="1194107" cy="646331"/>
            </a:xfrm>
            <a:prstGeom prst="rect">
              <a:avLst/>
            </a:prstGeom>
          </p:spPr>
          <p:txBody>
            <a:bodyPr wrap="none">
              <a:spAutoFit/>
            </a:bodyPr>
            <a:lstStyle/>
            <a:p>
              <a:pPr lvl="0"/>
              <a:r>
                <a:rPr lang="en-US" sz="3600" dirty="0">
                  <a:solidFill>
                    <a:prstClr val="black"/>
                  </a:solidFill>
                </a:rPr>
                <a:t>HTRC</a:t>
              </a:r>
            </a:p>
          </p:txBody>
        </p:sp>
        <p:sp>
          <p:nvSpPr>
            <p:cNvPr id="22" name="TextBox 21"/>
            <p:cNvSpPr txBox="1"/>
            <p:nvPr/>
          </p:nvSpPr>
          <p:spPr>
            <a:xfrm>
              <a:off x="1850364" y="5519742"/>
              <a:ext cx="2760904" cy="369332"/>
            </a:xfrm>
            <a:prstGeom prst="rect">
              <a:avLst/>
            </a:prstGeom>
            <a:noFill/>
          </p:spPr>
          <p:txBody>
            <a:bodyPr wrap="none" rtlCol="0">
              <a:spAutoFit/>
            </a:bodyPr>
            <a:lstStyle/>
            <a:p>
              <a:r>
                <a:rPr lang="en-US" dirty="0" smtClean="0"/>
                <a:t>Complexity hiding interface</a:t>
              </a:r>
              <a:endParaRPr lang="en-US" dirty="0"/>
            </a:p>
          </p:txBody>
        </p:sp>
        <p:sp>
          <p:nvSpPr>
            <p:cNvPr id="23" name="TextBox 22"/>
            <p:cNvSpPr txBox="1"/>
            <p:nvPr/>
          </p:nvSpPr>
          <p:spPr>
            <a:xfrm>
              <a:off x="1464034" y="2676048"/>
              <a:ext cx="1869585" cy="369332"/>
            </a:xfrm>
            <a:prstGeom prst="rect">
              <a:avLst/>
            </a:prstGeom>
            <a:noFill/>
          </p:spPr>
          <p:txBody>
            <a:bodyPr wrap="none" rtlCol="0">
              <a:spAutoFit/>
            </a:bodyPr>
            <a:lstStyle/>
            <a:p>
              <a:r>
                <a:rPr lang="en-US" dirty="0" smtClean="0"/>
                <a:t>All the complexity</a:t>
              </a:r>
              <a:endParaRPr lang="en-US" dirty="0"/>
            </a:p>
          </p:txBody>
        </p:sp>
        <p:sp>
          <p:nvSpPr>
            <p:cNvPr id="24" name="TextBox 23"/>
            <p:cNvSpPr txBox="1"/>
            <p:nvPr/>
          </p:nvSpPr>
          <p:spPr>
            <a:xfrm>
              <a:off x="5586978" y="5307946"/>
              <a:ext cx="1312904" cy="369332"/>
            </a:xfrm>
            <a:prstGeom prst="rect">
              <a:avLst/>
            </a:prstGeom>
            <a:noFill/>
          </p:spPr>
          <p:txBody>
            <a:bodyPr wrap="none" rtlCol="0">
              <a:spAutoFit/>
            </a:bodyPr>
            <a:lstStyle/>
            <a:p>
              <a:r>
                <a:rPr lang="en-US" dirty="0" smtClean="0"/>
                <a:t>Tabular info</a:t>
              </a:r>
              <a:endParaRPr lang="en-US" dirty="0"/>
            </a:p>
          </p:txBody>
        </p:sp>
        <p:sp>
          <p:nvSpPr>
            <p:cNvPr id="25" name="TextBox 24"/>
            <p:cNvSpPr txBox="1"/>
            <p:nvPr/>
          </p:nvSpPr>
          <p:spPr>
            <a:xfrm>
              <a:off x="5502599" y="3866544"/>
              <a:ext cx="1608133" cy="369332"/>
            </a:xfrm>
            <a:prstGeom prst="rect">
              <a:avLst/>
            </a:prstGeom>
            <a:noFill/>
          </p:spPr>
          <p:txBody>
            <a:bodyPr wrap="none" rtlCol="0">
              <a:spAutoFit/>
            </a:bodyPr>
            <a:lstStyle/>
            <a:p>
              <a:r>
                <a:rPr lang="en-US" dirty="0" smtClean="0"/>
                <a:t>Statistical plots</a:t>
              </a:r>
              <a:endParaRPr lang="en-US" dirty="0"/>
            </a:p>
          </p:txBody>
        </p:sp>
        <p:sp>
          <p:nvSpPr>
            <p:cNvPr id="26" name="TextBox 25"/>
            <p:cNvSpPr txBox="1"/>
            <p:nvPr/>
          </p:nvSpPr>
          <p:spPr>
            <a:xfrm>
              <a:off x="5502599" y="2306716"/>
              <a:ext cx="1330487" cy="369332"/>
            </a:xfrm>
            <a:prstGeom prst="rect">
              <a:avLst/>
            </a:prstGeom>
            <a:noFill/>
          </p:spPr>
          <p:txBody>
            <a:bodyPr wrap="none" rtlCol="0">
              <a:spAutoFit/>
            </a:bodyPr>
            <a:lstStyle/>
            <a:p>
              <a:r>
                <a:rPr lang="en-US" dirty="0" smtClean="0"/>
                <a:t>Spatial plots</a:t>
              </a:r>
              <a:endParaRPr lang="en-US" dirty="0"/>
            </a:p>
          </p:txBody>
        </p:sp>
        <p:sp>
          <p:nvSpPr>
            <p:cNvPr id="27" name="TextBox 26"/>
            <p:cNvSpPr txBox="1"/>
            <p:nvPr/>
          </p:nvSpPr>
          <p:spPr>
            <a:xfrm>
              <a:off x="5878979" y="522095"/>
              <a:ext cx="954107" cy="369332"/>
            </a:xfrm>
            <a:prstGeom prst="rect">
              <a:avLst/>
            </a:prstGeom>
            <a:noFill/>
          </p:spPr>
          <p:txBody>
            <a:bodyPr wrap="none" rtlCol="0">
              <a:spAutoFit/>
            </a:bodyPr>
            <a:lstStyle/>
            <a:p>
              <a:r>
                <a:rPr lang="en-US" dirty="0" smtClean="0"/>
                <a:t>Request</a:t>
              </a:r>
              <a:endParaRPr lang="en-US" dirty="0"/>
            </a:p>
          </p:txBody>
        </p:sp>
        <p:cxnSp>
          <p:nvCxnSpPr>
            <p:cNvPr id="28" name="Curved Connector 27"/>
            <p:cNvCxnSpPr>
              <a:stCxn id="22" idx="0"/>
            </p:cNvCxnSpPr>
            <p:nvPr/>
          </p:nvCxnSpPr>
          <p:spPr>
            <a:xfrm rot="5400000" flipH="1" flipV="1">
              <a:off x="3231026" y="3882948"/>
              <a:ext cx="1636584" cy="1637005"/>
            </a:xfrm>
            <a:prstGeom prst="curvedConnector2">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999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373"/>
            <a:ext cx="8229600" cy="1143000"/>
          </a:xfrm>
        </p:spPr>
        <p:txBody>
          <a:bodyPr/>
          <a:lstStyle/>
          <a:p>
            <a:r>
              <a:rPr lang="en-US" b="1" dirty="0" smtClean="0"/>
              <a:t>HTRC Version 2.0</a:t>
            </a:r>
            <a:endParaRPr lang="en-US"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59" y="1144181"/>
            <a:ext cx="735266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537712"/>
      </p:ext>
    </p:extLst>
  </p:cSld>
  <p:clrMapOvr>
    <a:masterClrMapping/>
  </p:clrMapOvr>
</p:sld>
</file>

<file path=ppt/theme/theme1.xml><?xml version="1.0" encoding="utf-8"?>
<a:theme xmlns:a="http://schemas.openxmlformats.org/drawingml/2006/main" name="HTRC at SC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HTRC at SC14.potx</Template>
  <TotalTime>380</TotalTime>
  <Words>1202</Words>
  <Application>Microsoft Macintosh PowerPoint</Application>
  <PresentationFormat>On-screen Show (4:3)</PresentationFormat>
  <Paragraphs>180</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HTRC at SC14</vt:lpstr>
      <vt:lpstr>The HathiTrust Research Center:  Big Data Analytics in a Secure  Data Framework</vt:lpstr>
      <vt:lpstr>Outline</vt:lpstr>
      <vt:lpstr>HathiTrust Digital Library</vt:lpstr>
      <vt:lpstr>HathiTrust Research Center</vt:lpstr>
      <vt:lpstr>HTRC Timeline</vt:lpstr>
      <vt:lpstr>HTRC Current Users</vt:lpstr>
      <vt:lpstr>Non-Consumptive Research Paradigm</vt:lpstr>
      <vt:lpstr>PowerPoint Presentation</vt:lpstr>
      <vt:lpstr>HTRC Version 2.0</vt:lpstr>
      <vt:lpstr>HTRC Goals</vt:lpstr>
      <vt:lpstr>HTRC Organization 2014-18</vt:lpstr>
      <vt:lpstr>HTRC Data Capsule</vt:lpstr>
      <vt:lpstr>HTRC Data Capsule</vt:lpstr>
      <vt:lpstr>HTRC Data Capsule Workflow</vt:lpstr>
      <vt:lpstr>Data Capsule Screenshots</vt:lpstr>
      <vt:lpstr>HTRC Science on a Sphere #SC14</vt:lpstr>
      <vt:lpstr>HTRC Advanced Collaborative Support</vt:lpstr>
      <vt:lpstr>HTRC@Events</vt:lpstr>
      <vt:lpstr>Thank You</vt:lpstr>
      <vt:lpstr>More Information on HTRC</vt:lpstr>
      <vt:lpstr>The HathiTrust Research Center:  Big Data Analytics in a Secure  Data Framework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Contreras, J. Arturo</dc:creator>
  <cp:lastModifiedBy>Jeremy York</cp:lastModifiedBy>
  <cp:revision>43</cp:revision>
  <dcterms:created xsi:type="dcterms:W3CDTF">2014-11-13T17:55:38Z</dcterms:created>
  <dcterms:modified xsi:type="dcterms:W3CDTF">2014-12-10T15:33:03Z</dcterms:modified>
</cp:coreProperties>
</file>