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haansoftxlsx"/>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24" r:id="rId5"/>
  </p:sldMasterIdLst>
  <p:notesMasterIdLst>
    <p:notesMasterId r:id="rId101"/>
  </p:notesMasterIdLst>
  <p:sldIdLst>
    <p:sldId id="258" r:id="rId6"/>
    <p:sldId id="257" r:id="rId7"/>
    <p:sldId id="259" r:id="rId8"/>
    <p:sldId id="300" r:id="rId9"/>
    <p:sldId id="301" r:id="rId10"/>
    <p:sldId id="292" r:id="rId11"/>
    <p:sldId id="304" r:id="rId12"/>
    <p:sldId id="293" r:id="rId13"/>
    <p:sldId id="302" r:id="rId14"/>
    <p:sldId id="295" r:id="rId15"/>
    <p:sldId id="272" r:id="rId16"/>
    <p:sldId id="273" r:id="rId17"/>
    <p:sldId id="315" r:id="rId18"/>
    <p:sldId id="275" r:id="rId19"/>
    <p:sldId id="274" r:id="rId20"/>
    <p:sldId id="338" r:id="rId21"/>
    <p:sldId id="339" r:id="rId22"/>
    <p:sldId id="340" r:id="rId23"/>
    <p:sldId id="341" r:id="rId24"/>
    <p:sldId id="342" r:id="rId25"/>
    <p:sldId id="316" r:id="rId26"/>
    <p:sldId id="322" r:id="rId27"/>
    <p:sldId id="317" r:id="rId28"/>
    <p:sldId id="318" r:id="rId29"/>
    <p:sldId id="319" r:id="rId30"/>
    <p:sldId id="320" r:id="rId31"/>
    <p:sldId id="321" r:id="rId32"/>
    <p:sldId id="323" r:id="rId33"/>
    <p:sldId id="324" r:id="rId34"/>
    <p:sldId id="325" r:id="rId35"/>
    <p:sldId id="326" r:id="rId36"/>
    <p:sldId id="327" r:id="rId37"/>
    <p:sldId id="329" r:id="rId38"/>
    <p:sldId id="330" r:id="rId39"/>
    <p:sldId id="328" r:id="rId40"/>
    <p:sldId id="296" r:id="rId41"/>
    <p:sldId id="297" r:id="rId42"/>
    <p:sldId id="298" r:id="rId43"/>
    <p:sldId id="299" r:id="rId44"/>
    <p:sldId id="343" r:id="rId45"/>
    <p:sldId id="337" r:id="rId46"/>
    <p:sldId id="331" r:id="rId47"/>
    <p:sldId id="332" r:id="rId48"/>
    <p:sldId id="333" r:id="rId49"/>
    <p:sldId id="334" r:id="rId50"/>
    <p:sldId id="335" r:id="rId51"/>
    <p:sldId id="336" r:id="rId52"/>
    <p:sldId id="362" r:id="rId53"/>
    <p:sldId id="344" r:id="rId54"/>
    <p:sldId id="363" r:id="rId55"/>
    <p:sldId id="345" r:id="rId56"/>
    <p:sldId id="364" r:id="rId57"/>
    <p:sldId id="346" r:id="rId58"/>
    <p:sldId id="347" r:id="rId59"/>
    <p:sldId id="365" r:id="rId60"/>
    <p:sldId id="348" r:id="rId61"/>
    <p:sldId id="281" r:id="rId62"/>
    <p:sldId id="282" r:id="rId63"/>
    <p:sldId id="283" r:id="rId64"/>
    <p:sldId id="284" r:id="rId65"/>
    <p:sldId id="361" r:id="rId66"/>
    <p:sldId id="349" r:id="rId67"/>
    <p:sldId id="368" r:id="rId68"/>
    <p:sldId id="366" r:id="rId69"/>
    <p:sldId id="350" r:id="rId70"/>
    <p:sldId id="351" r:id="rId71"/>
    <p:sldId id="352" r:id="rId72"/>
    <p:sldId id="353" r:id="rId73"/>
    <p:sldId id="354" r:id="rId74"/>
    <p:sldId id="355" r:id="rId75"/>
    <p:sldId id="357" r:id="rId76"/>
    <p:sldId id="358" r:id="rId77"/>
    <p:sldId id="359" r:id="rId78"/>
    <p:sldId id="360" r:id="rId79"/>
    <p:sldId id="288" r:id="rId80"/>
    <p:sldId id="289" r:id="rId81"/>
    <p:sldId id="290" r:id="rId82"/>
    <p:sldId id="291" r:id="rId83"/>
    <p:sldId id="371" r:id="rId84"/>
    <p:sldId id="370" r:id="rId85"/>
    <p:sldId id="372" r:id="rId86"/>
    <p:sldId id="285" r:id="rId87"/>
    <p:sldId id="305" r:id="rId88"/>
    <p:sldId id="306" r:id="rId89"/>
    <p:sldId id="314" r:id="rId90"/>
    <p:sldId id="308" r:id="rId91"/>
    <p:sldId id="309" r:id="rId92"/>
    <p:sldId id="310" r:id="rId93"/>
    <p:sldId id="311" r:id="rId94"/>
    <p:sldId id="312" r:id="rId95"/>
    <p:sldId id="313" r:id="rId96"/>
    <p:sldId id="286" r:id="rId97"/>
    <p:sldId id="367" r:id="rId98"/>
    <p:sldId id="287" r:id="rId99"/>
    <p:sldId id="30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81" d="100"/>
          <a:sy n="81" d="100"/>
        </p:scale>
        <p:origin x="-896" y="-104"/>
      </p:cViewPr>
      <p:guideLst>
        <p:guide orient="horz" pos="2160"/>
        <p:guide pos="2880"/>
      </p:guideLst>
    </p:cSldViewPr>
  </p:slideViewPr>
  <p:notesTextViewPr>
    <p:cViewPr>
      <p:scale>
        <a:sx n="1" d="1"/>
        <a:sy n="1" d="1"/>
      </p:scale>
      <p:origin x="0" y="0"/>
    </p:cViewPr>
  </p:notesTextViewPr>
  <p:sorterViewPr>
    <p:cViewPr>
      <p:scale>
        <a:sx n="100" d="100"/>
        <a:sy n="100" d="100"/>
      </p:scale>
      <p:origin x="0" y="-17772"/>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00" Type="http://schemas.openxmlformats.org/officeDocument/2006/relationships/slide" Target="slides/slide95.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655555555555555111111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ser>
          <c:idx val="0"/>
          <c:order val="0"/>
          <c:tx>
            <c:strRef>
              <c:f>Sheet1!$B$1</c:f>
              <c:strCache>
                <c:ptCount val="1"/>
                <c:pt idx="0">
                  <c:v>Percent</c:v>
                </c:pt>
              </c:strCache>
            </c:strRef>
          </c:tx>
          <c:spPr>
            <a:ln>
              <a:noFill/>
            </a:ln>
          </c:spPr>
          <c:dLbls>
            <c:dLbl>
              <c:idx val="0"/>
              <c:layout/>
              <c:tx>
                <c:rich>
                  <a:bodyPr/>
                  <a:lstStyle/>
                  <a:p>
                    <a:pPr>
                      <a:defRPr sz="2600" b="0" i="0"/>
                    </a:pPr>
                    <a:r>
                      <a:rPr lang="en-US" sz="2000" dirty="0" smtClean="0"/>
                      <a:t>In-copyright or undetermined</a:t>
                    </a:r>
                  </a:p>
                  <a:p>
                    <a:pPr>
                      <a:defRPr sz="2600" b="0" i="0"/>
                    </a:pPr>
                    <a:r>
                      <a:rPr lang="en-US" sz="2000" dirty="0" smtClean="0"/>
                      <a:t>63%</a:t>
                    </a:r>
                    <a:endParaRPr lang="en-US" sz="2000" dirty="0"/>
                  </a:p>
                </c:rich>
              </c:tx>
              <c:sp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0303965325008298"/>
                  <c:y val="-0.145837585819002"/>
                </c:manualLayout>
              </c:layout>
              <c:tx>
                <c:rich>
                  <a:bodyPr/>
                  <a:lstStyle/>
                  <a:p>
                    <a:r>
                      <a:rPr lang="en-US" sz="1600" b="0" i="0" dirty="0"/>
                      <a:t>Public </a:t>
                    </a:r>
                    <a:r>
                      <a:rPr lang="en-US" sz="1600" b="0" i="0" dirty="0" smtClean="0"/>
                      <a:t>Domain (worldwide)</a:t>
                    </a:r>
                    <a:r>
                      <a:rPr lang="en-US" sz="1600" b="0" i="0" dirty="0"/>
                      <a:t>
</a:t>
                    </a:r>
                    <a:r>
                      <a:rPr lang="en-US" sz="1600" b="0" i="0" dirty="0" smtClean="0"/>
                      <a:t>15%</a:t>
                    </a: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0954817759957814"/>
                  <c:y val="0.0"/>
                </c:manualLayout>
              </c:layout>
              <c:tx>
                <c:rich>
                  <a:bodyPr/>
                  <a:lstStyle/>
                  <a:p>
                    <a:r>
                      <a:rPr lang="en-US" sz="1600" b="0" i="0" dirty="0" smtClean="0"/>
                      <a:t>U.S. Federal Government Documents (worldwide)</a:t>
                    </a:r>
                    <a:r>
                      <a:rPr lang="en-US" sz="1600" b="0" i="0" dirty="0"/>
                      <a:t>
4%</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3"/>
              <c:layout/>
              <c:tx>
                <c:rich>
                  <a:bodyPr/>
                  <a:lstStyle/>
                  <a:p>
                    <a:r>
                      <a:rPr lang="en-US" sz="1600" b="0" i="0" dirty="0" smtClean="0"/>
                      <a:t>Public Domain</a:t>
                    </a:r>
                  </a:p>
                  <a:p>
                    <a:r>
                      <a:rPr lang="en-US" sz="1600" b="0" i="0" dirty="0" smtClean="0"/>
                      <a:t>(US)</a:t>
                    </a:r>
                  </a:p>
                  <a:p>
                    <a:r>
                      <a:rPr lang="en-US" sz="1600" b="0" i="0" dirty="0" smtClean="0"/>
                      <a:t>10%</a:t>
                    </a:r>
                  </a:p>
                  <a:p>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00126004203176028"/>
                  <c:y val="-0.015388752472806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Open Access</a:t>
                    </a:r>
                  </a:p>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extLst>
                <c:ext xmlns:c15="http://schemas.microsoft.com/office/drawing/2012/chart" uri="{CE6537A1-D6FC-4f65-9D91-7224C49458BB}"/>
              </c:extLst>
            </c:dLbl>
            <c:dLbl>
              <c:idx val="5"/>
              <c:layout>
                <c:manualLayout>
                  <c:x val="-0.0788290918624192"/>
                  <c:y val="0.10546199574957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Creative Commons </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.01%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extLst>
                <c:ext xmlns:c15="http://schemas.microsoft.com/office/drawing/2012/chart" uri="{CE6537A1-D6FC-4f65-9D91-7224C49458BB}"/>
              </c:extLst>
            </c:dLbl>
            <c:dLbl>
              <c:idx val="6"/>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a:solidFill>
                          <a:srgbClr val="000000"/>
                        </a:solidFill>
                        <a:latin typeface="Calibri"/>
                        <a:ea typeface="Calibri"/>
                        <a:cs typeface="Calibri"/>
                      </a:rPr>
                      <a:t>"Public </a:t>
                    </a:r>
                    <a:r>
                      <a:rPr lang="en-US" sz="1600" b="0" i="0" u="none" strike="noStrike" baseline="0" dirty="0" smtClean="0">
                        <a:solidFill>
                          <a:srgbClr val="000000"/>
                        </a:solidFill>
                        <a:latin typeface="Calibri"/>
                        <a:ea typeface="Calibri"/>
                        <a:cs typeface="Calibri"/>
                      </a:rPr>
                      <a:t>Domain”</a:t>
                    </a:r>
                    <a:endParaRPr lang="en-US" sz="1600" b="0" i="0" u="none" strike="noStrike" baseline="0" dirty="0">
                      <a:solidFill>
                        <a:srgbClr val="000000"/>
                      </a:solidFill>
                      <a:latin typeface="Calibri"/>
                      <a:ea typeface="Calibri"/>
                      <a:cs typeface="Calibri"/>
                    </a:endParaRP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37%</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0" i="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In Copyright</c:v>
                </c:pt>
                <c:pt idx="1">
                  <c:v>Public Domain</c:v>
                </c:pt>
                <c:pt idx="2">
                  <c:v>Government Documents</c:v>
                </c:pt>
                <c:pt idx="3">
                  <c:v>Public Domain (US)</c:v>
                </c:pt>
                <c:pt idx="4">
                  <c:v>Open Access</c:v>
                </c:pt>
                <c:pt idx="5">
                  <c:v>Creative Commons</c:v>
                </c:pt>
              </c:strCache>
            </c:strRef>
          </c:cat>
          <c:val>
            <c:numRef>
              <c:f>Sheet1!$B$2:$B$7</c:f>
              <c:numCache>
                <c:formatCode>0</c:formatCode>
                <c:ptCount val="6"/>
                <c:pt idx="0">
                  <c:v>7.253946E6</c:v>
                </c:pt>
                <c:pt idx="1">
                  <c:v>1.687328E6</c:v>
                </c:pt>
                <c:pt idx="2">
                  <c:v>348112.0</c:v>
                </c:pt>
                <c:pt idx="3" formatCode="General">
                  <c:v>1.017765E6</c:v>
                </c:pt>
                <c:pt idx="4">
                  <c:v>6569.0</c:v>
                </c:pt>
                <c:pt idx="5">
                  <c:v>964.0</c:v>
                </c:pt>
              </c:numCache>
            </c:numRef>
          </c:val>
        </c:ser>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F4A19-40C9-3A4A-908C-3069BC6F8F55}" type="doc">
      <dgm:prSet loTypeId="urn:microsoft.com/office/officeart/2005/8/layout/orgChart1" loCatId="" qsTypeId="urn:microsoft.com/office/officeart/2005/8/quickstyle/simple4" qsCatId="simple" csTypeId="urn:microsoft.com/office/officeart/2005/8/colors/colorful1" csCatId="colorful" phldr="1"/>
      <dgm:spPr/>
      <dgm:t>
        <a:bodyPr/>
        <a:lstStyle/>
        <a:p>
          <a:endParaRPr lang="en-US"/>
        </a:p>
      </dgm:t>
    </dgm:pt>
    <dgm:pt modelId="{32D7DC64-EE34-8047-9443-7F19C2D9AD88}">
      <dgm:prSet phldrT="[Text]"/>
      <dgm:spPr/>
      <dgm:t>
        <a:bodyPr/>
        <a:lstStyle/>
        <a:p>
          <a:r>
            <a:rPr lang="en-US" dirty="0" smtClean="0"/>
            <a:t>HTRC Executive Mgmt</a:t>
          </a:r>
          <a:endParaRPr lang="en-US" dirty="0"/>
        </a:p>
      </dgm:t>
    </dgm:pt>
    <dgm:pt modelId="{0F6518A1-675D-094C-8C2D-D9A9C3CC7C9F}" type="parTrans" cxnId="{0D4D8957-0141-744D-AC64-C27EC4CB2F0A}">
      <dgm:prSet/>
      <dgm:spPr/>
      <dgm:t>
        <a:bodyPr/>
        <a:lstStyle/>
        <a:p>
          <a:endParaRPr lang="en-US"/>
        </a:p>
      </dgm:t>
    </dgm:pt>
    <dgm:pt modelId="{DDC8CD9E-AC1B-B94F-B5A4-7087F55FC0F4}" type="sibTrans" cxnId="{0D4D8957-0141-744D-AC64-C27EC4CB2F0A}">
      <dgm:prSet/>
      <dgm:spPr/>
      <dgm:t>
        <a:bodyPr/>
        <a:lstStyle/>
        <a:p>
          <a:endParaRPr lang="en-US"/>
        </a:p>
      </dgm:t>
    </dgm:pt>
    <dgm:pt modelId="{DDE99354-DD21-0B4B-B7B4-279D242328A0}">
      <dgm:prSet phldrT="[Text]"/>
      <dgm:spPr/>
      <dgm:t>
        <a:bodyPr/>
        <a:lstStyle/>
        <a:p>
          <a:r>
            <a:rPr lang="en-US" dirty="0" smtClean="0"/>
            <a:t>Administrative Support</a:t>
          </a:r>
          <a:endParaRPr lang="en-US" dirty="0"/>
        </a:p>
      </dgm:t>
    </dgm:pt>
    <dgm:pt modelId="{AB5E0A43-9412-7C45-B0F8-00D126ED1F88}" type="parTrans" cxnId="{FBB37F7D-7546-7B4A-BAEC-F759BF360A95}">
      <dgm:prSet/>
      <dgm:spPr/>
      <dgm:t>
        <a:bodyPr/>
        <a:lstStyle/>
        <a:p>
          <a:endParaRPr lang="en-US"/>
        </a:p>
      </dgm:t>
    </dgm:pt>
    <dgm:pt modelId="{F002DFDE-4650-1443-8F36-26F33C9F814E}" type="sibTrans" cxnId="{FBB37F7D-7546-7B4A-BAEC-F759BF360A95}">
      <dgm:prSet/>
      <dgm:spPr/>
      <dgm:t>
        <a:bodyPr/>
        <a:lstStyle/>
        <a:p>
          <a:endParaRPr lang="en-US"/>
        </a:p>
      </dgm:t>
    </dgm:pt>
    <dgm:pt modelId="{90ACBE38-F1BA-9C44-87DB-6F0616F2B773}">
      <dgm:prSet phldrT="[Text]"/>
      <dgm:spPr/>
      <dgm:t>
        <a:bodyPr/>
        <a:lstStyle/>
        <a:p>
          <a:r>
            <a:rPr lang="en-US" dirty="0" smtClean="0"/>
            <a:t>Advanced Research</a:t>
          </a:r>
          <a:endParaRPr lang="en-US" dirty="0"/>
        </a:p>
      </dgm:t>
    </dgm:pt>
    <dgm:pt modelId="{63D02539-963D-A741-9DC3-AAE07B7B6FAA}" type="parTrans" cxnId="{62789066-B376-FE4C-8B43-F57D96A738A0}">
      <dgm:prSet/>
      <dgm:spPr/>
      <dgm:t>
        <a:bodyPr/>
        <a:lstStyle/>
        <a:p>
          <a:endParaRPr lang="en-US"/>
        </a:p>
      </dgm:t>
    </dgm:pt>
    <dgm:pt modelId="{F221F2C5-05B9-EC43-BDFD-2405F1CA874B}" type="sibTrans" cxnId="{62789066-B376-FE4C-8B43-F57D96A738A0}">
      <dgm:prSet/>
      <dgm:spPr/>
      <dgm:t>
        <a:bodyPr/>
        <a:lstStyle/>
        <a:p>
          <a:endParaRPr lang="en-US"/>
        </a:p>
      </dgm:t>
    </dgm:pt>
    <dgm:pt modelId="{A72BCB43-0CBF-4840-8309-CF692D85F6D8}">
      <dgm:prSet phldrT="[Text]"/>
      <dgm:spPr/>
      <dgm:t>
        <a:bodyPr/>
        <a:lstStyle/>
        <a:p>
          <a:r>
            <a:rPr lang="en-US" dirty="0" smtClean="0"/>
            <a:t>Advanced Collaborative Support</a:t>
          </a:r>
          <a:endParaRPr lang="en-US" dirty="0"/>
        </a:p>
      </dgm:t>
    </dgm:pt>
    <dgm:pt modelId="{91FD7569-A313-A14B-96AA-42F6A15F487F}" type="parTrans" cxnId="{0FCA3FDD-B7A8-4546-AA11-93BE3E7E34E5}">
      <dgm:prSet/>
      <dgm:spPr/>
      <dgm:t>
        <a:bodyPr/>
        <a:lstStyle/>
        <a:p>
          <a:endParaRPr lang="en-US"/>
        </a:p>
      </dgm:t>
    </dgm:pt>
    <dgm:pt modelId="{425F4B7C-72CC-E94C-A0EE-2006CCB5ED66}" type="sibTrans" cxnId="{0FCA3FDD-B7A8-4546-AA11-93BE3E7E34E5}">
      <dgm:prSet/>
      <dgm:spPr/>
      <dgm:t>
        <a:bodyPr/>
        <a:lstStyle/>
        <a:p>
          <a:endParaRPr lang="en-US"/>
        </a:p>
      </dgm:t>
    </dgm:pt>
    <dgm:pt modelId="{1A2090C7-092A-E144-AC58-9D7473B4CFFD}">
      <dgm:prSet phldrT="[Text]"/>
      <dgm:spPr/>
      <dgm:t>
        <a:bodyPr/>
        <a:lstStyle/>
        <a:p>
          <a:r>
            <a:rPr lang="en-US" dirty="0" smtClean="0"/>
            <a:t>Scholarly Commons</a:t>
          </a:r>
          <a:endParaRPr lang="en-US" dirty="0"/>
        </a:p>
      </dgm:t>
    </dgm:pt>
    <dgm:pt modelId="{834861A2-09DF-7C4D-A2BD-C47061201A67}" type="parTrans" cxnId="{E52EF3BC-6669-054E-BFE3-84C276215F42}">
      <dgm:prSet/>
      <dgm:spPr/>
      <dgm:t>
        <a:bodyPr/>
        <a:lstStyle/>
        <a:p>
          <a:endParaRPr lang="en-US"/>
        </a:p>
      </dgm:t>
    </dgm:pt>
    <dgm:pt modelId="{3C52A42C-89E6-C34A-8CE4-B57F5BAEAD1A}" type="sibTrans" cxnId="{E52EF3BC-6669-054E-BFE3-84C276215F42}">
      <dgm:prSet/>
      <dgm:spPr/>
      <dgm:t>
        <a:bodyPr/>
        <a:lstStyle/>
        <a:p>
          <a:endParaRPr lang="en-US"/>
        </a:p>
      </dgm:t>
    </dgm:pt>
    <dgm:pt modelId="{CE35178C-6C5E-1E48-B994-BDB13F90949B}">
      <dgm:prSet phldrT="[Text]"/>
      <dgm:spPr/>
      <dgm:t>
        <a:bodyPr/>
        <a:lstStyle/>
        <a:p>
          <a:r>
            <a:rPr lang="en-US" dirty="0" smtClean="0"/>
            <a:t>Core Development</a:t>
          </a:r>
          <a:endParaRPr lang="en-US" dirty="0"/>
        </a:p>
      </dgm:t>
    </dgm:pt>
    <dgm:pt modelId="{8695FF6B-DD63-E749-B702-C7470FF189BB}" type="parTrans" cxnId="{77845341-92BE-3B46-9271-F5C77DA494C6}">
      <dgm:prSet/>
      <dgm:spPr/>
      <dgm:t>
        <a:bodyPr/>
        <a:lstStyle/>
        <a:p>
          <a:endParaRPr lang="en-US"/>
        </a:p>
      </dgm:t>
    </dgm:pt>
    <dgm:pt modelId="{0778F337-35A1-4B45-B61B-A02DBA56E7B1}" type="sibTrans" cxnId="{77845341-92BE-3B46-9271-F5C77DA494C6}">
      <dgm:prSet/>
      <dgm:spPr/>
      <dgm:t>
        <a:bodyPr/>
        <a:lstStyle/>
        <a:p>
          <a:endParaRPr lang="en-US"/>
        </a:p>
      </dgm:t>
    </dgm:pt>
    <dgm:pt modelId="{F0503D74-C989-DC44-85EA-AC1FB8BAA7FA}" type="pres">
      <dgm:prSet presAssocID="{B9FF4A19-40C9-3A4A-908C-3069BC6F8F55}" presName="hierChild1" presStyleCnt="0">
        <dgm:presLayoutVars>
          <dgm:orgChart val="1"/>
          <dgm:chPref val="1"/>
          <dgm:dir/>
          <dgm:animOne val="branch"/>
          <dgm:animLvl val="lvl"/>
          <dgm:resizeHandles/>
        </dgm:presLayoutVars>
      </dgm:prSet>
      <dgm:spPr/>
      <dgm:t>
        <a:bodyPr/>
        <a:lstStyle/>
        <a:p>
          <a:endParaRPr lang="en-US"/>
        </a:p>
      </dgm:t>
    </dgm:pt>
    <dgm:pt modelId="{6E08E4A6-A1B7-E949-A924-AE3CD6679C77}" type="pres">
      <dgm:prSet presAssocID="{32D7DC64-EE34-8047-9443-7F19C2D9AD88}" presName="hierRoot1" presStyleCnt="0">
        <dgm:presLayoutVars>
          <dgm:hierBranch val="init"/>
        </dgm:presLayoutVars>
      </dgm:prSet>
      <dgm:spPr/>
    </dgm:pt>
    <dgm:pt modelId="{50E1FBE1-1179-B341-85E5-9F28B7FE6AC5}" type="pres">
      <dgm:prSet presAssocID="{32D7DC64-EE34-8047-9443-7F19C2D9AD88}" presName="rootComposite1" presStyleCnt="0"/>
      <dgm:spPr/>
    </dgm:pt>
    <dgm:pt modelId="{97169AA2-1821-7744-BF5E-55CD86917F9A}" type="pres">
      <dgm:prSet presAssocID="{32D7DC64-EE34-8047-9443-7F19C2D9AD88}" presName="rootText1" presStyleLbl="node0" presStyleIdx="0" presStyleCnt="1">
        <dgm:presLayoutVars>
          <dgm:chPref val="3"/>
        </dgm:presLayoutVars>
      </dgm:prSet>
      <dgm:spPr/>
      <dgm:t>
        <a:bodyPr/>
        <a:lstStyle/>
        <a:p>
          <a:endParaRPr lang="en-US"/>
        </a:p>
      </dgm:t>
    </dgm:pt>
    <dgm:pt modelId="{E24D25ED-1A32-B049-BAE9-67A26820EA13}" type="pres">
      <dgm:prSet presAssocID="{32D7DC64-EE34-8047-9443-7F19C2D9AD88}" presName="rootConnector1" presStyleLbl="node1" presStyleIdx="0" presStyleCnt="0"/>
      <dgm:spPr/>
      <dgm:t>
        <a:bodyPr/>
        <a:lstStyle/>
        <a:p>
          <a:endParaRPr lang="en-US"/>
        </a:p>
      </dgm:t>
    </dgm:pt>
    <dgm:pt modelId="{4F7B9D05-3DD2-3D4E-85B1-39E450DDAB8B}" type="pres">
      <dgm:prSet presAssocID="{32D7DC64-EE34-8047-9443-7F19C2D9AD88}" presName="hierChild2" presStyleCnt="0"/>
      <dgm:spPr/>
    </dgm:pt>
    <dgm:pt modelId="{F420AEAF-59E8-5E4C-AF8B-AD8804D162F8}" type="pres">
      <dgm:prSet presAssocID="{AB5E0A43-9412-7C45-B0F8-00D126ED1F88}" presName="Name37" presStyleLbl="parChTrans1D2" presStyleIdx="0" presStyleCnt="5"/>
      <dgm:spPr/>
      <dgm:t>
        <a:bodyPr/>
        <a:lstStyle/>
        <a:p>
          <a:endParaRPr lang="en-US"/>
        </a:p>
      </dgm:t>
    </dgm:pt>
    <dgm:pt modelId="{874CD7DD-3A5B-2542-971C-25D7DAA7C085}" type="pres">
      <dgm:prSet presAssocID="{DDE99354-DD21-0B4B-B7B4-279D242328A0}" presName="hierRoot2" presStyleCnt="0">
        <dgm:presLayoutVars>
          <dgm:hierBranch val="init"/>
        </dgm:presLayoutVars>
      </dgm:prSet>
      <dgm:spPr/>
    </dgm:pt>
    <dgm:pt modelId="{7BB72FF2-FBAE-4246-AB97-DB4AC63865A0}" type="pres">
      <dgm:prSet presAssocID="{DDE99354-DD21-0B4B-B7B4-279D242328A0}" presName="rootComposite" presStyleCnt="0"/>
      <dgm:spPr/>
    </dgm:pt>
    <dgm:pt modelId="{F347AAAA-0959-4B40-BA9B-14ABFDD2D2EF}" type="pres">
      <dgm:prSet presAssocID="{DDE99354-DD21-0B4B-B7B4-279D242328A0}" presName="rootText" presStyleLbl="node2" presStyleIdx="0" presStyleCnt="5">
        <dgm:presLayoutVars>
          <dgm:chPref val="3"/>
        </dgm:presLayoutVars>
      </dgm:prSet>
      <dgm:spPr/>
      <dgm:t>
        <a:bodyPr/>
        <a:lstStyle/>
        <a:p>
          <a:endParaRPr lang="en-US"/>
        </a:p>
      </dgm:t>
    </dgm:pt>
    <dgm:pt modelId="{92BF26FF-7A1F-3946-8C3E-F8D7DD649311}" type="pres">
      <dgm:prSet presAssocID="{DDE99354-DD21-0B4B-B7B4-279D242328A0}" presName="rootConnector" presStyleLbl="node2" presStyleIdx="0" presStyleCnt="5"/>
      <dgm:spPr/>
      <dgm:t>
        <a:bodyPr/>
        <a:lstStyle/>
        <a:p>
          <a:endParaRPr lang="en-US"/>
        </a:p>
      </dgm:t>
    </dgm:pt>
    <dgm:pt modelId="{03784A15-FCE5-F04F-8F78-A7783F8A2A0B}" type="pres">
      <dgm:prSet presAssocID="{DDE99354-DD21-0B4B-B7B4-279D242328A0}" presName="hierChild4" presStyleCnt="0"/>
      <dgm:spPr/>
    </dgm:pt>
    <dgm:pt modelId="{E2423510-E92D-4E42-A4FE-861F6C81A967}" type="pres">
      <dgm:prSet presAssocID="{DDE99354-DD21-0B4B-B7B4-279D242328A0}" presName="hierChild5" presStyleCnt="0"/>
      <dgm:spPr/>
    </dgm:pt>
    <dgm:pt modelId="{78B90FB1-0C49-3842-84A1-6AC243CC3B88}" type="pres">
      <dgm:prSet presAssocID="{8695FF6B-DD63-E749-B702-C7470FF189BB}" presName="Name37" presStyleLbl="parChTrans1D2" presStyleIdx="1" presStyleCnt="5"/>
      <dgm:spPr/>
      <dgm:t>
        <a:bodyPr/>
        <a:lstStyle/>
        <a:p>
          <a:endParaRPr lang="en-US"/>
        </a:p>
      </dgm:t>
    </dgm:pt>
    <dgm:pt modelId="{BB020523-7006-2444-B1AB-C77C2EB4FF93}" type="pres">
      <dgm:prSet presAssocID="{CE35178C-6C5E-1E48-B994-BDB13F90949B}" presName="hierRoot2" presStyleCnt="0">
        <dgm:presLayoutVars>
          <dgm:hierBranch val="init"/>
        </dgm:presLayoutVars>
      </dgm:prSet>
      <dgm:spPr/>
    </dgm:pt>
    <dgm:pt modelId="{A2ED118F-3216-0147-AD72-513D20390A50}" type="pres">
      <dgm:prSet presAssocID="{CE35178C-6C5E-1E48-B994-BDB13F90949B}" presName="rootComposite" presStyleCnt="0"/>
      <dgm:spPr/>
    </dgm:pt>
    <dgm:pt modelId="{91C59E6F-D7B3-8548-A858-E4BBEBC23E71}" type="pres">
      <dgm:prSet presAssocID="{CE35178C-6C5E-1E48-B994-BDB13F90949B}" presName="rootText" presStyleLbl="node2" presStyleIdx="1" presStyleCnt="5">
        <dgm:presLayoutVars>
          <dgm:chPref val="3"/>
        </dgm:presLayoutVars>
      </dgm:prSet>
      <dgm:spPr/>
      <dgm:t>
        <a:bodyPr/>
        <a:lstStyle/>
        <a:p>
          <a:endParaRPr lang="en-US"/>
        </a:p>
      </dgm:t>
    </dgm:pt>
    <dgm:pt modelId="{90F39CA8-AF2A-674D-A8D5-2D418C072A99}" type="pres">
      <dgm:prSet presAssocID="{CE35178C-6C5E-1E48-B994-BDB13F90949B}" presName="rootConnector" presStyleLbl="node2" presStyleIdx="1" presStyleCnt="5"/>
      <dgm:spPr/>
      <dgm:t>
        <a:bodyPr/>
        <a:lstStyle/>
        <a:p>
          <a:endParaRPr lang="en-US"/>
        </a:p>
      </dgm:t>
    </dgm:pt>
    <dgm:pt modelId="{5837FB16-9125-BB44-9EE3-E0ECA391F775}" type="pres">
      <dgm:prSet presAssocID="{CE35178C-6C5E-1E48-B994-BDB13F90949B}" presName="hierChild4" presStyleCnt="0"/>
      <dgm:spPr/>
    </dgm:pt>
    <dgm:pt modelId="{CCF96242-9777-C749-B51C-355087928197}" type="pres">
      <dgm:prSet presAssocID="{CE35178C-6C5E-1E48-B994-BDB13F90949B}" presName="hierChild5" presStyleCnt="0"/>
      <dgm:spPr/>
    </dgm:pt>
    <dgm:pt modelId="{8ADAA9DA-6F77-7F4C-90D3-8E22C3C9A052}" type="pres">
      <dgm:prSet presAssocID="{63D02539-963D-A741-9DC3-AAE07B7B6FAA}" presName="Name37" presStyleLbl="parChTrans1D2" presStyleIdx="2" presStyleCnt="5"/>
      <dgm:spPr/>
      <dgm:t>
        <a:bodyPr/>
        <a:lstStyle/>
        <a:p>
          <a:endParaRPr lang="en-US"/>
        </a:p>
      </dgm:t>
    </dgm:pt>
    <dgm:pt modelId="{E6A29DBC-4CDC-FA4E-A56E-97DED842028B}" type="pres">
      <dgm:prSet presAssocID="{90ACBE38-F1BA-9C44-87DB-6F0616F2B773}" presName="hierRoot2" presStyleCnt="0">
        <dgm:presLayoutVars>
          <dgm:hierBranch val="init"/>
        </dgm:presLayoutVars>
      </dgm:prSet>
      <dgm:spPr/>
    </dgm:pt>
    <dgm:pt modelId="{D101D393-7318-BC47-A7B3-F53D20AF8EC1}" type="pres">
      <dgm:prSet presAssocID="{90ACBE38-F1BA-9C44-87DB-6F0616F2B773}" presName="rootComposite" presStyleCnt="0"/>
      <dgm:spPr/>
    </dgm:pt>
    <dgm:pt modelId="{D46C0B40-2558-7E40-B4E0-BF6313388925}" type="pres">
      <dgm:prSet presAssocID="{90ACBE38-F1BA-9C44-87DB-6F0616F2B773}" presName="rootText" presStyleLbl="node2" presStyleIdx="2" presStyleCnt="5">
        <dgm:presLayoutVars>
          <dgm:chPref val="3"/>
        </dgm:presLayoutVars>
      </dgm:prSet>
      <dgm:spPr/>
      <dgm:t>
        <a:bodyPr/>
        <a:lstStyle/>
        <a:p>
          <a:endParaRPr lang="en-US"/>
        </a:p>
      </dgm:t>
    </dgm:pt>
    <dgm:pt modelId="{261A0815-6086-9343-BDEF-8129B59DFFE7}" type="pres">
      <dgm:prSet presAssocID="{90ACBE38-F1BA-9C44-87DB-6F0616F2B773}" presName="rootConnector" presStyleLbl="node2" presStyleIdx="2" presStyleCnt="5"/>
      <dgm:spPr/>
      <dgm:t>
        <a:bodyPr/>
        <a:lstStyle/>
        <a:p>
          <a:endParaRPr lang="en-US"/>
        </a:p>
      </dgm:t>
    </dgm:pt>
    <dgm:pt modelId="{F98E40BC-7B07-624C-A792-E4790E12EA89}" type="pres">
      <dgm:prSet presAssocID="{90ACBE38-F1BA-9C44-87DB-6F0616F2B773}" presName="hierChild4" presStyleCnt="0"/>
      <dgm:spPr/>
    </dgm:pt>
    <dgm:pt modelId="{D5912EF6-8EA9-5347-9C4A-C63B73B3CB95}" type="pres">
      <dgm:prSet presAssocID="{90ACBE38-F1BA-9C44-87DB-6F0616F2B773}" presName="hierChild5" presStyleCnt="0"/>
      <dgm:spPr/>
    </dgm:pt>
    <dgm:pt modelId="{D96D5D8A-0090-994F-A846-D369C4A97E8E}" type="pres">
      <dgm:prSet presAssocID="{91FD7569-A313-A14B-96AA-42F6A15F487F}" presName="Name37" presStyleLbl="parChTrans1D2" presStyleIdx="3" presStyleCnt="5"/>
      <dgm:spPr/>
      <dgm:t>
        <a:bodyPr/>
        <a:lstStyle/>
        <a:p>
          <a:endParaRPr lang="en-US"/>
        </a:p>
      </dgm:t>
    </dgm:pt>
    <dgm:pt modelId="{7789EC2B-CACD-094C-91A0-9358B4BB3173}" type="pres">
      <dgm:prSet presAssocID="{A72BCB43-0CBF-4840-8309-CF692D85F6D8}" presName="hierRoot2" presStyleCnt="0">
        <dgm:presLayoutVars>
          <dgm:hierBranch val="init"/>
        </dgm:presLayoutVars>
      </dgm:prSet>
      <dgm:spPr/>
    </dgm:pt>
    <dgm:pt modelId="{989AEE2A-4A07-724F-BC01-03C831AF5EB7}" type="pres">
      <dgm:prSet presAssocID="{A72BCB43-0CBF-4840-8309-CF692D85F6D8}" presName="rootComposite" presStyleCnt="0"/>
      <dgm:spPr/>
    </dgm:pt>
    <dgm:pt modelId="{A2057261-9A9B-6B44-AE9C-09B0F747BB26}" type="pres">
      <dgm:prSet presAssocID="{A72BCB43-0CBF-4840-8309-CF692D85F6D8}" presName="rootText" presStyleLbl="node2" presStyleIdx="3" presStyleCnt="5">
        <dgm:presLayoutVars>
          <dgm:chPref val="3"/>
        </dgm:presLayoutVars>
      </dgm:prSet>
      <dgm:spPr/>
      <dgm:t>
        <a:bodyPr/>
        <a:lstStyle/>
        <a:p>
          <a:endParaRPr lang="en-US"/>
        </a:p>
      </dgm:t>
    </dgm:pt>
    <dgm:pt modelId="{CBB67289-20F4-6040-893B-890DF12AD13B}" type="pres">
      <dgm:prSet presAssocID="{A72BCB43-0CBF-4840-8309-CF692D85F6D8}" presName="rootConnector" presStyleLbl="node2" presStyleIdx="3" presStyleCnt="5"/>
      <dgm:spPr/>
      <dgm:t>
        <a:bodyPr/>
        <a:lstStyle/>
        <a:p>
          <a:endParaRPr lang="en-US"/>
        </a:p>
      </dgm:t>
    </dgm:pt>
    <dgm:pt modelId="{7C5F1139-95B9-FB49-8115-D8715A5C6DB8}" type="pres">
      <dgm:prSet presAssocID="{A72BCB43-0CBF-4840-8309-CF692D85F6D8}" presName="hierChild4" presStyleCnt="0"/>
      <dgm:spPr/>
    </dgm:pt>
    <dgm:pt modelId="{9BAD1C73-2725-8642-8B8F-84653FECF9E8}" type="pres">
      <dgm:prSet presAssocID="{A72BCB43-0CBF-4840-8309-CF692D85F6D8}" presName="hierChild5" presStyleCnt="0"/>
      <dgm:spPr/>
    </dgm:pt>
    <dgm:pt modelId="{E1FCB32A-E5FC-1C43-A3B7-B3DD99BBFEC7}" type="pres">
      <dgm:prSet presAssocID="{834861A2-09DF-7C4D-A2BD-C47061201A67}" presName="Name37" presStyleLbl="parChTrans1D2" presStyleIdx="4" presStyleCnt="5"/>
      <dgm:spPr/>
      <dgm:t>
        <a:bodyPr/>
        <a:lstStyle/>
        <a:p>
          <a:endParaRPr lang="en-US"/>
        </a:p>
      </dgm:t>
    </dgm:pt>
    <dgm:pt modelId="{0AD98241-3AED-8C42-A853-0072208A7E78}" type="pres">
      <dgm:prSet presAssocID="{1A2090C7-092A-E144-AC58-9D7473B4CFFD}" presName="hierRoot2" presStyleCnt="0">
        <dgm:presLayoutVars>
          <dgm:hierBranch val="init"/>
        </dgm:presLayoutVars>
      </dgm:prSet>
      <dgm:spPr/>
    </dgm:pt>
    <dgm:pt modelId="{789A7A86-41C0-AA4B-8680-FD0E5AC1C109}" type="pres">
      <dgm:prSet presAssocID="{1A2090C7-092A-E144-AC58-9D7473B4CFFD}" presName="rootComposite" presStyleCnt="0"/>
      <dgm:spPr/>
    </dgm:pt>
    <dgm:pt modelId="{CB7BB626-D920-5540-A2E6-BA1871BB4924}" type="pres">
      <dgm:prSet presAssocID="{1A2090C7-092A-E144-AC58-9D7473B4CFFD}" presName="rootText" presStyleLbl="node2" presStyleIdx="4" presStyleCnt="5">
        <dgm:presLayoutVars>
          <dgm:chPref val="3"/>
        </dgm:presLayoutVars>
      </dgm:prSet>
      <dgm:spPr/>
      <dgm:t>
        <a:bodyPr/>
        <a:lstStyle/>
        <a:p>
          <a:endParaRPr lang="en-US"/>
        </a:p>
      </dgm:t>
    </dgm:pt>
    <dgm:pt modelId="{5D7CA9B6-FA57-4249-BA15-1EE52C1BEF80}" type="pres">
      <dgm:prSet presAssocID="{1A2090C7-092A-E144-AC58-9D7473B4CFFD}" presName="rootConnector" presStyleLbl="node2" presStyleIdx="4" presStyleCnt="5"/>
      <dgm:spPr/>
      <dgm:t>
        <a:bodyPr/>
        <a:lstStyle/>
        <a:p>
          <a:endParaRPr lang="en-US"/>
        </a:p>
      </dgm:t>
    </dgm:pt>
    <dgm:pt modelId="{03A4D648-D31E-0643-B1D3-0FADE1A5D9BC}" type="pres">
      <dgm:prSet presAssocID="{1A2090C7-092A-E144-AC58-9D7473B4CFFD}" presName="hierChild4" presStyleCnt="0"/>
      <dgm:spPr/>
    </dgm:pt>
    <dgm:pt modelId="{99990E6B-3653-8847-8808-7EB44B7E7343}" type="pres">
      <dgm:prSet presAssocID="{1A2090C7-092A-E144-AC58-9D7473B4CFFD}" presName="hierChild5" presStyleCnt="0"/>
      <dgm:spPr/>
    </dgm:pt>
    <dgm:pt modelId="{672C7373-A915-7344-8548-B8264AC50BCC}" type="pres">
      <dgm:prSet presAssocID="{32D7DC64-EE34-8047-9443-7F19C2D9AD88}" presName="hierChild3" presStyleCnt="0"/>
      <dgm:spPr/>
    </dgm:pt>
  </dgm:ptLst>
  <dgm:cxnLst>
    <dgm:cxn modelId="{0C0AF0D7-A86A-4D88-8A56-C456300BCC1C}" type="presOf" srcId="{63D02539-963D-A741-9DC3-AAE07B7B6FAA}" destId="{8ADAA9DA-6F77-7F4C-90D3-8E22C3C9A052}" srcOrd="0" destOrd="0" presId="urn:microsoft.com/office/officeart/2005/8/layout/orgChart1"/>
    <dgm:cxn modelId="{D76B7045-B98B-42BF-B7D1-0145F9581141}" type="presOf" srcId="{AB5E0A43-9412-7C45-B0F8-00D126ED1F88}" destId="{F420AEAF-59E8-5E4C-AF8B-AD8804D162F8}" srcOrd="0" destOrd="0" presId="urn:microsoft.com/office/officeart/2005/8/layout/orgChart1"/>
    <dgm:cxn modelId="{AED2977D-3CDF-4276-B79D-4E7B2C64A5FE}" type="presOf" srcId="{DDE99354-DD21-0B4B-B7B4-279D242328A0}" destId="{F347AAAA-0959-4B40-BA9B-14ABFDD2D2EF}" srcOrd="0" destOrd="0" presId="urn:microsoft.com/office/officeart/2005/8/layout/orgChart1"/>
    <dgm:cxn modelId="{62789066-B376-FE4C-8B43-F57D96A738A0}" srcId="{32D7DC64-EE34-8047-9443-7F19C2D9AD88}" destId="{90ACBE38-F1BA-9C44-87DB-6F0616F2B773}" srcOrd="2" destOrd="0" parTransId="{63D02539-963D-A741-9DC3-AAE07B7B6FAA}" sibTransId="{F221F2C5-05B9-EC43-BDFD-2405F1CA874B}"/>
    <dgm:cxn modelId="{0FCA3FDD-B7A8-4546-AA11-93BE3E7E34E5}" srcId="{32D7DC64-EE34-8047-9443-7F19C2D9AD88}" destId="{A72BCB43-0CBF-4840-8309-CF692D85F6D8}" srcOrd="3" destOrd="0" parTransId="{91FD7569-A313-A14B-96AA-42F6A15F487F}" sibTransId="{425F4B7C-72CC-E94C-A0EE-2006CCB5ED66}"/>
    <dgm:cxn modelId="{EC6E0DA3-0A43-4BBB-ADFB-38B39DDABC8A}" type="presOf" srcId="{A72BCB43-0CBF-4840-8309-CF692D85F6D8}" destId="{CBB67289-20F4-6040-893B-890DF12AD13B}" srcOrd="1" destOrd="0" presId="urn:microsoft.com/office/officeart/2005/8/layout/orgChart1"/>
    <dgm:cxn modelId="{6FE36323-038C-4C3D-A1D2-E4989EC38587}" type="presOf" srcId="{A72BCB43-0CBF-4840-8309-CF692D85F6D8}" destId="{A2057261-9A9B-6B44-AE9C-09B0F747BB26}" srcOrd="0" destOrd="0" presId="urn:microsoft.com/office/officeart/2005/8/layout/orgChart1"/>
    <dgm:cxn modelId="{FBB37F7D-7546-7B4A-BAEC-F759BF360A95}" srcId="{32D7DC64-EE34-8047-9443-7F19C2D9AD88}" destId="{DDE99354-DD21-0B4B-B7B4-279D242328A0}" srcOrd="0" destOrd="0" parTransId="{AB5E0A43-9412-7C45-B0F8-00D126ED1F88}" sibTransId="{F002DFDE-4650-1443-8F36-26F33C9F814E}"/>
    <dgm:cxn modelId="{99B87B43-6178-465F-AA87-6AFA2CC0FB1C}" type="presOf" srcId="{8695FF6B-DD63-E749-B702-C7470FF189BB}" destId="{78B90FB1-0C49-3842-84A1-6AC243CC3B88}" srcOrd="0" destOrd="0" presId="urn:microsoft.com/office/officeart/2005/8/layout/orgChart1"/>
    <dgm:cxn modelId="{77845341-92BE-3B46-9271-F5C77DA494C6}" srcId="{32D7DC64-EE34-8047-9443-7F19C2D9AD88}" destId="{CE35178C-6C5E-1E48-B994-BDB13F90949B}" srcOrd="1" destOrd="0" parTransId="{8695FF6B-DD63-E749-B702-C7470FF189BB}" sibTransId="{0778F337-35A1-4B45-B61B-A02DBA56E7B1}"/>
    <dgm:cxn modelId="{DA0E987D-F02C-4A08-83B0-1002DAF38475}" type="presOf" srcId="{91FD7569-A313-A14B-96AA-42F6A15F487F}" destId="{D96D5D8A-0090-994F-A846-D369C4A97E8E}" srcOrd="0" destOrd="0" presId="urn:microsoft.com/office/officeart/2005/8/layout/orgChart1"/>
    <dgm:cxn modelId="{0D4D8957-0141-744D-AC64-C27EC4CB2F0A}" srcId="{B9FF4A19-40C9-3A4A-908C-3069BC6F8F55}" destId="{32D7DC64-EE34-8047-9443-7F19C2D9AD88}" srcOrd="0" destOrd="0" parTransId="{0F6518A1-675D-094C-8C2D-D9A9C3CC7C9F}" sibTransId="{DDC8CD9E-AC1B-B94F-B5A4-7087F55FC0F4}"/>
    <dgm:cxn modelId="{8B9E2C8A-5F89-4A45-9937-713E22822EDC}" type="presOf" srcId="{32D7DC64-EE34-8047-9443-7F19C2D9AD88}" destId="{97169AA2-1821-7744-BF5E-55CD86917F9A}" srcOrd="0" destOrd="0" presId="urn:microsoft.com/office/officeart/2005/8/layout/orgChart1"/>
    <dgm:cxn modelId="{90B6098F-5D66-4BF9-B95D-BB72DCD876F9}" type="presOf" srcId="{1A2090C7-092A-E144-AC58-9D7473B4CFFD}" destId="{5D7CA9B6-FA57-4249-BA15-1EE52C1BEF80}" srcOrd="1" destOrd="0" presId="urn:microsoft.com/office/officeart/2005/8/layout/orgChart1"/>
    <dgm:cxn modelId="{DC89FF9D-95A5-4A34-8E99-7332CE85A3FB}" type="presOf" srcId="{90ACBE38-F1BA-9C44-87DB-6F0616F2B773}" destId="{261A0815-6086-9343-BDEF-8129B59DFFE7}" srcOrd="1" destOrd="0" presId="urn:microsoft.com/office/officeart/2005/8/layout/orgChart1"/>
    <dgm:cxn modelId="{5C628DC3-2F95-44C6-8C61-73DD87315C01}" type="presOf" srcId="{DDE99354-DD21-0B4B-B7B4-279D242328A0}" destId="{92BF26FF-7A1F-3946-8C3E-F8D7DD649311}" srcOrd="1" destOrd="0" presId="urn:microsoft.com/office/officeart/2005/8/layout/orgChart1"/>
    <dgm:cxn modelId="{E52EF3BC-6669-054E-BFE3-84C276215F42}" srcId="{32D7DC64-EE34-8047-9443-7F19C2D9AD88}" destId="{1A2090C7-092A-E144-AC58-9D7473B4CFFD}" srcOrd="4" destOrd="0" parTransId="{834861A2-09DF-7C4D-A2BD-C47061201A67}" sibTransId="{3C52A42C-89E6-C34A-8CE4-B57F5BAEAD1A}"/>
    <dgm:cxn modelId="{B993F0D1-8BF7-4FC2-B8B8-B082AF1B9A64}" type="presOf" srcId="{834861A2-09DF-7C4D-A2BD-C47061201A67}" destId="{E1FCB32A-E5FC-1C43-A3B7-B3DD99BBFEC7}" srcOrd="0" destOrd="0" presId="urn:microsoft.com/office/officeart/2005/8/layout/orgChart1"/>
    <dgm:cxn modelId="{27689CCB-F032-45D3-A057-09FD298F7F50}" type="presOf" srcId="{CE35178C-6C5E-1E48-B994-BDB13F90949B}" destId="{91C59E6F-D7B3-8548-A858-E4BBEBC23E71}" srcOrd="0" destOrd="0" presId="urn:microsoft.com/office/officeart/2005/8/layout/orgChart1"/>
    <dgm:cxn modelId="{D9D207B6-A785-4D1E-B088-1996921C804D}" type="presOf" srcId="{B9FF4A19-40C9-3A4A-908C-3069BC6F8F55}" destId="{F0503D74-C989-DC44-85EA-AC1FB8BAA7FA}" srcOrd="0" destOrd="0" presId="urn:microsoft.com/office/officeart/2005/8/layout/orgChart1"/>
    <dgm:cxn modelId="{C4E3E77F-F410-4AD5-95E5-45623C96794D}" type="presOf" srcId="{32D7DC64-EE34-8047-9443-7F19C2D9AD88}" destId="{E24D25ED-1A32-B049-BAE9-67A26820EA13}" srcOrd="1" destOrd="0" presId="urn:microsoft.com/office/officeart/2005/8/layout/orgChart1"/>
    <dgm:cxn modelId="{C92715D5-6D7C-4063-AA2A-1367EAC1311A}" type="presOf" srcId="{1A2090C7-092A-E144-AC58-9D7473B4CFFD}" destId="{CB7BB626-D920-5540-A2E6-BA1871BB4924}" srcOrd="0" destOrd="0" presId="urn:microsoft.com/office/officeart/2005/8/layout/orgChart1"/>
    <dgm:cxn modelId="{6C5D773C-018A-48E0-B26C-337C94A75374}" type="presOf" srcId="{90ACBE38-F1BA-9C44-87DB-6F0616F2B773}" destId="{D46C0B40-2558-7E40-B4E0-BF6313388925}" srcOrd="0" destOrd="0" presId="urn:microsoft.com/office/officeart/2005/8/layout/orgChart1"/>
    <dgm:cxn modelId="{74EB8F5C-D4FF-43BE-905C-4DF388C1D405}" type="presOf" srcId="{CE35178C-6C5E-1E48-B994-BDB13F90949B}" destId="{90F39CA8-AF2A-674D-A8D5-2D418C072A99}" srcOrd="1" destOrd="0" presId="urn:microsoft.com/office/officeart/2005/8/layout/orgChart1"/>
    <dgm:cxn modelId="{DA52FF77-C292-40F4-AA6F-3478785F1AD3}" type="presParOf" srcId="{F0503D74-C989-DC44-85EA-AC1FB8BAA7FA}" destId="{6E08E4A6-A1B7-E949-A924-AE3CD6679C77}" srcOrd="0" destOrd="0" presId="urn:microsoft.com/office/officeart/2005/8/layout/orgChart1"/>
    <dgm:cxn modelId="{0B4C0035-DC16-42BA-AE9C-279BCA806849}" type="presParOf" srcId="{6E08E4A6-A1B7-E949-A924-AE3CD6679C77}" destId="{50E1FBE1-1179-B341-85E5-9F28B7FE6AC5}" srcOrd="0" destOrd="0" presId="urn:microsoft.com/office/officeart/2005/8/layout/orgChart1"/>
    <dgm:cxn modelId="{C2D003D3-9878-4EAF-A421-0A1602EBDA6F}" type="presParOf" srcId="{50E1FBE1-1179-B341-85E5-9F28B7FE6AC5}" destId="{97169AA2-1821-7744-BF5E-55CD86917F9A}" srcOrd="0" destOrd="0" presId="urn:microsoft.com/office/officeart/2005/8/layout/orgChart1"/>
    <dgm:cxn modelId="{4CE1E984-F4E8-4C1B-9BDB-7A2A0ABE3311}" type="presParOf" srcId="{50E1FBE1-1179-B341-85E5-9F28B7FE6AC5}" destId="{E24D25ED-1A32-B049-BAE9-67A26820EA13}" srcOrd="1" destOrd="0" presId="urn:microsoft.com/office/officeart/2005/8/layout/orgChart1"/>
    <dgm:cxn modelId="{45F79A15-BAB6-4C59-A0D2-0CC3E9342F8A}" type="presParOf" srcId="{6E08E4A6-A1B7-E949-A924-AE3CD6679C77}" destId="{4F7B9D05-3DD2-3D4E-85B1-39E450DDAB8B}" srcOrd="1" destOrd="0" presId="urn:microsoft.com/office/officeart/2005/8/layout/orgChart1"/>
    <dgm:cxn modelId="{10421FB2-86D7-4D20-A3C2-2FC2F3B3EEAD}" type="presParOf" srcId="{4F7B9D05-3DD2-3D4E-85B1-39E450DDAB8B}" destId="{F420AEAF-59E8-5E4C-AF8B-AD8804D162F8}" srcOrd="0" destOrd="0" presId="urn:microsoft.com/office/officeart/2005/8/layout/orgChart1"/>
    <dgm:cxn modelId="{1C5899CC-A864-4FE4-A288-8A26B960BABA}" type="presParOf" srcId="{4F7B9D05-3DD2-3D4E-85B1-39E450DDAB8B}" destId="{874CD7DD-3A5B-2542-971C-25D7DAA7C085}" srcOrd="1" destOrd="0" presId="urn:microsoft.com/office/officeart/2005/8/layout/orgChart1"/>
    <dgm:cxn modelId="{A6C9B1A5-F842-4381-B618-5776376D17D0}" type="presParOf" srcId="{874CD7DD-3A5B-2542-971C-25D7DAA7C085}" destId="{7BB72FF2-FBAE-4246-AB97-DB4AC63865A0}" srcOrd="0" destOrd="0" presId="urn:microsoft.com/office/officeart/2005/8/layout/orgChart1"/>
    <dgm:cxn modelId="{36EC415C-DF53-41CA-88A4-E4811647B2B5}" type="presParOf" srcId="{7BB72FF2-FBAE-4246-AB97-DB4AC63865A0}" destId="{F347AAAA-0959-4B40-BA9B-14ABFDD2D2EF}" srcOrd="0" destOrd="0" presId="urn:microsoft.com/office/officeart/2005/8/layout/orgChart1"/>
    <dgm:cxn modelId="{F5FB5B19-26DD-4BF9-9FEC-50ED70704307}" type="presParOf" srcId="{7BB72FF2-FBAE-4246-AB97-DB4AC63865A0}" destId="{92BF26FF-7A1F-3946-8C3E-F8D7DD649311}" srcOrd="1" destOrd="0" presId="urn:microsoft.com/office/officeart/2005/8/layout/orgChart1"/>
    <dgm:cxn modelId="{AC61D906-C36A-4BD5-AE00-991FAD280F98}" type="presParOf" srcId="{874CD7DD-3A5B-2542-971C-25D7DAA7C085}" destId="{03784A15-FCE5-F04F-8F78-A7783F8A2A0B}" srcOrd="1" destOrd="0" presId="urn:microsoft.com/office/officeart/2005/8/layout/orgChart1"/>
    <dgm:cxn modelId="{177B7C54-4910-4D9A-8DB2-79863EC41C5C}" type="presParOf" srcId="{874CD7DD-3A5B-2542-971C-25D7DAA7C085}" destId="{E2423510-E92D-4E42-A4FE-861F6C81A967}" srcOrd="2" destOrd="0" presId="urn:microsoft.com/office/officeart/2005/8/layout/orgChart1"/>
    <dgm:cxn modelId="{8F93DA70-86B4-4CD4-BD3F-599050B044CF}" type="presParOf" srcId="{4F7B9D05-3DD2-3D4E-85B1-39E450DDAB8B}" destId="{78B90FB1-0C49-3842-84A1-6AC243CC3B88}" srcOrd="2" destOrd="0" presId="urn:microsoft.com/office/officeart/2005/8/layout/orgChart1"/>
    <dgm:cxn modelId="{D8586A68-453D-4942-9B2F-B8C990B6B8A2}" type="presParOf" srcId="{4F7B9D05-3DD2-3D4E-85B1-39E450DDAB8B}" destId="{BB020523-7006-2444-B1AB-C77C2EB4FF93}" srcOrd="3" destOrd="0" presId="urn:microsoft.com/office/officeart/2005/8/layout/orgChart1"/>
    <dgm:cxn modelId="{9614AA38-5AA4-4E59-86C3-AEB6E8BC1C05}" type="presParOf" srcId="{BB020523-7006-2444-B1AB-C77C2EB4FF93}" destId="{A2ED118F-3216-0147-AD72-513D20390A50}" srcOrd="0" destOrd="0" presId="urn:microsoft.com/office/officeart/2005/8/layout/orgChart1"/>
    <dgm:cxn modelId="{F2A14D24-E2DB-4CC4-B9B3-E2D397D2F7E7}" type="presParOf" srcId="{A2ED118F-3216-0147-AD72-513D20390A50}" destId="{91C59E6F-D7B3-8548-A858-E4BBEBC23E71}" srcOrd="0" destOrd="0" presId="urn:microsoft.com/office/officeart/2005/8/layout/orgChart1"/>
    <dgm:cxn modelId="{719EF865-97D9-4F19-804C-8F9AB0196BF3}" type="presParOf" srcId="{A2ED118F-3216-0147-AD72-513D20390A50}" destId="{90F39CA8-AF2A-674D-A8D5-2D418C072A99}" srcOrd="1" destOrd="0" presId="urn:microsoft.com/office/officeart/2005/8/layout/orgChart1"/>
    <dgm:cxn modelId="{5DCE52F3-4796-46FF-912C-F5590904091B}" type="presParOf" srcId="{BB020523-7006-2444-B1AB-C77C2EB4FF93}" destId="{5837FB16-9125-BB44-9EE3-E0ECA391F775}" srcOrd="1" destOrd="0" presId="urn:microsoft.com/office/officeart/2005/8/layout/orgChart1"/>
    <dgm:cxn modelId="{6D8C9500-61EA-40F0-B5AD-FF3FBDD966EB}" type="presParOf" srcId="{BB020523-7006-2444-B1AB-C77C2EB4FF93}" destId="{CCF96242-9777-C749-B51C-355087928197}" srcOrd="2" destOrd="0" presId="urn:microsoft.com/office/officeart/2005/8/layout/orgChart1"/>
    <dgm:cxn modelId="{B2916BDC-BA25-4CDA-8FF1-5D92F1E7E325}" type="presParOf" srcId="{4F7B9D05-3DD2-3D4E-85B1-39E450DDAB8B}" destId="{8ADAA9DA-6F77-7F4C-90D3-8E22C3C9A052}" srcOrd="4" destOrd="0" presId="urn:microsoft.com/office/officeart/2005/8/layout/orgChart1"/>
    <dgm:cxn modelId="{C0D5432D-D1AF-42DD-A3F4-78CD2025FB8C}" type="presParOf" srcId="{4F7B9D05-3DD2-3D4E-85B1-39E450DDAB8B}" destId="{E6A29DBC-4CDC-FA4E-A56E-97DED842028B}" srcOrd="5" destOrd="0" presId="urn:microsoft.com/office/officeart/2005/8/layout/orgChart1"/>
    <dgm:cxn modelId="{946EA0E4-4172-40ED-8B27-51C64C994445}" type="presParOf" srcId="{E6A29DBC-4CDC-FA4E-A56E-97DED842028B}" destId="{D101D393-7318-BC47-A7B3-F53D20AF8EC1}" srcOrd="0" destOrd="0" presId="urn:microsoft.com/office/officeart/2005/8/layout/orgChart1"/>
    <dgm:cxn modelId="{CFB6C2E3-9EC3-4B7D-BFB4-9949AC42D005}" type="presParOf" srcId="{D101D393-7318-BC47-A7B3-F53D20AF8EC1}" destId="{D46C0B40-2558-7E40-B4E0-BF6313388925}" srcOrd="0" destOrd="0" presId="urn:microsoft.com/office/officeart/2005/8/layout/orgChart1"/>
    <dgm:cxn modelId="{8DA33593-B4DC-4E1A-B729-E56321260502}" type="presParOf" srcId="{D101D393-7318-BC47-A7B3-F53D20AF8EC1}" destId="{261A0815-6086-9343-BDEF-8129B59DFFE7}" srcOrd="1" destOrd="0" presId="urn:microsoft.com/office/officeart/2005/8/layout/orgChart1"/>
    <dgm:cxn modelId="{A456F741-DF64-449B-889E-5179EA02DB2A}" type="presParOf" srcId="{E6A29DBC-4CDC-FA4E-A56E-97DED842028B}" destId="{F98E40BC-7B07-624C-A792-E4790E12EA89}" srcOrd="1" destOrd="0" presId="urn:microsoft.com/office/officeart/2005/8/layout/orgChart1"/>
    <dgm:cxn modelId="{46B4AA36-5D45-4EB6-987C-16BB16A22C18}" type="presParOf" srcId="{E6A29DBC-4CDC-FA4E-A56E-97DED842028B}" destId="{D5912EF6-8EA9-5347-9C4A-C63B73B3CB95}" srcOrd="2" destOrd="0" presId="urn:microsoft.com/office/officeart/2005/8/layout/orgChart1"/>
    <dgm:cxn modelId="{6F730E08-063D-45A6-8387-44822A880D58}" type="presParOf" srcId="{4F7B9D05-3DD2-3D4E-85B1-39E450DDAB8B}" destId="{D96D5D8A-0090-994F-A846-D369C4A97E8E}" srcOrd="6" destOrd="0" presId="urn:microsoft.com/office/officeart/2005/8/layout/orgChart1"/>
    <dgm:cxn modelId="{BC0C0470-3344-48BA-9899-5B34176BB4B6}" type="presParOf" srcId="{4F7B9D05-3DD2-3D4E-85B1-39E450DDAB8B}" destId="{7789EC2B-CACD-094C-91A0-9358B4BB3173}" srcOrd="7" destOrd="0" presId="urn:microsoft.com/office/officeart/2005/8/layout/orgChart1"/>
    <dgm:cxn modelId="{6421803C-671B-4BDC-9413-51137DA68007}" type="presParOf" srcId="{7789EC2B-CACD-094C-91A0-9358B4BB3173}" destId="{989AEE2A-4A07-724F-BC01-03C831AF5EB7}" srcOrd="0" destOrd="0" presId="urn:microsoft.com/office/officeart/2005/8/layout/orgChart1"/>
    <dgm:cxn modelId="{86E5D79C-E9D3-4CBD-9536-3D96AD26DC1B}" type="presParOf" srcId="{989AEE2A-4A07-724F-BC01-03C831AF5EB7}" destId="{A2057261-9A9B-6B44-AE9C-09B0F747BB26}" srcOrd="0" destOrd="0" presId="urn:microsoft.com/office/officeart/2005/8/layout/orgChart1"/>
    <dgm:cxn modelId="{89282B77-B043-48A9-A405-E98C511E913E}" type="presParOf" srcId="{989AEE2A-4A07-724F-BC01-03C831AF5EB7}" destId="{CBB67289-20F4-6040-893B-890DF12AD13B}" srcOrd="1" destOrd="0" presId="urn:microsoft.com/office/officeart/2005/8/layout/orgChart1"/>
    <dgm:cxn modelId="{5804D69F-D852-4810-9B9F-6509AA011040}" type="presParOf" srcId="{7789EC2B-CACD-094C-91A0-9358B4BB3173}" destId="{7C5F1139-95B9-FB49-8115-D8715A5C6DB8}" srcOrd="1" destOrd="0" presId="urn:microsoft.com/office/officeart/2005/8/layout/orgChart1"/>
    <dgm:cxn modelId="{AD25F231-E6C5-43B1-B668-5C4A68B8B21E}" type="presParOf" srcId="{7789EC2B-CACD-094C-91A0-9358B4BB3173}" destId="{9BAD1C73-2725-8642-8B8F-84653FECF9E8}" srcOrd="2" destOrd="0" presId="urn:microsoft.com/office/officeart/2005/8/layout/orgChart1"/>
    <dgm:cxn modelId="{30675DBD-C5A8-464F-8668-529F865C4122}" type="presParOf" srcId="{4F7B9D05-3DD2-3D4E-85B1-39E450DDAB8B}" destId="{E1FCB32A-E5FC-1C43-A3B7-B3DD99BBFEC7}" srcOrd="8" destOrd="0" presId="urn:microsoft.com/office/officeart/2005/8/layout/orgChart1"/>
    <dgm:cxn modelId="{36378D6C-42CC-4B92-8B63-8533328FEC4A}" type="presParOf" srcId="{4F7B9D05-3DD2-3D4E-85B1-39E450DDAB8B}" destId="{0AD98241-3AED-8C42-A853-0072208A7E78}" srcOrd="9" destOrd="0" presId="urn:microsoft.com/office/officeart/2005/8/layout/orgChart1"/>
    <dgm:cxn modelId="{51BD1E62-314F-4083-8338-097BCAD7817A}" type="presParOf" srcId="{0AD98241-3AED-8C42-A853-0072208A7E78}" destId="{789A7A86-41C0-AA4B-8680-FD0E5AC1C109}" srcOrd="0" destOrd="0" presId="urn:microsoft.com/office/officeart/2005/8/layout/orgChart1"/>
    <dgm:cxn modelId="{B5B1462E-5DD8-4F78-8051-0D98F7F3828A}" type="presParOf" srcId="{789A7A86-41C0-AA4B-8680-FD0E5AC1C109}" destId="{CB7BB626-D920-5540-A2E6-BA1871BB4924}" srcOrd="0" destOrd="0" presId="urn:microsoft.com/office/officeart/2005/8/layout/orgChart1"/>
    <dgm:cxn modelId="{5091B218-397A-49FE-BFE3-8F7D82865E4E}" type="presParOf" srcId="{789A7A86-41C0-AA4B-8680-FD0E5AC1C109}" destId="{5D7CA9B6-FA57-4249-BA15-1EE52C1BEF80}" srcOrd="1" destOrd="0" presId="urn:microsoft.com/office/officeart/2005/8/layout/orgChart1"/>
    <dgm:cxn modelId="{B493A1F7-D31A-4141-92C5-3D6C5ADE5588}" type="presParOf" srcId="{0AD98241-3AED-8C42-A853-0072208A7E78}" destId="{03A4D648-D31E-0643-B1D3-0FADE1A5D9BC}" srcOrd="1" destOrd="0" presId="urn:microsoft.com/office/officeart/2005/8/layout/orgChart1"/>
    <dgm:cxn modelId="{49B61BBF-485B-4BB2-80A0-BFCB14DCACA1}" type="presParOf" srcId="{0AD98241-3AED-8C42-A853-0072208A7E78}" destId="{99990E6B-3653-8847-8808-7EB44B7E7343}" srcOrd="2" destOrd="0" presId="urn:microsoft.com/office/officeart/2005/8/layout/orgChart1"/>
    <dgm:cxn modelId="{6FC2FC8D-65EC-4D48-9C1D-9C2CE43DC401}" type="presParOf" srcId="{6E08E4A6-A1B7-E949-A924-AE3CD6679C77}" destId="{672C7373-A915-7344-8548-B8264AC50BC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CB32A-E5FC-1C43-A3B7-B3DD99BBFEC7}">
      <dsp:nvSpPr>
        <dsp:cNvPr id="0" name=""/>
        <dsp:cNvSpPr/>
      </dsp:nvSpPr>
      <dsp:spPr>
        <a:xfrm>
          <a:off x="4216078" y="2327614"/>
          <a:ext cx="3493550" cy="303159"/>
        </a:xfrm>
        <a:custGeom>
          <a:avLst/>
          <a:gdLst/>
          <a:ahLst/>
          <a:cxnLst/>
          <a:rect l="0" t="0" r="0" b="0"/>
          <a:pathLst>
            <a:path>
              <a:moveTo>
                <a:pt x="0" y="0"/>
              </a:moveTo>
              <a:lnTo>
                <a:pt x="0" y="151579"/>
              </a:lnTo>
              <a:lnTo>
                <a:pt x="3493550" y="151579"/>
              </a:lnTo>
              <a:lnTo>
                <a:pt x="349355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6D5D8A-0090-994F-A846-D369C4A97E8E}">
      <dsp:nvSpPr>
        <dsp:cNvPr id="0" name=""/>
        <dsp:cNvSpPr/>
      </dsp:nvSpPr>
      <dsp:spPr>
        <a:xfrm>
          <a:off x="4216078" y="2327614"/>
          <a:ext cx="1746775" cy="303159"/>
        </a:xfrm>
        <a:custGeom>
          <a:avLst/>
          <a:gdLst/>
          <a:ahLst/>
          <a:cxnLst/>
          <a:rect l="0" t="0" r="0" b="0"/>
          <a:pathLst>
            <a:path>
              <a:moveTo>
                <a:pt x="0" y="0"/>
              </a:moveTo>
              <a:lnTo>
                <a:pt x="0" y="151579"/>
              </a:lnTo>
              <a:lnTo>
                <a:pt x="1746775" y="151579"/>
              </a:lnTo>
              <a:lnTo>
                <a:pt x="1746775"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DAA9DA-6F77-7F4C-90D3-8E22C3C9A052}">
      <dsp:nvSpPr>
        <dsp:cNvPr id="0" name=""/>
        <dsp:cNvSpPr/>
      </dsp:nvSpPr>
      <dsp:spPr>
        <a:xfrm>
          <a:off x="4170358" y="2327614"/>
          <a:ext cx="91440" cy="303159"/>
        </a:xfrm>
        <a:custGeom>
          <a:avLst/>
          <a:gdLst/>
          <a:ahLst/>
          <a:cxnLst/>
          <a:rect l="0" t="0" r="0" b="0"/>
          <a:pathLst>
            <a:path>
              <a:moveTo>
                <a:pt x="45720" y="0"/>
              </a:moveTo>
              <a:lnTo>
                <a:pt x="4572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B90FB1-0C49-3842-84A1-6AC243CC3B88}">
      <dsp:nvSpPr>
        <dsp:cNvPr id="0" name=""/>
        <dsp:cNvSpPr/>
      </dsp:nvSpPr>
      <dsp:spPr>
        <a:xfrm>
          <a:off x="2469303" y="2327614"/>
          <a:ext cx="1746775" cy="303159"/>
        </a:xfrm>
        <a:custGeom>
          <a:avLst/>
          <a:gdLst/>
          <a:ahLst/>
          <a:cxnLst/>
          <a:rect l="0" t="0" r="0" b="0"/>
          <a:pathLst>
            <a:path>
              <a:moveTo>
                <a:pt x="1746775" y="0"/>
              </a:moveTo>
              <a:lnTo>
                <a:pt x="1746775" y="151579"/>
              </a:lnTo>
              <a:lnTo>
                <a:pt x="0" y="151579"/>
              </a:lnTo>
              <a:lnTo>
                <a:pt x="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20AEAF-59E8-5E4C-AF8B-AD8804D162F8}">
      <dsp:nvSpPr>
        <dsp:cNvPr id="0" name=""/>
        <dsp:cNvSpPr/>
      </dsp:nvSpPr>
      <dsp:spPr>
        <a:xfrm>
          <a:off x="722528" y="2327614"/>
          <a:ext cx="3493550" cy="303159"/>
        </a:xfrm>
        <a:custGeom>
          <a:avLst/>
          <a:gdLst/>
          <a:ahLst/>
          <a:cxnLst/>
          <a:rect l="0" t="0" r="0" b="0"/>
          <a:pathLst>
            <a:path>
              <a:moveTo>
                <a:pt x="3493550" y="0"/>
              </a:moveTo>
              <a:lnTo>
                <a:pt x="3493550" y="151579"/>
              </a:lnTo>
              <a:lnTo>
                <a:pt x="0" y="151579"/>
              </a:lnTo>
              <a:lnTo>
                <a:pt x="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169AA2-1821-7744-BF5E-55CD86917F9A}">
      <dsp:nvSpPr>
        <dsp:cNvPr id="0" name=""/>
        <dsp:cNvSpPr/>
      </dsp:nvSpPr>
      <dsp:spPr>
        <a:xfrm>
          <a:off x="3494270" y="1605806"/>
          <a:ext cx="1443615" cy="72180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HTRC Executive Mgmt</a:t>
          </a:r>
          <a:endParaRPr lang="en-US" sz="1600" kern="1200" dirty="0"/>
        </a:p>
      </dsp:txBody>
      <dsp:txXfrm>
        <a:off x="3494270" y="1605806"/>
        <a:ext cx="1443615" cy="721807"/>
      </dsp:txXfrm>
    </dsp:sp>
    <dsp:sp modelId="{F347AAAA-0959-4B40-BA9B-14ABFDD2D2EF}">
      <dsp:nvSpPr>
        <dsp:cNvPr id="0" name=""/>
        <dsp:cNvSpPr/>
      </dsp:nvSpPr>
      <dsp:spPr>
        <a:xfrm>
          <a:off x="72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Administrative Support</a:t>
          </a:r>
          <a:endParaRPr lang="en-US" sz="1600" kern="1200" dirty="0"/>
        </a:p>
      </dsp:txBody>
      <dsp:txXfrm>
        <a:off x="720" y="2630774"/>
        <a:ext cx="1443615" cy="721807"/>
      </dsp:txXfrm>
    </dsp:sp>
    <dsp:sp modelId="{91C59E6F-D7B3-8548-A858-E4BBEBC23E71}">
      <dsp:nvSpPr>
        <dsp:cNvPr id="0" name=""/>
        <dsp:cNvSpPr/>
      </dsp:nvSpPr>
      <dsp:spPr>
        <a:xfrm>
          <a:off x="1747495"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Core Development</a:t>
          </a:r>
          <a:endParaRPr lang="en-US" sz="1600" kern="1200" dirty="0"/>
        </a:p>
      </dsp:txBody>
      <dsp:txXfrm>
        <a:off x="1747495" y="2630774"/>
        <a:ext cx="1443615" cy="721807"/>
      </dsp:txXfrm>
    </dsp:sp>
    <dsp:sp modelId="{D46C0B40-2558-7E40-B4E0-BF6313388925}">
      <dsp:nvSpPr>
        <dsp:cNvPr id="0" name=""/>
        <dsp:cNvSpPr/>
      </dsp:nvSpPr>
      <dsp:spPr>
        <a:xfrm>
          <a:off x="349427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Advanced Research</a:t>
          </a:r>
          <a:endParaRPr lang="en-US" sz="1600" kern="1200" dirty="0"/>
        </a:p>
      </dsp:txBody>
      <dsp:txXfrm>
        <a:off x="3494270" y="2630774"/>
        <a:ext cx="1443615" cy="721807"/>
      </dsp:txXfrm>
    </dsp:sp>
    <dsp:sp modelId="{A2057261-9A9B-6B44-AE9C-09B0F747BB26}">
      <dsp:nvSpPr>
        <dsp:cNvPr id="0" name=""/>
        <dsp:cNvSpPr/>
      </dsp:nvSpPr>
      <dsp:spPr>
        <a:xfrm>
          <a:off x="5241045"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Advanced Collaborative Support</a:t>
          </a:r>
          <a:endParaRPr lang="en-US" sz="1600" kern="1200" dirty="0"/>
        </a:p>
      </dsp:txBody>
      <dsp:txXfrm>
        <a:off x="5241045" y="2630774"/>
        <a:ext cx="1443615" cy="721807"/>
      </dsp:txXfrm>
    </dsp:sp>
    <dsp:sp modelId="{CB7BB626-D920-5540-A2E6-BA1871BB4924}">
      <dsp:nvSpPr>
        <dsp:cNvPr id="0" name=""/>
        <dsp:cNvSpPr/>
      </dsp:nvSpPr>
      <dsp:spPr>
        <a:xfrm>
          <a:off x="698782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Scholarly Commons</a:t>
          </a:r>
          <a:endParaRPr lang="en-US" sz="1600" kern="1200" dirty="0"/>
        </a:p>
      </dsp:txBody>
      <dsp:txXfrm>
        <a:off x="6987820" y="2630774"/>
        <a:ext cx="1443615" cy="7218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07F0-B89D-493F-ACA0-BB4727EEC28F}" type="datetimeFigureOut">
              <a:rPr lang="en-US" smtClean="0"/>
              <a:t>5/13/15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F901C-BBB6-4172-BE3E-6890610CE902}" type="slidenum">
              <a:rPr lang="en-US" smtClean="0"/>
              <a:t>‹#›</a:t>
            </a:fld>
            <a:endParaRPr lang="en-US"/>
          </a:p>
        </p:txBody>
      </p:sp>
    </p:spTree>
    <p:extLst>
      <p:ext uri="{BB962C8B-B14F-4D97-AF65-F5344CB8AC3E}">
        <p14:creationId xmlns:p14="http://schemas.microsoft.com/office/powerpoint/2010/main" val="39280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5167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14</a:t>
            </a:fld>
            <a:endParaRPr lang="en-US" dirty="0"/>
          </a:p>
        </p:txBody>
      </p:sp>
    </p:spTree>
    <p:extLst>
      <p:ext uri="{BB962C8B-B14F-4D97-AF65-F5344CB8AC3E}">
        <p14:creationId xmlns:p14="http://schemas.microsoft.com/office/powerpoint/2010/main" val="296811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solidFill>
                  <a:prstClr val="black"/>
                </a:solidFill>
                <a:latin typeface="Calibri" pitchFamily="36" charset="0"/>
              </a:rPr>
              <a:pPr eaLnBrk="1" hangingPunct="1"/>
              <a:t>15</a:t>
            </a:fld>
            <a:endParaRPr lang="en-US" sz="1200">
              <a:solidFill>
                <a:prstClr val="black"/>
              </a:solidFill>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30000"/>
              </a:spcBef>
              <a:spcAft>
                <a:spcPct val="0"/>
              </a:spcAft>
            </a:pPr>
            <a:endParaRPr lang="en-US" sz="1200">
              <a:solidFill>
                <a:prstClr val="black"/>
              </a:solidFill>
              <a:latin typeface="Calibri" pitchFamily="36" charset="0"/>
              <a:ea typeface="ＭＳ Ｐゴシック" pitchFamily="36" charset="-128"/>
            </a:endParaRPr>
          </a:p>
        </p:txBody>
      </p:sp>
    </p:spTree>
    <p:extLst>
      <p:ext uri="{BB962C8B-B14F-4D97-AF65-F5344CB8AC3E}">
        <p14:creationId xmlns:p14="http://schemas.microsoft.com/office/powerpoint/2010/main" val="3586237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lvl="1"/>
            <a:endParaRPr lang="en-US" dirty="0" smtClean="0"/>
          </a:p>
          <a:p>
            <a:r>
              <a:rPr lang="en-US" dirty="0"/>
              <a:t>The Scholarly Commons User Support service gives HT institutions exclusive access to training and learning materials that help them establish programs that integrate HTRC tools and services into their scholarly commons programs in libraries and digital humanities centers.  </a:t>
            </a:r>
          </a:p>
          <a:p>
            <a:endParaRPr lang="en-US" dirty="0"/>
          </a:p>
          <a:p>
            <a:r>
              <a:rPr lang="en-US" dirty="0"/>
              <a:t>The SC will be physically located on the University of Illinois Library’s Scholarly commons.  Several Library staff and faculty will support this service.  Key among these is the Digital Humanities Research Specialist who will assist with the development of training and outreach initiatives in support of researchers working with the </a:t>
            </a:r>
            <a:r>
              <a:rPr lang="en-US" dirty="0" err="1"/>
              <a:t>Hathi</a:t>
            </a:r>
            <a:r>
              <a:rPr lang="en-US" dirty="0"/>
              <a:t> Trust Research Center and </a:t>
            </a:r>
            <a:r>
              <a:rPr lang="en-US" dirty="0" err="1"/>
              <a:t>HathiTrust</a:t>
            </a:r>
            <a:r>
              <a:rPr lang="en-US" dirty="0"/>
              <a:t> digital library affiliates who seek to start their own HTRC research services.  This will involve planning, implementation and continuous development of training materials, educational workshops, and potential tools, and outreach activities in support of the usage of HTRC tools and datasets. The HTRC Digital H. Specialist will focus on development of HTRC research services at </a:t>
            </a:r>
            <a:r>
              <a:rPr lang="en-US" dirty="0" err="1"/>
              <a:t>HathiTrust</a:t>
            </a:r>
            <a:r>
              <a:rPr lang="en-US" dirty="0"/>
              <a:t> member institutions, and will collaborate with public services and data services librarians at </a:t>
            </a:r>
            <a:r>
              <a:rPr lang="en-US" dirty="0" err="1"/>
              <a:t>HathiTrust</a:t>
            </a:r>
            <a:r>
              <a:rPr lang="en-US" dirty="0"/>
              <a:t> member institutions on developing support services for digital humanities research with HTRC corpus. The specialist will work closely with the English and Digital Humanities Librarian at the University of Illinois Library to develop research data services for the humanities, with particular emphasis on the HTRC corpus and tools. </a:t>
            </a:r>
          </a:p>
          <a:p>
            <a:r>
              <a:rPr lang="en-US" dirty="0"/>
              <a:t>Additional professionals are focused on related aspects of HTRC work, including a CLIR Postdoc researching user requirements for HTRC tools, a Technical Specialist and other technical support.  These professionals contribute to the work of the Scholarly Commons and to the HT community in helping to articulate the relationship between new technologies and humanities scholarship to the community of humanists; and in advising teaching faculty on the usage of digitized textual corpora and providing technical support for use of analytical tools.  The scope and responsibilities will evolve in accordance with priorities established by the Library and </a:t>
            </a:r>
            <a:r>
              <a:rPr lang="en-US" dirty="0" err="1"/>
              <a:t>HathiTrust</a:t>
            </a:r>
            <a:r>
              <a:rPr lang="en-US" dirty="0"/>
              <a:t> community. </a:t>
            </a:r>
            <a:endParaRPr lang="en-US" sz="1400" dirty="0"/>
          </a:p>
          <a:p>
            <a:r>
              <a:rPr lang="en-US" dirty="0"/>
              <a:t> </a:t>
            </a:r>
            <a:endParaRPr lang="en-US" sz="1400" dirty="0"/>
          </a:p>
          <a:p>
            <a:r>
              <a:rPr lang="en-US" dirty="0"/>
              <a:t> </a:t>
            </a:r>
            <a:endParaRPr lang="en-US" sz="1400" dirty="0"/>
          </a:p>
          <a:p>
            <a:r>
              <a:rPr lang="en-US" dirty="0"/>
              <a:t>The specialist will spend up to 20 percent of their time on the support of research work with the HTRC. </a:t>
            </a:r>
          </a:p>
          <a:p>
            <a:endParaRPr lang="en-US" dirty="0"/>
          </a:p>
          <a:p>
            <a:r>
              <a:rPr lang="en-US" dirty="0"/>
              <a:t>Examples of currently supported digital humanities projects involving the HTRC corpus include:</a:t>
            </a:r>
          </a:p>
          <a:p>
            <a:endParaRPr lang="en-US" dirty="0"/>
          </a:p>
          <a:p>
            <a:r>
              <a:rPr lang="en-US" dirty="0"/>
              <a:t>A text mining project of eighteenth-century novels for changes in dialect; </a:t>
            </a:r>
          </a:p>
          <a:p>
            <a:endParaRPr lang="en-US" dirty="0"/>
          </a:p>
          <a:p>
            <a:r>
              <a:rPr lang="en-US" dirty="0"/>
              <a:t>A textual analysis of nineteenth-century women's serial novels for thematic patterns; </a:t>
            </a:r>
          </a:p>
          <a:p>
            <a:endParaRPr lang="en-US" dirty="0"/>
          </a:p>
          <a:p>
            <a:r>
              <a:rPr lang="en-US" dirty="0"/>
              <a:t>A comparative literature textual analysis project;</a:t>
            </a:r>
          </a:p>
          <a:p>
            <a:endParaRPr lang="en-US" dirty="0"/>
          </a:p>
          <a:p>
            <a:r>
              <a:rPr lang="en-US" dirty="0"/>
              <a:t>Topic modeling of twentieth-century texts for depictions of African-American women. </a:t>
            </a:r>
          </a:p>
          <a:p>
            <a:endParaRPr lang="en-US" dirty="0"/>
          </a:p>
          <a:p>
            <a:pPr marL="457175" lvl="1"/>
            <a:endParaRPr lang="en-US" dirty="0"/>
          </a:p>
        </p:txBody>
      </p:sp>
      <p:sp>
        <p:nvSpPr>
          <p:cNvPr id="4" name="Slide Number Placeholder 3"/>
          <p:cNvSpPr>
            <a:spLocks noGrp="1"/>
          </p:cNvSpPr>
          <p:nvPr>
            <p:ph type="sldNum" sz="quarter" idx="10"/>
          </p:nvPr>
        </p:nvSpPr>
        <p:spPr/>
        <p:txBody>
          <a:bodyPr/>
          <a:lstStyle/>
          <a:p>
            <a:fld id="{EECEC3DA-3A5C-47BB-B830-CCFC94C43CE8}" type="slidenum">
              <a:rPr lang="en-US" smtClean="0"/>
              <a:t>20</a:t>
            </a:fld>
            <a:endParaRPr lang="en-US"/>
          </a:p>
        </p:txBody>
      </p:sp>
    </p:spTree>
    <p:extLst>
      <p:ext uri="{BB962C8B-B14F-4D97-AF65-F5344CB8AC3E}">
        <p14:creationId xmlns:p14="http://schemas.microsoft.com/office/powerpoint/2010/main" val="1929005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I’d like to spend</a:t>
            </a:r>
            <a:r>
              <a:rPr lang="en-US" baseline="0" dirty="0" smtClean="0"/>
              <a:t> some time now putting or locating </a:t>
            </a:r>
            <a:r>
              <a:rPr lang="en-US" baseline="0" dirty="0" err="1" smtClean="0"/>
              <a:t>HathiTrust</a:t>
            </a:r>
            <a:r>
              <a:rPr lang="en-US" baseline="0" dirty="0" smtClean="0"/>
              <a:t> and the </a:t>
            </a:r>
            <a:r>
              <a:rPr lang="en-US" baseline="0" dirty="0" err="1" smtClean="0"/>
              <a:t>HathiTrust</a:t>
            </a:r>
            <a:r>
              <a:rPr lang="en-US" baseline="0" dirty="0" smtClean="0"/>
              <a:t> Research Center in the broader context of textual analysis in general over the years to get a sort of thousand-foot view of what it is that we are now accomplishing.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Numerous projects were begun in the 1990s and early 2000s, including digitization of printed volumes on a larger scale (for instance in the Making of American project at the University of Michigan and Cornell). These projects and the resources they made available were the beginnings of, or gave rise to Digital Humanities – humanities study that leveraged or were influenced by the digitization of materials.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early days of digitization, in the 1990s in particular, were about developing standards for digitization, experimenting with work at scale, but nothing comprehensive was undertaken except with respect to digitizing perhaps an entire collection of papers or a small set of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digitization and digital humanities projects have progressed, there have been efforts to link initiatives together to provide</a:t>
            </a:r>
            <a:r>
              <a:rPr lang="en-US" sz="1200" kern="1200" baseline="0" dirty="0" smtClean="0">
                <a:solidFill>
                  <a:schemeClr val="tx1"/>
                </a:solidFill>
                <a:latin typeface="+mn-lt"/>
                <a:ea typeface="+mn-ea"/>
                <a:cs typeface="+mn-cs"/>
              </a:rPr>
              <a:t> a research corpus that is more comprehensive. The </a:t>
            </a:r>
            <a:r>
              <a:rPr lang="en-US" sz="1200" kern="1200" dirty="0" smtClean="0">
                <a:solidFill>
                  <a:schemeClr val="tx1"/>
                </a:solidFill>
                <a:latin typeface="+mn-lt"/>
                <a:ea typeface="+mn-ea"/>
                <a:cs typeface="+mn-cs"/>
              </a:rPr>
              <a:t>NINES</a:t>
            </a:r>
            <a:r>
              <a:rPr lang="en-US" sz="1200" kern="1200" dirty="0" smtClean="0">
                <a:solidFill>
                  <a:schemeClr val="tx1"/>
                </a:solidFill>
                <a:effectLst/>
                <a:latin typeface="+mn-lt"/>
                <a:ea typeface="+mn-ea"/>
                <a:cs typeface="+mn-cs"/>
              </a:rPr>
              <a:t> project,</a:t>
            </a:r>
            <a:r>
              <a:rPr lang="en-US" sz="1200" kern="1200" baseline="0" dirty="0" smtClean="0">
                <a:solidFill>
                  <a:schemeClr val="tx1"/>
                </a:solidFill>
                <a:effectLst/>
                <a:latin typeface="+mn-lt"/>
                <a:ea typeface="+mn-ea"/>
                <a:cs typeface="+mn-cs"/>
              </a:rPr>
              <a:t> which </a:t>
            </a:r>
            <a:r>
              <a:rPr lang="en-US" sz="1200" kern="1200" dirty="0" smtClean="0">
                <a:solidFill>
                  <a:schemeClr val="tx1"/>
                </a:solidFill>
                <a:effectLst/>
                <a:latin typeface="+mn-lt"/>
                <a:ea typeface="+mn-ea"/>
                <a:cs typeface="+mn-cs"/>
              </a:rPr>
              <a:t>offers federated search of digital resources including targeted websites such as the Willa Cather Archive</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British Women Romantic Poets,</a:t>
            </a:r>
            <a:r>
              <a:rPr lang="en-US" sz="1200" kern="1200" baseline="0" dirty="0" smtClean="0">
                <a:solidFill>
                  <a:schemeClr val="tx1"/>
                </a:solidFill>
                <a:effectLst/>
                <a:latin typeface="+mn-lt"/>
                <a:ea typeface="+mn-ea"/>
                <a:cs typeface="+mn-cs"/>
              </a:rPr>
              <a:t> is an example, and there are others.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indent="0">
              <a:buFont typeface="Arial"/>
              <a:buNone/>
            </a:pPr>
            <a:r>
              <a:rPr lang="en-US" sz="1200" kern="1200" dirty="0" smtClean="0">
                <a:solidFill>
                  <a:schemeClr val="tx1"/>
                </a:solidFill>
                <a:latin typeface="+mn-lt"/>
                <a:ea typeface="+mn-ea"/>
                <a:cs typeface="+mn-cs"/>
              </a:rPr>
              <a:t>Enter large-scale digitization</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HathiTrust</a:t>
            </a:r>
          </a:p>
          <a:p>
            <a:pPr marL="0" indent="0">
              <a:buFont typeface="Arial"/>
              <a:buNone/>
            </a:pPr>
            <a:endParaRPr lang="en-US" sz="1200" kern="120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New possibilities for computational research were introduced</a:t>
            </a:r>
            <a:r>
              <a:rPr lang="en-US" sz="1200" kern="1200" baseline="0" dirty="0" smtClean="0">
                <a:solidFill>
                  <a:schemeClr val="tx1"/>
                </a:solidFill>
                <a:latin typeface="+mn-lt"/>
                <a:ea typeface="+mn-ea"/>
                <a:cs typeface="+mn-cs"/>
              </a:rPr>
              <a:t> with initiatives to engage in </a:t>
            </a:r>
            <a:r>
              <a:rPr lang="en-US" sz="1200" kern="1200" dirty="0" smtClean="0">
                <a:solidFill>
                  <a:schemeClr val="tx1"/>
                </a:solidFill>
                <a:latin typeface="+mn-lt"/>
                <a:ea typeface="+mn-ea"/>
                <a:cs typeface="+mn-cs"/>
              </a:rPr>
              <a:t>digitization on a large-scale. From the beginning, these possibilities were seen by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-participating institutions and one of earliest multi-institution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working groups formed was to consider the development of a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Research</a:t>
            </a:r>
            <a:r>
              <a:rPr lang="en-US" sz="1200" kern="1200" baseline="0" dirty="0" smtClean="0">
                <a:solidFill>
                  <a:schemeClr val="tx1"/>
                </a:solidFill>
                <a:latin typeface="+mn-lt"/>
                <a:ea typeface="+mn-ea"/>
                <a:cs typeface="+mn-cs"/>
              </a:rPr>
              <a:t> Center</a:t>
            </a:r>
            <a:r>
              <a:rPr lang="en-US" sz="1200" kern="1200" dirty="0" smtClean="0">
                <a:solidFill>
                  <a:schemeClr val="tx1"/>
                </a:solidFill>
                <a:latin typeface="+mn-lt"/>
                <a:ea typeface="+mn-ea"/>
                <a:cs typeface="+mn-cs"/>
              </a:rPr>
              <a:t>.</a:t>
            </a:r>
          </a:p>
          <a:p>
            <a:pPr marL="0" indent="0">
              <a:buFont typeface="Arial"/>
              <a:buNone/>
            </a:pPr>
            <a:endParaRPr lang="en-US" sz="1200" kern="120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At the time, discussions centered largely around the Google Settlement and included discussions of the infrastructure and policies that would need to be in place to enable “non-consumptive” research. The effort to establish a research center was always larger than Google, however, as there were more material</a:t>
            </a:r>
            <a:r>
              <a:rPr lang="en-US" sz="1200" kern="1200" baseline="0" dirty="0" smtClean="0">
                <a:solidFill>
                  <a:schemeClr val="tx1"/>
                </a:solidFill>
                <a:latin typeface="+mn-lt"/>
                <a:ea typeface="+mn-ea"/>
                <a:cs typeface="+mn-cs"/>
              </a:rPr>
              <a:t>s in </a:t>
            </a:r>
            <a:r>
              <a:rPr lang="en-US" sz="1200" kern="1200" baseline="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than were digitized by Google alone, and an</a:t>
            </a:r>
            <a:r>
              <a:rPr lang="en-US" sz="1200" kern="1200" baseline="0" dirty="0" smtClean="0">
                <a:solidFill>
                  <a:schemeClr val="tx1"/>
                </a:solidFill>
                <a:latin typeface="+mn-lt"/>
                <a:ea typeface="+mn-ea"/>
                <a:cs typeface="+mn-cs"/>
              </a:rPr>
              <a:t> awareness that </a:t>
            </a:r>
            <a:r>
              <a:rPr lang="en-US" sz="1200" kern="1200" dirty="0" smtClean="0">
                <a:solidFill>
                  <a:schemeClr val="tx1"/>
                </a:solidFill>
                <a:latin typeface="+mn-lt"/>
                <a:ea typeface="+mn-ea"/>
                <a:cs typeface="+mn-cs"/>
              </a:rPr>
              <a:t>there would be more over time.</a:t>
            </a:r>
            <a:r>
              <a:rPr lang="en-US" sz="1200" kern="1200" baseline="0" dirty="0" smtClean="0">
                <a:solidFill>
                  <a:schemeClr val="tx1"/>
                </a:solidFill>
                <a:latin typeface="+mn-lt"/>
                <a:ea typeface="+mn-ea"/>
                <a:cs typeface="+mn-cs"/>
              </a:rPr>
              <a:t> The v</a:t>
            </a:r>
            <a:r>
              <a:rPr lang="en-US" sz="1200" kern="1200" dirty="0" smtClean="0">
                <a:solidFill>
                  <a:schemeClr val="tx1"/>
                </a:solidFill>
                <a:latin typeface="+mn-lt"/>
                <a:ea typeface="+mn-ea"/>
                <a:cs typeface="+mn-cs"/>
              </a:rPr>
              <a:t>ision for a research center indeed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was as broad as the vision for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 to enable new kinds of discovery, new kinds of research across an increasingly comprehensive body of materials,</a:t>
            </a:r>
            <a:r>
              <a:rPr lang="en-US" sz="1200" kern="1200" baseline="0" dirty="0" smtClean="0">
                <a:solidFill>
                  <a:schemeClr val="tx1"/>
                </a:solidFill>
                <a:latin typeface="+mn-lt"/>
                <a:ea typeface="+mn-ea"/>
                <a:cs typeface="+mn-cs"/>
              </a:rPr>
              <a:t> with our progress in these areas determined by our needs for research, and our ability to put forward the resources to meet those needs.</a:t>
            </a:r>
          </a:p>
          <a:p>
            <a:pPr marL="0" indent="0">
              <a:buFont typeface="Arial"/>
              <a:buNone/>
            </a:pPr>
            <a:endParaRPr lang="en-US" sz="1200" kern="1200" baseline="0" dirty="0" smtClean="0">
              <a:solidFill>
                <a:schemeClr val="tx1"/>
              </a:solidFill>
              <a:latin typeface="+mn-lt"/>
              <a:ea typeface="+mn-ea"/>
              <a:cs typeface="+mn-cs"/>
            </a:endParaRPr>
          </a:p>
          <a:p>
            <a:pPr marL="0" indent="0">
              <a:buFont typeface="Arial"/>
              <a:buNone/>
            </a:pPr>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HathiTrust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Research Center is a fantastic example of the collective action that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was formed to catalyze.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Experts from across the partnership assembled over</a:t>
            </a:r>
            <a:r>
              <a:rPr lang="en-US" sz="1200" kern="1200" baseline="0" dirty="0" smtClean="0">
                <a:solidFill>
                  <a:schemeClr val="tx1"/>
                </a:solidFill>
                <a:latin typeface="+mn-lt"/>
                <a:ea typeface="+mn-ea"/>
                <a:cs typeface="+mn-cs"/>
              </a:rPr>
              <a:t> a period of several months in the initial working group</a:t>
            </a:r>
            <a:r>
              <a:rPr lang="en-US" sz="1200" kern="1200" dirty="0" smtClean="0">
                <a:solidFill>
                  <a:schemeClr val="tx1"/>
                </a:solidFill>
                <a:latin typeface="+mn-lt"/>
                <a:ea typeface="+mn-ea"/>
                <a:cs typeface="+mn-cs"/>
              </a:rPr>
              <a:t> to discuss types of research, infrastructure, and legal dimensions of a research</a:t>
            </a:r>
            <a:r>
              <a:rPr lang="en-US" sz="1200" kern="1200" baseline="0" dirty="0" smtClean="0">
                <a:solidFill>
                  <a:schemeClr val="tx1"/>
                </a:solidFill>
                <a:latin typeface="+mn-lt"/>
                <a:ea typeface="+mn-ea"/>
                <a:cs typeface="+mn-cs"/>
              </a:rPr>
              <a:t> center.</a:t>
            </a:r>
          </a:p>
          <a:p>
            <a:pPr marL="0" indent="0">
              <a:buFont typeface="Arial"/>
              <a:buNone/>
            </a:pPr>
            <a:endParaRPr lang="en-US" sz="1200" kern="1200" baseline="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The University of Illinois and Indiana University jointly submitted and RFP to develop the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Research Center.</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Research Center initiative was seen to be so valuable by these institutions that Indiana and Illinois directed their own institutional resources to create the infrastructure and leadership that were needed to launch it. It added that</a:t>
            </a:r>
            <a:r>
              <a:rPr lang="en-US" sz="1200" kern="1200" baseline="0" dirty="0" smtClean="0">
                <a:solidFill>
                  <a:schemeClr val="tx1"/>
                </a:solidFill>
                <a:latin typeface="+mn-lt"/>
                <a:ea typeface="+mn-ea"/>
                <a:cs typeface="+mn-cs"/>
              </a:rPr>
              <a:t> much more to the effort that the leadership was formed from faculty of these institutions, as opposed to the libraries in support of faculty. In its first phase of development the </a:t>
            </a:r>
            <a:r>
              <a:rPr lang="en-US" sz="1200" kern="1200" dirty="0" smtClean="0">
                <a:solidFill>
                  <a:schemeClr val="tx1"/>
                </a:solidFill>
                <a:latin typeface="+mn-lt"/>
                <a:ea typeface="+mn-ea"/>
                <a:cs typeface="+mn-cs"/>
              </a:rPr>
              <a:t>HTRC has already attracted funding from Sloan to investigate issues of computation across in-copyright materials,</a:t>
            </a:r>
            <a:r>
              <a:rPr lang="en-US" sz="1200" kern="1200" baseline="0" dirty="0" smtClean="0">
                <a:solidFill>
                  <a:schemeClr val="tx1"/>
                </a:solidFill>
                <a:latin typeface="+mn-lt"/>
                <a:ea typeface="+mn-ea"/>
                <a:cs typeface="+mn-cs"/>
              </a:rPr>
              <a:t> and we </a:t>
            </a:r>
            <a:r>
              <a:rPr lang="en-US" sz="1200" kern="1200" dirty="0" smtClean="0">
                <a:solidFill>
                  <a:schemeClr val="tx1"/>
                </a:solidFill>
                <a:latin typeface="+mn-lt"/>
                <a:ea typeface="+mn-ea"/>
                <a:cs typeface="+mn-cs"/>
              </a:rPr>
              <a:t>can expect the Research Center to be a magnet for other funding in the future.</a:t>
            </a:r>
          </a:p>
          <a:p>
            <a:pPr marL="0" indent="0">
              <a:buFont typeface="Arial"/>
              <a:buNone/>
            </a:pPr>
            <a:endParaRPr lang="en-US" sz="1200" kern="120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HTRC is a t</a:t>
            </a:r>
            <a:r>
              <a:rPr lang="en-US" sz="1200" kern="1200" dirty="0" smtClean="0">
                <a:solidFill>
                  <a:schemeClr val="tx1"/>
                </a:solidFill>
                <a:latin typeface="+mn-lt"/>
                <a:ea typeface="+mn-ea"/>
                <a:cs typeface="+mn-cs"/>
              </a:rPr>
              <a:t>errific example of what we can accomplish by working together to address common needs and challenges. In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in general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 have seen an initiative to aggregate the results of past and ongoing</a:t>
            </a:r>
            <a:r>
              <a:rPr lang="en-US" sz="1200" kern="1200" baseline="0" dirty="0" smtClean="0">
                <a:solidFill>
                  <a:schemeClr val="tx1"/>
                </a:solidFill>
                <a:latin typeface="+mn-lt"/>
                <a:ea typeface="+mn-ea"/>
                <a:cs typeface="+mn-cs"/>
              </a:rPr>
              <a:t> digitization and digital production </a:t>
            </a:r>
            <a:r>
              <a:rPr lang="en-US" sz="1200" kern="1200" dirty="0" smtClean="0">
                <a:solidFill>
                  <a:schemeClr val="tx1"/>
                </a:solidFill>
                <a:latin typeface="+mn-lt"/>
                <a:ea typeface="+mn-ea"/>
                <a:cs typeface="+mn-cs"/>
              </a:rPr>
              <a:t>into a collective collection. The Research Center represents a</a:t>
            </a:r>
            <a:r>
              <a:rPr lang="en-US" sz="1200" kern="1200" baseline="0" dirty="0" smtClean="0">
                <a:solidFill>
                  <a:schemeClr val="tx1"/>
                </a:solidFill>
                <a:latin typeface="+mn-lt"/>
                <a:ea typeface="+mn-ea"/>
                <a:cs typeface="+mn-cs"/>
              </a:rPr>
              <a:t> venture </a:t>
            </a:r>
            <a:r>
              <a:rPr lang="en-US" sz="1200" kern="1200" dirty="0" smtClean="0">
                <a:solidFill>
                  <a:schemeClr val="tx1"/>
                </a:solidFill>
                <a:latin typeface="+mn-lt"/>
                <a:ea typeface="+mn-ea"/>
                <a:cs typeface="+mn-cs"/>
              </a:rPr>
              <a:t>similarly to bring together research initiatives of our institutions;</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olving common problems in research by bringing researchers to the corpus</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to the data</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facilitating not only more comprehensive research, but addressing at the same time challenges of formats, standards, and curation, and</a:t>
            </a:r>
            <a:r>
              <a:rPr lang="en-US" sz="1200" kern="1200" baseline="0" dirty="0" smtClean="0">
                <a:solidFill>
                  <a:schemeClr val="tx1"/>
                </a:solidFill>
                <a:latin typeface="+mn-lt"/>
                <a:ea typeface="+mn-ea"/>
                <a:cs typeface="+mn-cs"/>
              </a:rPr>
              <a:t> reuse</a:t>
            </a:r>
            <a:r>
              <a:rPr lang="en-US" sz="1200" kern="1200" dirty="0" smtClean="0">
                <a:solidFill>
                  <a:schemeClr val="tx1"/>
                </a:solidFill>
                <a:latin typeface="+mn-lt"/>
                <a:ea typeface="+mn-ea"/>
                <a:cs typeface="+mn-cs"/>
              </a:rPr>
              <a:t> in a unified environment.</a:t>
            </a:r>
          </a:p>
        </p:txBody>
      </p:sp>
      <p:sp>
        <p:nvSpPr>
          <p:cNvPr id="4" name="Slide Number Placeholder 3"/>
          <p:cNvSpPr>
            <a:spLocks noGrp="1"/>
          </p:cNvSpPr>
          <p:nvPr>
            <p:ph type="sldNum" sz="quarter" idx="10"/>
          </p:nvPr>
        </p:nvSpPr>
        <p:spPr/>
        <p:txBody>
          <a:bodyPr/>
          <a:lstStyle/>
          <a:p>
            <a:fld id="{0BAB311B-BDAF-BB42-8768-5A1974F75D1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62847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99E58-4BA1-964E-91C7-53279DC21F93}" type="slidenum">
              <a:rPr lang="en-US" smtClean="0"/>
              <a:pPr/>
              <a:t>22</a:t>
            </a:fld>
            <a:endParaRPr lang="en-US"/>
          </a:p>
        </p:txBody>
      </p:sp>
    </p:spTree>
    <p:extLst>
      <p:ext uri="{BB962C8B-B14F-4D97-AF65-F5344CB8AC3E}">
        <p14:creationId xmlns:p14="http://schemas.microsoft.com/office/powerpoint/2010/main" val="800052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23</a:t>
            </a:fld>
            <a:endParaRPr lang="en-US"/>
          </a:p>
        </p:txBody>
      </p:sp>
    </p:spTree>
    <p:extLst>
      <p:ext uri="{BB962C8B-B14F-4D97-AF65-F5344CB8AC3E}">
        <p14:creationId xmlns:p14="http://schemas.microsoft.com/office/powerpoint/2010/main" val="2993710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24</a:t>
            </a:fld>
            <a:endParaRPr lang="en-US"/>
          </a:p>
        </p:txBody>
      </p:sp>
    </p:spTree>
    <p:extLst>
      <p:ext uri="{BB962C8B-B14F-4D97-AF65-F5344CB8AC3E}">
        <p14:creationId xmlns:p14="http://schemas.microsoft.com/office/powerpoint/2010/main" val="2324988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25</a:t>
            </a:fld>
            <a:endParaRPr lang="en-US"/>
          </a:p>
        </p:txBody>
      </p:sp>
    </p:spTree>
    <p:extLst>
      <p:ext uri="{BB962C8B-B14F-4D97-AF65-F5344CB8AC3E}">
        <p14:creationId xmlns:p14="http://schemas.microsoft.com/office/powerpoint/2010/main" val="900187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26</a:t>
            </a:fld>
            <a:endParaRPr lang="en-US"/>
          </a:p>
        </p:txBody>
      </p:sp>
    </p:spTree>
    <p:extLst>
      <p:ext uri="{BB962C8B-B14F-4D97-AF65-F5344CB8AC3E}">
        <p14:creationId xmlns:p14="http://schemas.microsoft.com/office/powerpoint/2010/main" val="2462042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27</a:t>
            </a:fld>
            <a:endParaRPr lang="en-US"/>
          </a:p>
        </p:txBody>
      </p:sp>
    </p:spTree>
    <p:extLst>
      <p:ext uri="{BB962C8B-B14F-4D97-AF65-F5344CB8AC3E}">
        <p14:creationId xmlns:p14="http://schemas.microsoft.com/office/powerpoint/2010/main" val="264326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order to guide the partnership in its initial years the founding partners articulated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set of preliminary goals:</a:t>
            </a:r>
            <a:endParaRPr lang="en-US" sz="1100" kern="1200" dirty="0" smtClean="0">
              <a:solidFill>
                <a:schemeClr val="tx1"/>
              </a:solidFill>
              <a:latin typeface="+mn-lt"/>
              <a:ea typeface="+mn-ea"/>
              <a:cs typeface="+mn-cs"/>
            </a:endParaRPr>
          </a:p>
          <a:p>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build</a:t>
            </a:r>
            <a:r>
              <a:rPr lang="en-US" baseline="0" dirty="0" smtClean="0"/>
              <a:t> </a:t>
            </a:r>
            <a:r>
              <a:rPr lang="en-US" dirty="0" smtClean="0"/>
              <a:t>a reliable and increasingly comprehensive digital archive of library materials converted from print that is co-owned and managed by a number of academic institutions.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i</a:t>
            </a:r>
            <a:r>
              <a:rPr lang="en-US" dirty="0" smtClean="0"/>
              <a:t>mprove</a:t>
            </a:r>
            <a:r>
              <a:rPr lang="en-US" baseline="0" dirty="0" smtClean="0"/>
              <a:t> </a:t>
            </a:r>
            <a:r>
              <a:rPr lang="en-US" dirty="0" smtClean="0"/>
              <a:t>access to them in ways that, first and foremost, meet the needs of the co-owning institutions.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preserve </a:t>
            </a:r>
            <a:r>
              <a:rPr lang="en-US" dirty="0" smtClean="0"/>
              <a:t>these materials.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stimulate redoubled efforts to coordinate shared storage strategies among libraries, thus</a:t>
            </a:r>
            <a:r>
              <a:rPr lang="en-US" baseline="0" dirty="0" smtClean="0"/>
              <a:t> </a:t>
            </a:r>
            <a:r>
              <a:rPr lang="en-US" dirty="0" smtClean="0"/>
              <a:t>reducing long-term capital and operating costs of libraries associated with the storage and care of print collections.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create and sustain this “public good” in a way that ensures</a:t>
            </a:r>
            <a:r>
              <a:rPr lang="en-US" baseline="0" dirty="0" smtClean="0"/>
              <a:t> greatest possible availability of materials, while offering value to members,</a:t>
            </a:r>
            <a:r>
              <a:rPr lang="en-US" dirty="0" smtClean="0"/>
              <a:t> mitigating the problem of free-riders.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create a technical framework that is simultaneously responsive to members through the centralized creation of functionality, such as preservation</a:t>
            </a:r>
            <a:r>
              <a:rPr lang="en-US" baseline="0" dirty="0" smtClean="0"/>
              <a:t> services and full-text search,</a:t>
            </a:r>
            <a:r>
              <a:rPr lang="en-US" dirty="0" smtClean="0"/>
              <a:t> and sufficiently open to the creation of tools and services not created by the central organization.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I’ll be talking more about</a:t>
            </a:r>
            <a:r>
              <a:rPr lang="en-US" baseline="0" dirty="0" smtClean="0"/>
              <a:t> these elements, and their relation to the development of a Research Center. First I would like to describe in more detail the </a:t>
            </a:r>
            <a:r>
              <a:rPr lang="en-US" baseline="0" dirty="0" err="1" smtClean="0"/>
              <a:t>HathiTrust</a:t>
            </a:r>
            <a:r>
              <a:rPr lang="en-US" baseline="0" dirty="0" smtClean="0"/>
              <a:t> collection and the services we offer.</a:t>
            </a:r>
            <a:endParaRPr lang="en-US" dirty="0" smtClean="0"/>
          </a:p>
        </p:txBody>
      </p:sp>
      <p:sp>
        <p:nvSpPr>
          <p:cNvPr id="4" name="Slide Number Placeholder 3"/>
          <p:cNvSpPr>
            <a:spLocks noGrp="1"/>
          </p:cNvSpPr>
          <p:nvPr>
            <p:ph type="sldNum" sz="quarter" idx="10"/>
          </p:nvPr>
        </p:nvSpPr>
        <p:spPr/>
        <p:txBody>
          <a:bodyPr/>
          <a:lstStyle/>
          <a:p>
            <a:fld id="{0BAB311B-BDAF-BB42-8768-5A1974F75D1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90170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pPr/>
              <a:t>28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229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29</a:t>
            </a:fld>
            <a:endParaRPr lang="en-US"/>
          </a:p>
        </p:txBody>
      </p:sp>
    </p:spTree>
    <p:extLst>
      <p:ext uri="{BB962C8B-B14F-4D97-AF65-F5344CB8AC3E}">
        <p14:creationId xmlns:p14="http://schemas.microsoft.com/office/powerpoint/2010/main" val="2595583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pPr/>
              <a:t>30</a:t>
            </a:fld>
            <a:endParaRPr lang="en-US"/>
          </a:p>
        </p:txBody>
      </p:sp>
    </p:spTree>
    <p:extLst>
      <p:ext uri="{BB962C8B-B14F-4D97-AF65-F5344CB8AC3E}">
        <p14:creationId xmlns:p14="http://schemas.microsoft.com/office/powerpoint/2010/main" val="1524049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31</a:t>
            </a:fld>
            <a:endParaRPr lang="en-US"/>
          </a:p>
        </p:txBody>
      </p:sp>
    </p:spTree>
    <p:extLst>
      <p:ext uri="{BB962C8B-B14F-4D97-AF65-F5344CB8AC3E}">
        <p14:creationId xmlns:p14="http://schemas.microsoft.com/office/powerpoint/2010/main" val="3533473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32</a:t>
            </a:fld>
            <a:endParaRPr lang="en-US"/>
          </a:p>
        </p:txBody>
      </p:sp>
    </p:spTree>
    <p:extLst>
      <p:ext uri="{BB962C8B-B14F-4D97-AF65-F5344CB8AC3E}">
        <p14:creationId xmlns:p14="http://schemas.microsoft.com/office/powerpoint/2010/main" val="1720245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pPr/>
              <a:t>33</a:t>
            </a:fld>
            <a:endParaRPr lang="en-US"/>
          </a:p>
        </p:txBody>
      </p:sp>
    </p:spTree>
    <p:extLst>
      <p:ext uri="{BB962C8B-B14F-4D97-AF65-F5344CB8AC3E}">
        <p14:creationId xmlns:p14="http://schemas.microsoft.com/office/powerpoint/2010/main" val="3983003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38F5D-7BA5-3545-B9C3-B33E79CAAC31}" type="slidenum">
              <a:rPr lang="en-US" smtClean="0"/>
              <a:pPr/>
              <a:t>34</a:t>
            </a:fld>
            <a:endParaRPr lang="en-US"/>
          </a:p>
        </p:txBody>
      </p:sp>
    </p:spTree>
    <p:extLst>
      <p:ext uri="{BB962C8B-B14F-4D97-AF65-F5344CB8AC3E}">
        <p14:creationId xmlns:p14="http://schemas.microsoft.com/office/powerpoint/2010/main" val="3349898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A23698B5-29A8-7342-B73F-0113DC883AF3}" type="slidenum">
              <a:rPr lang="en-US" sz="1200"/>
              <a:pPr algn="r"/>
              <a:t>35</a:t>
            </a:fld>
            <a:endParaRPr lang="en-US" sz="1200"/>
          </a:p>
        </p:txBody>
      </p:sp>
      <p:sp>
        <p:nvSpPr>
          <p:cNvPr id="23556"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latin typeface="Calibri" charset="0"/>
            </a:endParaRPr>
          </a:p>
        </p:txBody>
      </p:sp>
      <p:sp>
        <p:nvSpPr>
          <p:cNvPr id="23557" name="Notes Placeholder 5"/>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985426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36</a:t>
            </a:fld>
            <a:endParaRPr lang="en-US"/>
          </a:p>
        </p:txBody>
      </p:sp>
    </p:spTree>
    <p:extLst>
      <p:ext uri="{BB962C8B-B14F-4D97-AF65-F5344CB8AC3E}">
        <p14:creationId xmlns:p14="http://schemas.microsoft.com/office/powerpoint/2010/main" val="2425328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42</a:t>
            </a:fld>
            <a:endParaRPr lang="en-US" dirty="0"/>
          </a:p>
        </p:txBody>
      </p:sp>
    </p:spTree>
    <p:extLst>
      <p:ext uri="{BB962C8B-B14F-4D97-AF65-F5344CB8AC3E}">
        <p14:creationId xmlns:p14="http://schemas.microsoft.com/office/powerpoint/2010/main" val="64167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56B9D02-B82A-C845-AF3C-EA15BF30A790}" type="slidenum">
              <a:rPr lang="en-US">
                <a:solidFill>
                  <a:prstClr val="black"/>
                </a:solidFill>
              </a:rPr>
              <a:pPr fontAlgn="base">
                <a:spcBef>
                  <a:spcPct val="0"/>
                </a:spcBef>
                <a:spcAft>
                  <a:spcPct val="0"/>
                </a:spcAft>
              </a:pPr>
              <a:t>3</a:t>
            </a:fld>
            <a:endParaRPr lang="en-US">
              <a:solidFill>
                <a:prstClr val="black"/>
              </a:solidFill>
            </a:endParaRPr>
          </a:p>
        </p:txBody>
      </p:sp>
      <p:sp>
        <p:nvSpPr>
          <p:cNvPr id="3" name="Notes Placeholder 2"/>
          <p:cNvSpPr>
            <a:spLocks noGrp="1"/>
          </p:cNvSpPr>
          <p:nvPr>
            <p:ph type="body" sz="quarter" idx="10"/>
          </p:nvPr>
        </p:nvSpPr>
        <p:spPr/>
        <p:txBody>
          <a:bodyPr/>
          <a:lstStyle/>
          <a:p>
            <a:r>
              <a:rPr lang="en-US" sz="1200" kern="1200" dirty="0" smtClean="0">
                <a:solidFill>
                  <a:schemeClr val="tx1"/>
                </a:solidFill>
                <a:latin typeface="+mn-lt"/>
                <a:ea typeface="+mn-ea"/>
                <a:cs typeface="+mn-cs"/>
              </a:rPr>
              <a:t>HathiTrust is a partnership of academic and research libraries that are seeking</a:t>
            </a:r>
            <a:r>
              <a:rPr lang="en-US" sz="1200" kern="1200" baseline="0" dirty="0" smtClean="0">
                <a:solidFill>
                  <a:schemeClr val="tx1"/>
                </a:solidFill>
                <a:latin typeface="+mn-lt"/>
                <a:ea typeface="+mn-ea"/>
                <a:cs typeface="+mn-cs"/>
              </a:rPr>
              <a:t> to work in collective ways to meet collective challenges faced by libraries: challenges in sustaining our collections (both digital and print); increasing their discovery and use; making them as accessible as possible to as broad a constituency as possible.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70 partners currently (</a:t>
            </a:r>
            <a:r>
              <a:rPr lang="en-US" sz="1200" kern="1200" baseline="0" dirty="0" smtClean="0">
                <a:solidFill>
                  <a:schemeClr val="tx1"/>
                </a:solidFill>
                <a:latin typeface="+mn-lt"/>
                <a:ea typeface="+mn-ea"/>
                <a:cs typeface="+mn-cs"/>
              </a:rPr>
              <a:t>Virginia Tech, Kansas State not yet announced)</a:t>
            </a:r>
            <a:r>
              <a:rPr lang="en-US" sz="1200" kern="1200" dirty="0" smtClean="0">
                <a:solidFill>
                  <a:schemeClr val="tx1"/>
                </a:solidFill>
                <a:latin typeface="+mn-lt"/>
                <a:ea typeface="+mn-ea"/>
                <a:cs typeface="+mn-cs"/>
              </a:rPr>
              <a:t>, including many of the largest research institutions in the United States, 2 institutions in Canada and one in Spain.</a:t>
            </a:r>
          </a:p>
        </p:txBody>
      </p:sp>
    </p:spTree>
    <p:extLst>
      <p:ext uri="{BB962C8B-B14F-4D97-AF65-F5344CB8AC3E}">
        <p14:creationId xmlns:p14="http://schemas.microsoft.com/office/powerpoint/2010/main" val="2987105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43</a:t>
            </a:fld>
            <a:endParaRPr lang="en-US" dirty="0"/>
          </a:p>
        </p:txBody>
      </p:sp>
    </p:spTree>
    <p:extLst>
      <p:ext uri="{BB962C8B-B14F-4D97-AF65-F5344CB8AC3E}">
        <p14:creationId xmlns:p14="http://schemas.microsoft.com/office/powerpoint/2010/main" val="3001289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diagram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44</a:t>
            </a:fld>
            <a:endParaRPr lang="en-US" dirty="0"/>
          </a:p>
        </p:txBody>
      </p:sp>
    </p:spTree>
    <p:extLst>
      <p:ext uri="{BB962C8B-B14F-4D97-AF65-F5344CB8AC3E}">
        <p14:creationId xmlns:p14="http://schemas.microsoft.com/office/powerpoint/2010/main" val="2925586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diagram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45</a:t>
            </a:fld>
            <a:endParaRPr lang="en-US" dirty="0"/>
          </a:p>
        </p:txBody>
      </p:sp>
    </p:spTree>
    <p:extLst>
      <p:ext uri="{BB962C8B-B14F-4D97-AF65-F5344CB8AC3E}">
        <p14:creationId xmlns:p14="http://schemas.microsoft.com/office/powerpoint/2010/main" val="543886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46</a:t>
            </a:fld>
            <a:endParaRPr lang="en-US" dirty="0"/>
          </a:p>
        </p:txBody>
      </p:sp>
    </p:spTree>
    <p:extLst>
      <p:ext uri="{BB962C8B-B14F-4D97-AF65-F5344CB8AC3E}">
        <p14:creationId xmlns:p14="http://schemas.microsoft.com/office/powerpoint/2010/main" val="3760326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47</a:t>
            </a:fld>
            <a:endParaRPr lang="en-US" dirty="0"/>
          </a:p>
        </p:txBody>
      </p:sp>
    </p:spTree>
    <p:extLst>
      <p:ext uri="{BB962C8B-B14F-4D97-AF65-F5344CB8AC3E}">
        <p14:creationId xmlns:p14="http://schemas.microsoft.com/office/powerpoint/2010/main" val="32194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Jiaan Zeng, Guangchen Ruan, Alexander Crowell, Atul Prakash, and Beth Plale. 2014. Cloud computing data capsules for non-consumptiveuse of texts. In </a:t>
            </a:r>
            <a:r>
              <a:rPr lang="en-US" sz="1200" b="0" i="1" kern="1200" dirty="0" smtClean="0">
                <a:solidFill>
                  <a:schemeClr val="tx1"/>
                </a:solidFill>
                <a:effectLst/>
                <a:latin typeface="+mn-lt"/>
                <a:ea typeface="+mn-ea"/>
                <a:cs typeface="+mn-cs"/>
              </a:rPr>
              <a:t>Proceedings of the 5th ACM workshop on Scientific cloud computing</a:t>
            </a:r>
            <a:r>
              <a:rPr lang="en-US" sz="1200" b="0" i="0" kern="1200" dirty="0" smtClean="0">
                <a:solidFill>
                  <a:schemeClr val="tx1"/>
                </a:solidFill>
                <a:effectLst/>
                <a:latin typeface="+mn-lt"/>
                <a:ea typeface="+mn-ea"/>
                <a:cs typeface="+mn-cs"/>
              </a:rPr>
              <a:t> (ScienceCloud '14). ACM, New York, NY, USA, 9-16. DOI=10.1145/2608029.2608031 http://doi.acm.org/10.1145/2608029.2608031</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49</a:t>
            </a:fld>
            <a:endParaRPr lang="en-US" dirty="0"/>
          </a:p>
        </p:txBody>
      </p:sp>
    </p:spTree>
    <p:extLst>
      <p:ext uri="{BB962C8B-B14F-4D97-AF65-F5344CB8AC3E}">
        <p14:creationId xmlns:p14="http://schemas.microsoft.com/office/powerpoint/2010/main" val="1492942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black on this slide are the HathiTrust member institutions where one or more people have a) attended an </a:t>
            </a:r>
            <a:r>
              <a:rPr lang="en-US" baseline="0" dirty="0" err="1" smtClean="0"/>
              <a:t>uncamp</a:t>
            </a:r>
            <a:r>
              <a:rPr lang="en-US" baseline="0" dirty="0" smtClean="0"/>
              <a:t>, or b) subscribe to the HTRC </a:t>
            </a:r>
            <a:r>
              <a:rPr lang="en-US" baseline="0" dirty="0" err="1" smtClean="0"/>
              <a:t>usergroup</a:t>
            </a:r>
            <a:r>
              <a:rPr lang="en-US" baseline="0" dirty="0" smtClean="0"/>
              <a:t> email list, or c) have contacted us about collaborating on a </a:t>
            </a:r>
            <a:r>
              <a:rPr lang="en-US" baseline="0" smtClean="0"/>
              <a:t>grant proposal. </a:t>
            </a:r>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57</a:t>
            </a:fld>
            <a:endParaRPr lang="en-US" dirty="0"/>
          </a:p>
        </p:txBody>
      </p:sp>
    </p:spTree>
    <p:extLst>
      <p:ext uri="{BB962C8B-B14F-4D97-AF65-F5344CB8AC3E}">
        <p14:creationId xmlns:p14="http://schemas.microsoft.com/office/powerpoint/2010/main" val="32486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56B9D02-B82A-C845-AF3C-EA15BF30A790}" type="slidenum">
              <a:rPr lang="en-US">
                <a:solidFill>
                  <a:prstClr val="black"/>
                </a:solidFill>
              </a:rPr>
              <a:pPr fontAlgn="base">
                <a:spcBef>
                  <a:spcPct val="0"/>
                </a:spcBef>
                <a:spcAft>
                  <a:spcPct val="0"/>
                </a:spcAft>
              </a:pPr>
              <a:t>4</a:t>
            </a:fld>
            <a:endParaRPr lang="en-US">
              <a:solidFill>
                <a:prstClr val="black"/>
              </a:solidFill>
            </a:endParaRPr>
          </a:p>
        </p:txBody>
      </p:sp>
      <p:sp>
        <p:nvSpPr>
          <p:cNvPr id="3" name="Notes Placeholder 2"/>
          <p:cNvSpPr>
            <a:spLocks noGrp="1"/>
          </p:cNvSpPr>
          <p:nvPr>
            <p:ph type="body" sz="quarter" idx="10"/>
          </p:nvPr>
        </p:nvSpPr>
        <p:spPr/>
        <p:txBody>
          <a:bodyPr/>
          <a:lstStyle/>
          <a:p>
            <a:r>
              <a:rPr lang="en-US" sz="1200" kern="1200" dirty="0" smtClean="0">
                <a:solidFill>
                  <a:schemeClr val="tx1"/>
                </a:solidFill>
                <a:latin typeface="+mn-lt"/>
                <a:ea typeface="+mn-ea"/>
                <a:cs typeface="+mn-cs"/>
              </a:rPr>
              <a:t>HathiTrust is a partnership of academic and research libraries that are seeking</a:t>
            </a:r>
            <a:r>
              <a:rPr lang="en-US" sz="1200" kern="1200" baseline="0" dirty="0" smtClean="0">
                <a:solidFill>
                  <a:schemeClr val="tx1"/>
                </a:solidFill>
                <a:latin typeface="+mn-lt"/>
                <a:ea typeface="+mn-ea"/>
                <a:cs typeface="+mn-cs"/>
              </a:rPr>
              <a:t> to work in collective ways to meet collective challenges faced by libraries: challenges in sustaining our collections (both digital and print); increasing their discovery and use; making them as accessible as possible to as broad a constituency as possible.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70 partners currently (</a:t>
            </a:r>
            <a:r>
              <a:rPr lang="en-US" sz="1200" kern="1200" baseline="0" dirty="0" smtClean="0">
                <a:solidFill>
                  <a:schemeClr val="tx1"/>
                </a:solidFill>
                <a:latin typeface="+mn-lt"/>
                <a:ea typeface="+mn-ea"/>
                <a:cs typeface="+mn-cs"/>
              </a:rPr>
              <a:t>Virginia Tech, Kansas State not yet announced)</a:t>
            </a:r>
            <a:r>
              <a:rPr lang="en-US" sz="1200" kern="1200" dirty="0" smtClean="0">
                <a:solidFill>
                  <a:schemeClr val="tx1"/>
                </a:solidFill>
                <a:latin typeface="+mn-lt"/>
                <a:ea typeface="+mn-ea"/>
                <a:cs typeface="+mn-cs"/>
              </a:rPr>
              <a:t>, including many of the largest research institutions in the United States, 2 institutions in Canada and one in Spain.</a:t>
            </a:r>
          </a:p>
        </p:txBody>
      </p:sp>
    </p:spTree>
    <p:extLst>
      <p:ext uri="{BB962C8B-B14F-4D97-AF65-F5344CB8AC3E}">
        <p14:creationId xmlns:p14="http://schemas.microsoft.com/office/powerpoint/2010/main" val="261248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9BF36D-CFCF-AE4B-A55C-E252B27A32C9}" type="slidenum">
              <a:rPr lang="en-US"/>
              <a:pPr fontAlgn="base">
                <a:spcBef>
                  <a:spcPct val="0"/>
                </a:spcBef>
                <a:spcAft>
                  <a:spcPct val="0"/>
                </a:spcAft>
              </a:pPr>
              <a:t>5</a:t>
            </a:fld>
            <a:endParaRPr lang="en-US"/>
          </a:p>
        </p:txBody>
      </p:sp>
      <p:sp>
        <p:nvSpPr>
          <p:cNvPr id="54275"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mission of HathiTrust is to contribute to the common good by collecting, organizing, preserving,</a:t>
            </a:r>
            <a:r>
              <a:rPr lang="en-US" sz="1200" kern="1200" baseline="0" dirty="0" smtClean="0">
                <a:solidFill>
                  <a:schemeClr val="tx1"/>
                </a:solidFill>
                <a:latin typeface="+mn-lt"/>
                <a:ea typeface="+mn-ea"/>
                <a:cs typeface="+mn-cs"/>
              </a:rPr>
              <a:t> communicating, and sharing the record of human knowledge. The scope of the mission is extremely broad and you will notice that there is no mention in particular of print materials versus digital, or even born-digital materials. </a:t>
            </a:r>
            <a:r>
              <a:rPr lang="en-US" sz="1200" kern="1200" dirty="0" smtClean="0">
                <a:solidFill>
                  <a:schemeClr val="tx1"/>
                </a:solidFill>
                <a:latin typeface="+mn-lt"/>
                <a:ea typeface="+mn-ea"/>
                <a:cs typeface="+mn-cs"/>
              </a:rPr>
              <a:t>This is intentional; the</a:t>
            </a:r>
            <a:r>
              <a:rPr lang="en-US" sz="1200" kern="1200" baseline="0" dirty="0" smtClean="0">
                <a:solidFill>
                  <a:schemeClr val="tx1"/>
                </a:solidFill>
                <a:latin typeface="+mn-lt"/>
                <a:ea typeface="+mn-ea"/>
                <a:cs typeface="+mn-cs"/>
              </a:rPr>
              <a:t> vision of the</a:t>
            </a:r>
            <a:r>
              <a:rPr lang="en-US" sz="1200" kern="1200" dirty="0" smtClean="0">
                <a:solidFill>
                  <a:schemeClr val="tx1"/>
                </a:solidFill>
                <a:latin typeface="+mn-lt"/>
                <a:ea typeface="+mn-ea"/>
                <a:cs typeface="+mn-cs"/>
              </a:rPr>
              <a:t> founding partners was nothing less than to ensure the long-term preservation and accessibility of the cultural record writ large.</a:t>
            </a: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693716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8</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Tree>
    <p:extLst>
      <p:ext uri="{BB962C8B-B14F-4D97-AF65-F5344CB8AC3E}">
        <p14:creationId xmlns:p14="http://schemas.microsoft.com/office/powerpoint/2010/main" val="353454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11</a:t>
            </a:fld>
            <a:endParaRPr lang="en-US" dirty="0"/>
          </a:p>
        </p:txBody>
      </p:sp>
    </p:spTree>
    <p:extLst>
      <p:ext uri="{BB962C8B-B14F-4D97-AF65-F5344CB8AC3E}">
        <p14:creationId xmlns:p14="http://schemas.microsoft.com/office/powerpoint/2010/main" val="2898052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12</a:t>
            </a:fld>
            <a:endParaRPr lang="en-US" dirty="0"/>
          </a:p>
        </p:txBody>
      </p:sp>
    </p:spTree>
    <p:extLst>
      <p:ext uri="{BB962C8B-B14F-4D97-AF65-F5344CB8AC3E}">
        <p14:creationId xmlns:p14="http://schemas.microsoft.com/office/powerpoint/2010/main" val="415974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F9D03-2E4D-D34E-B5EE-E79C2F35546D}" type="slidenum">
              <a:rPr lang="en-US">
                <a:ea typeface="ＭＳ Ｐゴシック" charset="-128"/>
                <a:cs typeface="ＭＳ Ｐゴシック" charset="-128"/>
              </a:rPr>
              <a:pPr fontAlgn="base">
                <a:spcBef>
                  <a:spcPct val="0"/>
                </a:spcBef>
                <a:spcAft>
                  <a:spcPct val="0"/>
                </a:spcAft>
                <a:defRPr/>
              </a:pPr>
              <a:t>13</a:t>
            </a:fld>
            <a:endParaRPr lang="en-US">
              <a:ea typeface="ＭＳ Ｐゴシック" charset="-128"/>
              <a:cs typeface="ＭＳ Ｐゴシック" charset="-128"/>
            </a:endParaRPr>
          </a:p>
        </p:txBody>
      </p:sp>
      <p:sp>
        <p:nvSpPr>
          <p:cNvPr id="88068" name="Notes Placeholder 4"/>
          <p:cNvSpPr>
            <a:spLocks noGrp="1"/>
          </p:cNvSpPr>
          <p:nvPr/>
        </p:nvSpPr>
        <p:spPr bwMode="auto">
          <a:xfrm>
            <a:off x="685800" y="4343400"/>
            <a:ext cx="5486400" cy="4114800"/>
          </a:xfrm>
          <a:prstGeom prst="rect">
            <a:avLst/>
          </a:prstGeom>
          <a:noFill/>
          <a:ln w="9525">
            <a:noFill/>
            <a:miter lim="800000"/>
            <a:headEnd/>
            <a:tailEnd/>
          </a:ln>
        </p:spPr>
        <p:txBody>
          <a:bodyPr>
            <a:prstTxWarp prst="textNoShape">
              <a:avLst/>
            </a:prstTxWarp>
          </a:bodyPr>
          <a:lstStyle/>
          <a:p>
            <a:pPr eaLnBrk="0" hangingPunct="0">
              <a:spcBef>
                <a:spcPct val="30000"/>
              </a:spcBef>
            </a:pPr>
            <a:endParaRPr lang="en-US" sz="1200">
              <a:latin typeface="Calibri" charset="0"/>
            </a:endParaRPr>
          </a:p>
        </p:txBody>
      </p:sp>
      <p:sp>
        <p:nvSpPr>
          <p:cNvPr id="88069"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last broadened</a:t>
            </a:r>
            <a:r>
              <a:rPr lang="en-US" baseline="0" dirty="0" smtClean="0"/>
              <a:t> </a:t>
            </a:r>
            <a:r>
              <a:rPr lang="en-US" baseline="0" dirty="0" err="1" smtClean="0"/>
              <a:t>HathiTru</a:t>
            </a:r>
            <a:r>
              <a:rPr lang="en-US" dirty="0" err="1" smtClean="0"/>
              <a:t>st</a:t>
            </a:r>
            <a:r>
              <a:rPr lang="en-US" dirty="0" smtClean="0"/>
              <a:t> governance to </a:t>
            </a:r>
            <a:r>
              <a:rPr lang="en-US" baseline="0" dirty="0" smtClean="0"/>
              <a:t>a 12-member Board of Governors, composed of 6 members elected from the partnership and 6 appointed by the founding members. The Board was charged with conducting financial oversight of the partnership, developing strategies, setting priorities, and creating working groups and committees to carry out the work of the partnering institutions.</a:t>
            </a:r>
          </a:p>
          <a:p>
            <a:pPr eaLnBrk="1" hangingPunct="1">
              <a:spcBef>
                <a:spcPct val="0"/>
              </a:spcBef>
            </a:pPr>
            <a:endParaRPr lang="en-US" baseline="0" dirty="0" smtClean="0"/>
          </a:p>
          <a:p>
            <a:pPr eaLnBrk="1" hangingPunct="1">
              <a:spcBef>
                <a:spcPct val="0"/>
              </a:spcBef>
            </a:pPr>
            <a:r>
              <a:rPr lang="en-US" baseline="0" dirty="0" smtClean="0"/>
              <a:t>The Constitutional Convention, the establishment of broader, shared governance, and the precedent of collective decision-making about future initiatives and ways of conducting business - were truly significant developments and events in the history of our partnership. We believe in the expertise of our colleagues and the power of what we can do collectively to achieve common goals. We believe that the deeper our collaborative ties – with libraries, with students, faculty – the more we can do to advance our knowledge and scholarship, and ensure that these are carried forward to future generations.</a:t>
            </a:r>
            <a:endParaRPr lang="en-US" dirty="0"/>
          </a:p>
        </p:txBody>
      </p:sp>
    </p:spTree>
    <p:extLst>
      <p:ext uri="{BB962C8B-B14F-4D97-AF65-F5344CB8AC3E}">
        <p14:creationId xmlns:p14="http://schemas.microsoft.com/office/powerpoint/2010/main" val="3707847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7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0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9"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3"/>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38987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4"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sz="1800"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9"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1"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756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5" name="Picture 5"/>
          <p:cNvPicPr>
            <a:picLocks noChangeAspect="1" noChangeArrowheads="1"/>
          </p:cNvPicPr>
          <p:nvPr userDrawn="1"/>
        </p:nvPicPr>
        <p:blipFill>
          <a:blip r:embed="rId2"/>
          <a:srcRect/>
          <a:stretch>
            <a:fillRect/>
          </a:stretch>
        </p:blipFill>
        <p:spPr bwMode="auto">
          <a:xfrm>
            <a:off x="8212139" y="5930900"/>
            <a:ext cx="949325" cy="927100"/>
          </a:xfrm>
          <a:prstGeom prst="rect">
            <a:avLst/>
          </a:prstGeom>
          <a:noFill/>
          <a:ln w="9525">
            <a:noFill/>
            <a:miter lim="800000"/>
            <a:headEnd/>
            <a:tailEnd/>
          </a:ln>
        </p:spPr>
      </p:pic>
    </p:spTree>
    <p:extLst>
      <p:ext uri="{BB962C8B-B14F-4D97-AF65-F5344CB8AC3E}">
        <p14:creationId xmlns:p14="http://schemas.microsoft.com/office/powerpoint/2010/main" val="39167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9"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84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82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67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1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655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544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03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342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73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15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68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986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9"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3"/>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1275590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501447" y="1268361"/>
            <a:ext cx="8200102" cy="2861187"/>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sz="1800"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9" y="461542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1" y="2009774"/>
            <a:ext cx="5634038" cy="1622426"/>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8135308"/>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9"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59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881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15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712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904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481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536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5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725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310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320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38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89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592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9"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3"/>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4132600736"/>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4"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sz="1800"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9"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1"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57529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5" name="Picture 5"/>
          <p:cNvPicPr>
            <a:picLocks noChangeAspect="1" noChangeArrowheads="1"/>
          </p:cNvPicPr>
          <p:nvPr userDrawn="1"/>
        </p:nvPicPr>
        <p:blipFill>
          <a:blip r:embed="rId2"/>
          <a:srcRect/>
          <a:stretch>
            <a:fillRect/>
          </a:stretch>
        </p:blipFill>
        <p:spPr bwMode="auto">
          <a:xfrm>
            <a:off x="8212139" y="5930900"/>
            <a:ext cx="949325" cy="927100"/>
          </a:xfrm>
          <a:prstGeom prst="rect">
            <a:avLst/>
          </a:prstGeom>
          <a:noFill/>
          <a:ln w="9525">
            <a:noFill/>
            <a:miter lim="800000"/>
            <a:headEnd/>
            <a:tailEnd/>
          </a:ln>
        </p:spPr>
      </p:pic>
    </p:spTree>
    <p:extLst>
      <p:ext uri="{BB962C8B-B14F-4D97-AF65-F5344CB8AC3E}">
        <p14:creationId xmlns:p14="http://schemas.microsoft.com/office/powerpoint/2010/main" val="609652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9"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339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385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090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36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820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6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7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62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656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182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74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099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205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1167734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3"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8"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0"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103154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5" name="Picture 5"/>
          <p:cNvPicPr>
            <a:picLocks noChangeAspect="1" noChangeArrowheads="1"/>
          </p:cNvPicPr>
          <p:nvPr userDrawn="1"/>
        </p:nvPicPr>
        <p:blipFill>
          <a:blip r:embed="rId2"/>
          <a:srcRect/>
          <a:stretch>
            <a:fillRect/>
          </a:stretch>
        </p:blipFill>
        <p:spPr bwMode="auto">
          <a:xfrm>
            <a:off x="8212138" y="5930900"/>
            <a:ext cx="949325" cy="927100"/>
          </a:xfrm>
          <a:prstGeom prst="rect">
            <a:avLst/>
          </a:prstGeom>
          <a:noFill/>
          <a:ln w="9525">
            <a:noFill/>
            <a:miter lim="800000"/>
            <a:headEnd/>
            <a:tailEnd/>
          </a:ln>
        </p:spPr>
      </p:pic>
    </p:spTree>
    <p:extLst>
      <p:ext uri="{BB962C8B-B14F-4D97-AF65-F5344CB8AC3E}">
        <p14:creationId xmlns:p14="http://schemas.microsoft.com/office/powerpoint/2010/main" val="2729687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95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6817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14397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0681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320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81347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6141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2704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6475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4752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33644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059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3564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91993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2" name="TextBox 11"/>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3" name="TextBox 12"/>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0297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4411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38797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4017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8911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943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44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672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theme" Target="../theme/theme4.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slideLayout" Target="../slideLayouts/slideLayout76.xml"/><Relationship Id="rId18" Type="http://schemas.openxmlformats.org/officeDocument/2006/relationships/theme" Target="../theme/theme5.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6E138-09BC-9543-9627-FED5F9E9ED8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18534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6E138-09BC-9543-9627-FED5F9E9ED8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5081287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1" r:id="rId1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6E138-09BC-9543-9627-FED5F9E9ED8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2423719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6E138-09BC-9543-9627-FED5F9E9ED8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3261246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5/13/15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1873342777"/>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4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1.png"/><Relationship Id="rId1" Type="http://schemas.openxmlformats.org/officeDocument/2006/relationships/slideLayout" Target="../slideLayouts/slideLayout4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github.com/htrc" TargetMode="External"/><Relationship Id="rId5" Type="http://schemas.openxmlformats.org/officeDocument/2006/relationships/image" Target="../media/image14.png"/><Relationship Id="rId1" Type="http://schemas.openxmlformats.org/officeDocument/2006/relationships/slideLayout" Target="../slideLayouts/slideLayout4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1.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2.xml"/><Relationship Id="rId3"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3" Type="http://schemas.openxmlformats.org/officeDocument/2006/relationships/hyperlink" Target="http://www.hathitrust.org/hathifiles" TargetMode="External"/><Relationship Id="rId4" Type="http://schemas.openxmlformats.org/officeDocument/2006/relationships/image" Target="../media/image17.png"/><Relationship Id="rId1" Type="http://schemas.openxmlformats.org/officeDocument/2006/relationships/slideLayout" Target="../slideLayouts/slideLayout51.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hyperlink" Target="C:%5CUsers%5Cjdownie%5CGoogle%20Drive%5Chong_kong_prez%5Chk_hathi_sample_table_upd.xlsx" TargetMode="External"/><Relationship Id="rId4" Type="http://schemas.openxmlformats.org/officeDocument/2006/relationships/hyperlink" Target="hk_hathi_sample_table_upd.xlsx" TargetMode="External"/><Relationship Id="rId1" Type="http://schemas.openxmlformats.org/officeDocument/2006/relationships/slideLayout" Target="../slideLayouts/slideLayout58.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6.xml"/><Relationship Id="rId3" Type="http://schemas.openxmlformats.org/officeDocument/2006/relationships/hyperlink" Target="http://www.hathitrust.org/authors_guild_lawsuit_informati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7.xml"/><Relationship Id="rId3"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9.xml"/><Relationship Id="rId3"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31.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1.xml"/><Relationship Id="rId3"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2.png"/><Relationship Id="rId1" Type="http://schemas.openxmlformats.org/officeDocument/2006/relationships/slideLayout" Target="../slideLayouts/slideLayout31.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3.jpeg"/><Relationship Id="rId1" Type="http://schemas.openxmlformats.org/officeDocument/2006/relationships/slideLayout" Target="../slideLayouts/slideLayout31.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4.xml"/><Relationship Id="rId3"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gif"/><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41.xml"/><Relationship Id="rId2"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gif"/><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33.xml"/><Relationship Id="rId2" Type="http://schemas.openxmlformats.org/officeDocument/2006/relationships/notesSlide" Target="../notesSlides/notesSlide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2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30.jpg"/><Relationship Id="rId3" Type="http://schemas.openxmlformats.org/officeDocument/2006/relationships/image" Target="../media/image3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0.jpg"/><Relationship Id="rId3" Type="http://schemas.openxmlformats.org/officeDocument/2006/relationships/image" Target="../media/image3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2.png"/><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3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hyperlink" Target="http://bit.ly/htrrcworksetgrant"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 Id="rId3" Type="http://schemas.openxmlformats.org/officeDocument/2006/relationships/image" Target="../media/image6.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3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image" Target="../media/image3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38.png"/><Relationship Id="rId3" Type="http://schemas.openxmlformats.org/officeDocument/2006/relationships/image" Target="../media/image3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0.png"/></Relationships>
</file>

<file path=ppt/slides/_rels/slide9.xml.rels><?xml version="1.0" encoding="UTF-8" standalone="yes"?>
<Relationships xmlns="http://schemas.openxmlformats.org/package/2006/relationships"><Relationship Id="rId11" Type="http://schemas.openxmlformats.org/officeDocument/2006/relationships/hyperlink" Target="http://catalog.hathitrust.org/Search/Home?filter%5B%5D=language:Latin&amp;use_dismax=1" TargetMode="External"/><Relationship Id="rId12" Type="http://schemas.openxmlformats.org/officeDocument/2006/relationships/hyperlink" Target="http://catalog.hathitrust.org/Search/Home?filter%5B%5D=language:Portuguese&amp;use_dismax=1" TargetMode="External"/><Relationship Id="rId13" Type="http://schemas.openxmlformats.org/officeDocument/2006/relationships/hyperlink" Target="http://catalog.hathitrust.org/Search/Home?filter%5B%5D=language:Polish&amp;use_dismax=1" TargetMode="External"/><Relationship Id="rId14" Type="http://schemas.openxmlformats.org/officeDocument/2006/relationships/hyperlink" Target="http://catalog.hathitrust.org/Search/Home?filter%5B%5D=language:Dutch&amp;use_dismax=1" TargetMode="External"/><Relationship Id="rId15" Type="http://schemas.openxmlformats.org/officeDocument/2006/relationships/hyperlink" Target="http://catalog.hathitrust.org/Search/Home?filter%5B%5D=language:Hebrew&amp;use_dismax=1" TargetMode="External"/><Relationship Id="rId16" Type="http://schemas.openxmlformats.org/officeDocument/2006/relationships/hyperlink" Target="http://catalog.hathitrust.org/Search/Home?filter%5B%5D=language:Hindi&amp;use_dismax=1" TargetMode="External"/><Relationship Id="rId17" Type="http://schemas.openxmlformats.org/officeDocument/2006/relationships/hyperlink" Target="http://catalog.hathitrust.org/Search/Home?filter%5B%5D=language:Indonesian&amp;use_dismax=1" TargetMode="External"/><Relationship Id="rId18" Type="http://schemas.openxmlformats.org/officeDocument/2006/relationships/hyperlink" Target="http://catalog.hathitrust.org/Search/Home?filter%5B%5D=language:Swedish&amp;use_dismax=1" TargetMode="External"/><Relationship Id="rId19" Type="http://schemas.openxmlformats.org/officeDocument/2006/relationships/hyperlink" Target="http://catalog.hathitrust.org/Search/Home?filter%5B%5D=language:Korean&amp;use_dismax=1" TargetMode="External"/><Relationship Id="rId1" Type="http://schemas.openxmlformats.org/officeDocument/2006/relationships/slideLayout" Target="../slideLayouts/slideLayout41.xml"/><Relationship Id="rId2" Type="http://schemas.openxmlformats.org/officeDocument/2006/relationships/hyperlink" Target="http://catalog.hathitrust.org/Search/Home?filter%5B%5D=language:English&amp;use_dismax=1" TargetMode="External"/><Relationship Id="rId3" Type="http://schemas.openxmlformats.org/officeDocument/2006/relationships/hyperlink" Target="http://catalog.hathitrust.org/Search/Home?filter%5B%5D=language:German&amp;use_dismax=1" TargetMode="External"/><Relationship Id="rId4" Type="http://schemas.openxmlformats.org/officeDocument/2006/relationships/hyperlink" Target="http://catalog.hathitrust.org/Search/Home?filter%5B%5D=language:French&amp;use_dismax=1" TargetMode="External"/><Relationship Id="rId5" Type="http://schemas.openxmlformats.org/officeDocument/2006/relationships/hyperlink" Target="http://catalog.hathitrust.org/Search/Home?filter%5B%5D=language:Spanish&amp;use_dismax=1" TargetMode="External"/><Relationship Id="rId6" Type="http://schemas.openxmlformats.org/officeDocument/2006/relationships/hyperlink" Target="http://catalog.hathitrust.org/Search/Home?filter%5B%5D=language:Russian&amp;use_dismax=1" TargetMode="External"/><Relationship Id="rId7" Type="http://schemas.openxmlformats.org/officeDocument/2006/relationships/hyperlink" Target="http://catalog.hathitrust.org/Search/Home?filter%5B%5D=language:Chinese&amp;use_dismax=1" TargetMode="External"/><Relationship Id="rId8" Type="http://schemas.openxmlformats.org/officeDocument/2006/relationships/hyperlink" Target="http://catalog.hathitrust.org/Search/Home?filter%5B%5D=language:Japanese&amp;use_dismax=1" TargetMode="External"/><Relationship Id="rId9" Type="http://schemas.openxmlformats.org/officeDocument/2006/relationships/hyperlink" Target="http://catalog.hathitrust.org/Search/Home?filter%5B%5D=language:Italian&amp;use_dismax=1" TargetMode="External"/><Relationship Id="rId10" Type="http://schemas.openxmlformats.org/officeDocument/2006/relationships/hyperlink" Target="http://catalog.hathitrust.org/Search/Home?filter%5B%5D=language:Arabic&amp;use_dismax=1"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41.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hyperlink" Target="http://novel-tm.ca/" TargetMode="External"/><Relationship Id="rId3" Type="http://schemas.openxmlformats.org/officeDocument/2006/relationships/hyperlink" Target="http://simssa.ca/"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961" y="1533832"/>
            <a:ext cx="8465574" cy="2492478"/>
          </a:xfrm>
        </p:spPr>
        <p:txBody>
          <a:bodyPr>
            <a:normAutofit/>
          </a:bodyPr>
          <a:lstStyle/>
          <a:p>
            <a:r>
              <a:rPr lang="en-US" sz="3600" b="1" dirty="0" err="1" smtClean="0"/>
              <a:t>HathiTrust</a:t>
            </a:r>
            <a:r>
              <a:rPr lang="en-US" sz="3600" b="1" dirty="0" smtClean="0"/>
              <a:t> Research Center: </a:t>
            </a:r>
            <a:br>
              <a:rPr lang="en-US" sz="3600" b="1" dirty="0" smtClean="0"/>
            </a:br>
            <a:r>
              <a:rPr lang="en-US" sz="3100" b="1" dirty="0" smtClean="0"/>
              <a:t>Your Analytic Gateway to the </a:t>
            </a:r>
            <a:r>
              <a:rPr lang="en-US" sz="3100" b="1" dirty="0" err="1" smtClean="0"/>
              <a:t>HathiTrust’s</a:t>
            </a:r>
            <a:r>
              <a:rPr lang="en-US" sz="3100" b="1" dirty="0" smtClean="0"/>
              <a:t> 4.5 Billion Pages</a:t>
            </a:r>
            <a:endParaRPr lang="en-US" sz="3100" dirty="0"/>
          </a:p>
        </p:txBody>
      </p:sp>
    </p:spTree>
    <p:extLst>
      <p:ext uri="{BB962C8B-B14F-4D97-AF65-F5344CB8AC3E}">
        <p14:creationId xmlns:p14="http://schemas.microsoft.com/office/powerpoint/2010/main" val="1866706063"/>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159153" cy="61867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383" y="466929"/>
            <a:ext cx="5220004" cy="60506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1208"/>
            <a:ext cx="7448550" cy="618679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66929"/>
            <a:ext cx="9212826" cy="6254887"/>
          </a:xfrm>
          <a:prstGeom prst="rect">
            <a:avLst/>
          </a:prstGeom>
        </p:spPr>
      </p:pic>
    </p:spTree>
    <p:extLst>
      <p:ext uri="{BB962C8B-B14F-4D97-AF65-F5344CB8AC3E}">
        <p14:creationId xmlns:p14="http://schemas.microsoft.com/office/powerpoint/2010/main" val="292791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74638"/>
            <a:ext cx="7185859" cy="1143000"/>
          </a:xfrm>
        </p:spPr>
        <p:txBody>
          <a:bodyPr>
            <a:normAutofit fontScale="90000"/>
          </a:bodyPr>
          <a:lstStyle/>
          <a:p>
            <a:r>
              <a:rPr lang="en-US" dirty="0" smtClean="0"/>
              <a:t> </a:t>
            </a:r>
            <a:r>
              <a:rPr lang="en-US" sz="4200" dirty="0" smtClean="0"/>
              <a:t>Mission of the HT Research Center</a:t>
            </a:r>
            <a:endParaRPr lang="en-US" sz="4200" dirty="0"/>
          </a:p>
        </p:txBody>
      </p:sp>
      <p:sp>
        <p:nvSpPr>
          <p:cNvPr id="3" name="Content Placeholder 2"/>
          <p:cNvSpPr>
            <a:spLocks noGrp="1"/>
          </p:cNvSpPr>
          <p:nvPr>
            <p:ph idx="1"/>
          </p:nvPr>
        </p:nvSpPr>
        <p:spPr>
          <a:xfrm>
            <a:off x="457200" y="1600200"/>
            <a:ext cx="8229600" cy="5020733"/>
          </a:xfrm>
        </p:spPr>
        <p:txBody>
          <a:bodyPr>
            <a:normAutofit fontScale="85000" lnSpcReduction="10000"/>
          </a:bodyPr>
          <a:lstStyle/>
          <a:p>
            <a:r>
              <a:rPr lang="en-US" dirty="0">
                <a:latin typeface="Calibri" charset="0"/>
                <a:cs typeface="맑은 고딕" charset="0"/>
              </a:rPr>
              <a:t>R</a:t>
            </a:r>
            <a:r>
              <a:rPr lang="en-US" dirty="0" smtClean="0">
                <a:latin typeface="Calibri" charset="0"/>
                <a:cs typeface="맑은 고딕" charset="0"/>
              </a:rPr>
              <a:t>esearch arm of </a:t>
            </a:r>
            <a:r>
              <a:rPr lang="en-US" dirty="0" err="1" smtClean="0">
                <a:latin typeface="Calibri" charset="0"/>
                <a:cs typeface="맑은 고딕" charset="0"/>
              </a:rPr>
              <a:t>HathiTrust</a:t>
            </a:r>
            <a:r>
              <a:rPr lang="en-US" dirty="0" smtClean="0">
                <a:latin typeface="Calibri" charset="0"/>
                <a:cs typeface="맑은 고딕" charset="0"/>
              </a:rPr>
              <a:t> </a:t>
            </a:r>
          </a:p>
          <a:p>
            <a:r>
              <a:rPr lang="en-US" dirty="0">
                <a:latin typeface="Calibri" charset="0"/>
                <a:cs typeface="맑은 고딕" charset="0"/>
              </a:rPr>
              <a:t>Established:  July, 2011</a:t>
            </a:r>
          </a:p>
          <a:p>
            <a:r>
              <a:rPr lang="en-US" dirty="0">
                <a:latin typeface="Calibri" charset="0"/>
                <a:cs typeface="맑은 고딕" charset="0"/>
              </a:rPr>
              <a:t>Collaborative center:  Indiana University &amp; University of Illinois</a:t>
            </a:r>
          </a:p>
          <a:p>
            <a:r>
              <a:rPr lang="en-US" dirty="0" smtClean="0">
                <a:latin typeface="Calibri" charset="0"/>
                <a:cs typeface="맑은 고딕" charset="0"/>
              </a:rPr>
              <a:t>Mission:  Enable researchers world-wide to accomplish tera-scale text data-mining and analysis</a:t>
            </a:r>
          </a:p>
          <a:p>
            <a:pPr lvl="1"/>
            <a:r>
              <a:rPr lang="en-US" dirty="0">
                <a:latin typeface="Calibri" charset="0"/>
                <a:cs typeface="맑은 고딕" charset="0"/>
              </a:rPr>
              <a:t>Develop </a:t>
            </a:r>
            <a:r>
              <a:rPr lang="en-US" dirty="0" err="1">
                <a:latin typeface="Calibri" charset="0"/>
                <a:cs typeface="맑은 고딕" charset="0"/>
              </a:rPr>
              <a:t>cyberinfrastructure</a:t>
            </a:r>
            <a:r>
              <a:rPr lang="en-US" dirty="0">
                <a:latin typeface="Calibri" charset="0"/>
                <a:cs typeface="맑은 고딕" charset="0"/>
              </a:rPr>
              <a:t> to enable HPC access to the </a:t>
            </a:r>
            <a:r>
              <a:rPr lang="en-US" dirty="0" err="1">
                <a:latin typeface="Calibri" charset="0"/>
                <a:cs typeface="맑은 고딕" charset="0"/>
              </a:rPr>
              <a:t>HathiTrust</a:t>
            </a:r>
            <a:r>
              <a:rPr lang="en-US" dirty="0">
                <a:latin typeface="Calibri" charset="0"/>
                <a:cs typeface="맑은 고딕" charset="0"/>
              </a:rPr>
              <a:t> Digital Library </a:t>
            </a:r>
          </a:p>
          <a:p>
            <a:pPr lvl="1"/>
            <a:r>
              <a:rPr lang="en-US" dirty="0" smtClean="0">
                <a:latin typeface="Calibri" charset="0"/>
                <a:cs typeface="맑은 고딕" charset="0"/>
              </a:rPr>
              <a:t>Develop cutting-edge software tools for processing, analyzing text</a:t>
            </a:r>
          </a:p>
          <a:p>
            <a:pPr lvl="1"/>
            <a:r>
              <a:rPr lang="en-US" dirty="0" smtClean="0">
                <a:latin typeface="Calibri" charset="0"/>
                <a:cs typeface="맑은 고딕" charset="0"/>
              </a:rPr>
              <a:t>Develop translational tools and data that can be used to enhance </a:t>
            </a:r>
            <a:r>
              <a:rPr lang="en-US" dirty="0" err="1" smtClean="0">
                <a:latin typeface="Calibri" charset="0"/>
                <a:cs typeface="맑은 고딕" charset="0"/>
              </a:rPr>
              <a:t>HathiTrust</a:t>
            </a:r>
            <a:r>
              <a:rPr lang="en-US" dirty="0" smtClean="0">
                <a:latin typeface="Calibri" charset="0"/>
                <a:cs typeface="맑은 고딕" charset="0"/>
              </a:rPr>
              <a:t> Digital Library services to users </a:t>
            </a:r>
          </a:p>
          <a:p>
            <a:pPr marL="0" indent="0">
              <a:buNone/>
            </a:pPr>
            <a:endParaRPr lang="en-US" dirty="0">
              <a:latin typeface="Calibri" charset="0"/>
              <a:cs typeface="맑은 고딕" charset="0"/>
            </a:endParaRPr>
          </a:p>
          <a:p>
            <a:pPr marL="0" indent="0">
              <a:buNone/>
            </a:pPr>
            <a:endParaRPr lang="en-US" dirty="0">
              <a:latin typeface="Calibri" charset="0"/>
              <a:cs typeface="맑은 고딕" charset="0"/>
            </a:endParaRP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9518"/>
            <a:ext cx="1371600" cy="1440179"/>
          </a:xfrm>
          <a:prstGeom prst="rect">
            <a:avLst/>
          </a:prstGeom>
        </p:spPr>
      </p:pic>
    </p:spTree>
    <p:extLst>
      <p:ext uri="{BB962C8B-B14F-4D97-AF65-F5344CB8AC3E}">
        <p14:creationId xmlns:p14="http://schemas.microsoft.com/office/powerpoint/2010/main" val="1793885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Governance</a:t>
            </a:r>
            <a:endParaRPr lang="en-US" dirty="0"/>
          </a:p>
        </p:txBody>
      </p:sp>
      <p:pic>
        <p:nvPicPr>
          <p:cNvPr id="4" name="Picture 3" descr="governanc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143" y="2376717"/>
            <a:ext cx="2717802" cy="2599637"/>
          </a:xfrm>
          <a:prstGeom prst="rect">
            <a:avLst/>
          </a:prstGeom>
        </p:spPr>
      </p:pic>
      <p:sp>
        <p:nvSpPr>
          <p:cNvPr id="3" name="Content Placeholder 2"/>
          <p:cNvSpPr>
            <a:spLocks noGrp="1"/>
          </p:cNvSpPr>
          <p:nvPr>
            <p:ph idx="1"/>
          </p:nvPr>
        </p:nvSpPr>
        <p:spPr>
          <a:xfrm>
            <a:off x="457199" y="1600201"/>
            <a:ext cx="6019801" cy="4895849"/>
          </a:xfrm>
        </p:spPr>
        <p:txBody>
          <a:bodyPr>
            <a:noAutofit/>
          </a:bodyPr>
          <a:lstStyle/>
          <a:p>
            <a:endParaRPr lang="en-US" sz="1800" dirty="0" smtClean="0"/>
          </a:p>
          <a:p>
            <a:r>
              <a:rPr lang="en-US" sz="1800" dirty="0" smtClean="0"/>
              <a:t>Reports to the HathiTrust Board of Governors</a:t>
            </a:r>
          </a:p>
          <a:p>
            <a:r>
              <a:rPr lang="en-US" sz="1800" dirty="0" smtClean="0"/>
              <a:t>HTRC Executive Committee</a:t>
            </a:r>
          </a:p>
          <a:p>
            <a:pPr lvl="1"/>
            <a:r>
              <a:rPr lang="en-US" sz="1600" b="1" dirty="0" smtClean="0"/>
              <a:t>J. Stephen Downie </a:t>
            </a:r>
            <a:r>
              <a:rPr lang="en-US" sz="1600" dirty="0" smtClean="0"/>
              <a:t>(</a:t>
            </a:r>
            <a:r>
              <a:rPr lang="en-US" sz="1600" dirty="0"/>
              <a:t>Co-director), Professor and Associate Dean for Research, University of </a:t>
            </a:r>
            <a:r>
              <a:rPr lang="en-US" sz="1600" dirty="0" smtClean="0"/>
              <a:t>Illinois GSLIS</a:t>
            </a:r>
          </a:p>
          <a:p>
            <a:pPr lvl="1"/>
            <a:r>
              <a:rPr lang="en-US" sz="1600" b="1" dirty="0" smtClean="0"/>
              <a:t>Beth </a:t>
            </a:r>
            <a:r>
              <a:rPr lang="en-US" sz="1600" b="1" dirty="0"/>
              <a:t>Plale </a:t>
            </a:r>
            <a:r>
              <a:rPr lang="en-US" sz="1600" dirty="0"/>
              <a:t>(Co-director and </a:t>
            </a:r>
            <a:r>
              <a:rPr lang="en-US" sz="1600" dirty="0" smtClean="0"/>
              <a:t>Chair</a:t>
            </a:r>
            <a:r>
              <a:rPr lang="en-US" sz="1600" dirty="0"/>
              <a:t>), </a:t>
            </a:r>
            <a:r>
              <a:rPr lang="en-US" sz="1600" dirty="0" smtClean="0"/>
              <a:t>Director Data </a:t>
            </a:r>
            <a:r>
              <a:rPr lang="en-US" sz="1600" dirty="0"/>
              <a:t>To Insight Center </a:t>
            </a:r>
            <a:r>
              <a:rPr lang="en-US" sz="1600" dirty="0" smtClean="0"/>
              <a:t>and </a:t>
            </a:r>
            <a:r>
              <a:rPr lang="en-US" sz="1600" dirty="0"/>
              <a:t>professor in the School of Informatics and Computing at Indiana University </a:t>
            </a:r>
            <a:endParaRPr lang="en-US" sz="1600" dirty="0" smtClean="0"/>
          </a:p>
          <a:p>
            <a:pPr lvl="1"/>
            <a:r>
              <a:rPr lang="en-US" sz="1600" b="1" dirty="0" smtClean="0"/>
              <a:t>Robert H. McDonald</a:t>
            </a:r>
            <a:r>
              <a:rPr lang="en-US" sz="1600" dirty="0"/>
              <a:t>, </a:t>
            </a:r>
            <a:r>
              <a:rPr lang="en-US" sz="1600" dirty="0" smtClean="0"/>
              <a:t>Associate </a:t>
            </a:r>
            <a:r>
              <a:rPr lang="en-US" sz="1600" dirty="0"/>
              <a:t>Dean of </a:t>
            </a:r>
            <a:r>
              <a:rPr lang="en-US" sz="1600" dirty="0" smtClean="0"/>
              <a:t>Libraries/Deputy Director Data to Insight Center at Indiana University</a:t>
            </a:r>
          </a:p>
          <a:p>
            <a:pPr lvl="1"/>
            <a:r>
              <a:rPr lang="en-US" sz="1600" b="1" dirty="0"/>
              <a:t>B</a:t>
            </a:r>
            <a:r>
              <a:rPr lang="en-US" sz="1600" b="1" dirty="0" smtClean="0"/>
              <a:t>eth </a:t>
            </a:r>
            <a:r>
              <a:rPr lang="en-US" sz="1600" b="1" dirty="0"/>
              <a:t>Sandore Namachchivaya</a:t>
            </a:r>
            <a:r>
              <a:rPr lang="en-US" sz="1600" dirty="0"/>
              <a:t>, Associate University Librarian for Information Technology Planning &amp; </a:t>
            </a:r>
            <a:r>
              <a:rPr lang="en-US" sz="1600" dirty="0" smtClean="0"/>
              <a:t>Policy at </a:t>
            </a:r>
            <a:r>
              <a:rPr lang="en-US" sz="1600" dirty="0"/>
              <a:t>the University of Illinois </a:t>
            </a:r>
            <a:endParaRPr lang="en-US" sz="1600" dirty="0" smtClean="0"/>
          </a:p>
          <a:p>
            <a:pPr lvl="1"/>
            <a:r>
              <a:rPr lang="en-US" sz="1600" b="1" dirty="0" smtClean="0"/>
              <a:t>John </a:t>
            </a:r>
            <a:r>
              <a:rPr lang="en-US" sz="1600" b="1" dirty="0"/>
              <a:t>Unsworth</a:t>
            </a:r>
            <a:r>
              <a:rPr lang="en-US" sz="1600" dirty="0"/>
              <a:t>, Vice Provost for Library &amp; Technology Services and Chief Information Officer at Brandeis </a:t>
            </a:r>
            <a:r>
              <a:rPr lang="en-US" sz="1600" dirty="0" smtClean="0"/>
              <a:t>University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9518"/>
            <a:ext cx="1371600" cy="1440179"/>
          </a:xfrm>
          <a:prstGeom prst="rect">
            <a:avLst/>
          </a:prstGeom>
        </p:spPr>
      </p:pic>
    </p:spTree>
    <p:extLst>
      <p:ext uri="{BB962C8B-B14F-4D97-AF65-F5344CB8AC3E}">
        <p14:creationId xmlns:p14="http://schemas.microsoft.com/office/powerpoint/2010/main" val="731757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56778" y="393934"/>
            <a:ext cx="3366887" cy="302950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364067" y="1274660"/>
            <a:ext cx="3149600" cy="923330"/>
          </a:xfrm>
          <a:prstGeom prst="rect">
            <a:avLst/>
          </a:prstGeom>
          <a:noFill/>
        </p:spPr>
        <p:txBody>
          <a:bodyPr wrap="square" rtlCol="0">
            <a:spAutoFit/>
          </a:bodyPr>
          <a:lstStyle/>
          <a:p>
            <a:pPr marL="285750" indent="-285750">
              <a:buFont typeface="Arial"/>
              <a:buChar char="•"/>
            </a:pPr>
            <a:r>
              <a:rPr lang="en-US" i="1" dirty="0" smtClean="0">
                <a:solidFill>
                  <a:schemeClr val="bg1"/>
                </a:solidFill>
              </a:rPr>
              <a:t>Board of Governors </a:t>
            </a:r>
          </a:p>
          <a:p>
            <a:pPr marL="742950" lvl="1" indent="-285750">
              <a:buFont typeface="Arial"/>
              <a:buChar char="•"/>
            </a:pPr>
            <a:r>
              <a:rPr lang="en-US" dirty="0" smtClean="0">
                <a:solidFill>
                  <a:schemeClr val="bg1"/>
                </a:solidFill>
              </a:rPr>
              <a:t>Executive Committee</a:t>
            </a:r>
          </a:p>
          <a:p>
            <a:pPr marL="1200150" lvl="2" indent="-285750">
              <a:buFont typeface="Arial"/>
              <a:buChar char="•"/>
            </a:pPr>
            <a:r>
              <a:rPr lang="en-US" dirty="0" smtClean="0">
                <a:solidFill>
                  <a:schemeClr val="bg1"/>
                </a:solidFill>
              </a:rPr>
              <a:t>Executive Director</a:t>
            </a:r>
            <a:endParaRPr lang="en-US" dirty="0">
              <a:solidFill>
                <a:schemeClr val="bg1"/>
              </a:solidFill>
            </a:endParaRPr>
          </a:p>
        </p:txBody>
      </p:sp>
      <p:grpSp>
        <p:nvGrpSpPr>
          <p:cNvPr id="52" name="Group 51"/>
          <p:cNvGrpSpPr/>
          <p:nvPr/>
        </p:nvGrpSpPr>
        <p:grpSpPr>
          <a:xfrm>
            <a:off x="3870069" y="1182567"/>
            <a:ext cx="2256741" cy="1536920"/>
            <a:chOff x="3870069" y="1182567"/>
            <a:chExt cx="2256741" cy="1536920"/>
          </a:xfrm>
        </p:grpSpPr>
        <p:sp>
          <p:nvSpPr>
            <p:cNvPr id="17" name="Oval 16"/>
            <p:cNvSpPr/>
            <p:nvPr/>
          </p:nvSpPr>
          <p:spPr>
            <a:xfrm>
              <a:off x="4418729" y="1182567"/>
              <a:ext cx="1708081" cy="153692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HathiTrust</a:t>
              </a:r>
            </a:p>
          </p:txBody>
        </p:sp>
        <p:sp>
          <p:nvSpPr>
            <p:cNvPr id="20" name="Down Arrow 19"/>
            <p:cNvSpPr/>
            <p:nvPr/>
          </p:nvSpPr>
          <p:spPr>
            <a:xfrm rot="15831752">
              <a:off x="3784342" y="1727712"/>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095248" y="4800202"/>
            <a:ext cx="4480438" cy="1509143"/>
            <a:chOff x="2095248" y="4800202"/>
            <a:chExt cx="4480438" cy="1509143"/>
          </a:xfrm>
        </p:grpSpPr>
        <p:sp>
          <p:nvSpPr>
            <p:cNvPr id="21" name="Down Arrow 20"/>
            <p:cNvSpPr/>
            <p:nvPr/>
          </p:nvSpPr>
          <p:spPr>
            <a:xfrm rot="18708256">
              <a:off x="4863684" y="4885929"/>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2514234">
              <a:off x="3161479" y="4892555"/>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432686" y="5471145"/>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University of </a:t>
              </a:r>
              <a:br>
                <a:rPr lang="en-US" dirty="0" smtClean="0"/>
              </a:br>
              <a:r>
                <a:rPr lang="en-US" dirty="0" smtClean="0"/>
                <a:t>Illinois</a:t>
              </a:r>
              <a:endParaRPr lang="en-US" dirty="0"/>
            </a:p>
          </p:txBody>
        </p:sp>
        <p:sp>
          <p:nvSpPr>
            <p:cNvPr id="25" name="Rectangle 24"/>
            <p:cNvSpPr/>
            <p:nvPr/>
          </p:nvSpPr>
          <p:spPr>
            <a:xfrm>
              <a:off x="2095248" y="5471145"/>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Indiana</a:t>
              </a:r>
              <a:br>
                <a:rPr lang="en-US" dirty="0" smtClean="0"/>
              </a:br>
              <a:r>
                <a:rPr lang="en-US" dirty="0" smtClean="0"/>
                <a:t>University</a:t>
              </a:r>
              <a:endParaRPr lang="en-US" dirty="0"/>
            </a:p>
          </p:txBody>
        </p:sp>
        <p:sp>
          <p:nvSpPr>
            <p:cNvPr id="7" name="Left-Right Arrow 6"/>
            <p:cNvSpPr/>
            <p:nvPr/>
          </p:nvSpPr>
          <p:spPr>
            <a:xfrm>
              <a:off x="3564462" y="5725145"/>
              <a:ext cx="1581302" cy="3302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502593" y="2935133"/>
            <a:ext cx="1708081" cy="2020442"/>
            <a:chOff x="3502593" y="2935133"/>
            <a:chExt cx="1708081" cy="2020442"/>
          </a:xfrm>
        </p:grpSpPr>
        <p:sp>
          <p:nvSpPr>
            <p:cNvPr id="19" name="Oval 18"/>
            <p:cNvSpPr/>
            <p:nvPr/>
          </p:nvSpPr>
          <p:spPr>
            <a:xfrm>
              <a:off x="3502593" y="3418655"/>
              <a:ext cx="1708081" cy="153692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smtClean="0"/>
                <a:t/>
              </a:r>
              <a:br>
                <a:rPr lang="en-US" dirty="0" smtClean="0"/>
              </a:br>
              <a:r>
                <a:rPr lang="en-US" dirty="0" err="1" smtClean="0"/>
                <a:t>HathiTrust</a:t>
              </a:r>
              <a:r>
                <a:rPr lang="en-US" dirty="0" smtClean="0"/>
                <a:t/>
              </a:r>
              <a:br>
                <a:rPr lang="en-US" dirty="0" smtClean="0"/>
              </a:br>
              <a:r>
                <a:rPr lang="en-US" dirty="0" smtClean="0"/>
                <a:t>Research</a:t>
              </a:r>
              <a:br>
                <a:rPr lang="en-US" dirty="0" smtClean="0"/>
              </a:br>
              <a:r>
                <a:rPr lang="en-US" dirty="0" smtClean="0"/>
                <a:t>Center</a:t>
              </a:r>
              <a:br>
                <a:rPr lang="en-US" dirty="0" smtClean="0"/>
              </a:br>
              <a:endParaRPr lang="en-US" dirty="0"/>
            </a:p>
          </p:txBody>
        </p:sp>
        <p:sp>
          <p:nvSpPr>
            <p:cNvPr id="27" name="Down Arrow 26"/>
            <p:cNvSpPr/>
            <p:nvPr/>
          </p:nvSpPr>
          <p:spPr>
            <a:xfrm rot="1702033">
              <a:off x="4393849" y="2935133"/>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357589" y="1534140"/>
            <a:ext cx="1778880" cy="3147942"/>
            <a:chOff x="6357589" y="1534140"/>
            <a:chExt cx="1778880" cy="3147942"/>
          </a:xfrm>
        </p:grpSpPr>
        <p:sp>
          <p:nvSpPr>
            <p:cNvPr id="2" name="Rectangle 1"/>
            <p:cNvSpPr/>
            <p:nvPr/>
          </p:nvSpPr>
          <p:spPr>
            <a:xfrm>
              <a:off x="6993469" y="1534140"/>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University of Michigan</a:t>
              </a:r>
              <a:endParaRPr lang="en-US" dirty="0"/>
            </a:p>
          </p:txBody>
        </p:sp>
        <p:sp>
          <p:nvSpPr>
            <p:cNvPr id="18" name="Down Arrow 17"/>
            <p:cNvSpPr/>
            <p:nvPr/>
          </p:nvSpPr>
          <p:spPr>
            <a:xfrm rot="16200000">
              <a:off x="6252649" y="1829289"/>
              <a:ext cx="516466" cy="3065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lowchart: Magnetic Disk 7"/>
            <p:cNvSpPr/>
            <p:nvPr/>
          </p:nvSpPr>
          <p:spPr>
            <a:xfrm>
              <a:off x="7200900" y="3497120"/>
              <a:ext cx="800098" cy="118496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Data Copy #1</a:t>
              </a:r>
              <a:endParaRPr lang="en-US" dirty="0"/>
            </a:p>
          </p:txBody>
        </p:sp>
        <p:cxnSp>
          <p:nvCxnSpPr>
            <p:cNvPr id="47" name="Straight Arrow Connector 46"/>
            <p:cNvCxnSpPr/>
            <p:nvPr/>
          </p:nvCxnSpPr>
          <p:spPr>
            <a:xfrm>
              <a:off x="7594598" y="2531533"/>
              <a:ext cx="0" cy="8769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486568" y="5249783"/>
            <a:ext cx="1418431" cy="1184962"/>
            <a:chOff x="486568" y="5249783"/>
            <a:chExt cx="1418431" cy="1184962"/>
          </a:xfrm>
        </p:grpSpPr>
        <p:sp>
          <p:nvSpPr>
            <p:cNvPr id="39" name="Flowchart: Magnetic Disk 38"/>
            <p:cNvSpPr/>
            <p:nvPr/>
          </p:nvSpPr>
          <p:spPr>
            <a:xfrm>
              <a:off x="486568" y="5249783"/>
              <a:ext cx="800098" cy="118496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Data Copy #2</a:t>
              </a:r>
              <a:endParaRPr lang="en-US" dirty="0"/>
            </a:p>
          </p:txBody>
        </p:sp>
        <p:cxnSp>
          <p:nvCxnSpPr>
            <p:cNvPr id="51" name="Straight Arrow Connector 50"/>
            <p:cNvCxnSpPr/>
            <p:nvPr/>
          </p:nvCxnSpPr>
          <p:spPr>
            <a:xfrm>
              <a:off x="1447799" y="5890245"/>
              <a:ext cx="4572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5856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2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1+#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1000" fill="hold"/>
                                        <p:tgtEl>
                                          <p:spTgt spid="56"/>
                                        </p:tgtEl>
                                        <p:attrNameLst>
                                          <p:attrName>ppt_w</p:attrName>
                                        </p:attrNameLst>
                                      </p:cBhvr>
                                      <p:tavLst>
                                        <p:tav tm="0">
                                          <p:val>
                                            <p:fltVal val="0"/>
                                          </p:val>
                                        </p:tav>
                                        <p:tav tm="100000">
                                          <p:val>
                                            <p:strVal val="#ppt_w"/>
                                          </p:val>
                                        </p:tav>
                                      </p:tavLst>
                                    </p:anim>
                                    <p:anim calcmode="lin" valueType="num">
                                      <p:cBhvr>
                                        <p:cTn id="31" dur="1000" fill="hold"/>
                                        <p:tgtEl>
                                          <p:spTgt spid="56"/>
                                        </p:tgtEl>
                                        <p:attrNameLst>
                                          <p:attrName>ppt_h</p:attrName>
                                        </p:attrNameLst>
                                      </p:cBhvr>
                                      <p:tavLst>
                                        <p:tav tm="0">
                                          <p:val>
                                            <p:fltVal val="0"/>
                                          </p:val>
                                        </p:tav>
                                        <p:tav tm="100000">
                                          <p:val>
                                            <p:strVal val="#ppt_h"/>
                                          </p:val>
                                        </p:tav>
                                      </p:tavLst>
                                    </p:anim>
                                    <p:anim calcmode="lin" valueType="num">
                                      <p:cBhvr>
                                        <p:cTn id="32" dur="1000" fill="hold"/>
                                        <p:tgtEl>
                                          <p:spTgt spid="56"/>
                                        </p:tgtEl>
                                        <p:attrNameLst>
                                          <p:attrName>style.rotation</p:attrName>
                                        </p:attrNameLst>
                                      </p:cBhvr>
                                      <p:tavLst>
                                        <p:tav tm="0">
                                          <p:val>
                                            <p:fltVal val="90"/>
                                          </p:val>
                                        </p:tav>
                                        <p:tav tm="100000">
                                          <p:val>
                                            <p:fltVal val="0"/>
                                          </p:val>
                                        </p:tav>
                                      </p:tavLst>
                                    </p:anim>
                                    <p:animEffect transition="in" filter="fade">
                                      <p:cBhvr>
                                        <p:cTn id="33"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3232" t="4524" r="2982" b="9171"/>
          <a:stretch/>
        </p:blipFill>
        <p:spPr bwMode="auto">
          <a:xfrm>
            <a:off x="457200" y="3873964"/>
            <a:ext cx="4457700" cy="256286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HTRC Timeline</a:t>
            </a:r>
          </a:p>
        </p:txBody>
      </p:sp>
      <p:sp>
        <p:nvSpPr>
          <p:cNvPr id="3" name="Content Placeholder 2"/>
          <p:cNvSpPr>
            <a:spLocks noGrp="1"/>
          </p:cNvSpPr>
          <p:nvPr>
            <p:ph idx="1"/>
          </p:nvPr>
        </p:nvSpPr>
        <p:spPr>
          <a:xfrm>
            <a:off x="457200" y="1600201"/>
            <a:ext cx="8229600" cy="2273763"/>
          </a:xfrm>
        </p:spPr>
        <p:txBody>
          <a:bodyPr>
            <a:normAutofit fontScale="92500" lnSpcReduction="10000"/>
          </a:bodyPr>
          <a:lstStyle/>
          <a:p>
            <a:r>
              <a:rPr lang="en-US" sz="2400" dirty="0"/>
              <a:t>Phase I:  D</a:t>
            </a:r>
            <a:r>
              <a:rPr lang="en-US" sz="2400" dirty="0" smtClean="0"/>
              <a:t>evelopment 01 Jul 2011 – 31 Mar 2013  </a:t>
            </a:r>
          </a:p>
          <a:p>
            <a:pPr lvl="1"/>
            <a:r>
              <a:rPr lang="en-US" sz="2400" dirty="0" smtClean="0"/>
              <a:t>HTRC software and services release v1.0</a:t>
            </a:r>
            <a:r>
              <a:rPr lang="en-US" sz="2400" dirty="0"/>
              <a:t> </a:t>
            </a:r>
            <a:r>
              <a:rPr lang="en-US" sz="2400" dirty="0">
                <a:hlinkClick r:id="rId4"/>
              </a:rPr>
              <a:t>https://</a:t>
            </a:r>
            <a:r>
              <a:rPr lang="en-US" sz="2400" dirty="0" smtClean="0">
                <a:hlinkClick r:id="rId4"/>
              </a:rPr>
              <a:t>github.com/htrc</a:t>
            </a:r>
            <a:r>
              <a:rPr lang="en-US" sz="2400" dirty="0" smtClean="0"/>
              <a:t> </a:t>
            </a:r>
          </a:p>
          <a:p>
            <a:r>
              <a:rPr lang="en-US" sz="2400" dirty="0" smtClean="0"/>
              <a:t>Phase II:  </a:t>
            </a:r>
            <a:r>
              <a:rPr lang="en-US" sz="2400" dirty="0"/>
              <a:t>O</a:t>
            </a:r>
            <a:r>
              <a:rPr lang="en-US" sz="2400" dirty="0" smtClean="0"/>
              <a:t>utreach, 01 Apr 2013 – 30 June 2014</a:t>
            </a:r>
          </a:p>
          <a:p>
            <a:pPr lvl="1"/>
            <a:r>
              <a:rPr lang="en-US" sz="2400" dirty="0" smtClean="0">
                <a:latin typeface="Calibri" charset="0"/>
                <a:cs typeface="맑은 고딕" charset="0"/>
              </a:rPr>
              <a:t>2</a:t>
            </a:r>
            <a:r>
              <a:rPr lang="en-US" sz="2400" baseline="30000" dirty="0" smtClean="0">
                <a:latin typeface="Calibri" charset="0"/>
                <a:cs typeface="맑은 고딕" charset="0"/>
              </a:rPr>
              <a:t>nd</a:t>
            </a:r>
            <a:r>
              <a:rPr lang="en-US" sz="2400" dirty="0" smtClean="0">
                <a:latin typeface="Calibri" charset="0"/>
                <a:cs typeface="맑은 고딕" charset="0"/>
              </a:rPr>
              <a:t> HTRC </a:t>
            </a:r>
            <a:r>
              <a:rPr lang="en-US" sz="2400" dirty="0" err="1" smtClean="0">
                <a:latin typeface="Calibri" charset="0"/>
                <a:cs typeface="맑은 고딕" charset="0"/>
              </a:rPr>
              <a:t>UnCamp</a:t>
            </a:r>
            <a:r>
              <a:rPr lang="en-US" sz="2400" dirty="0" smtClean="0">
                <a:latin typeface="Calibri" charset="0"/>
                <a:cs typeface="맑은 고딕" charset="0"/>
              </a:rPr>
              <a:t> Sep ’13</a:t>
            </a:r>
          </a:p>
          <a:p>
            <a:r>
              <a:rPr lang="en-US" sz="2400" dirty="0"/>
              <a:t>Phase </a:t>
            </a:r>
            <a:r>
              <a:rPr lang="en-US" sz="2400" dirty="0" smtClean="0"/>
              <a:t>III:  Operations, 01 July 2014 – June 2018</a:t>
            </a:r>
            <a:endParaRPr lang="en-US" sz="2400" dirty="0"/>
          </a:p>
          <a:p>
            <a:pPr lvl="1"/>
            <a:endParaRPr lang="en-US" dirty="0">
              <a:latin typeface="Calibri" charset="0"/>
              <a:cs typeface="맑은 고딕" charset="0"/>
            </a:endParaRPr>
          </a:p>
          <a:p>
            <a:pPr marL="0" indent="0">
              <a:buNone/>
            </a:pPr>
            <a:endParaRPr lang="en-US" dirty="0">
              <a:latin typeface="Calibri" charset="0"/>
              <a:cs typeface="맑은 고딕" charset="0"/>
            </a:endParaRPr>
          </a:p>
          <a:p>
            <a:endParaRPr lang="en-US" dirty="0"/>
          </a:p>
        </p:txBody>
      </p:sp>
      <p:pic>
        <p:nvPicPr>
          <p:cNvPr id="4" name="Picture 3" descr="Screen Shot 2013-09-25 at 10.52.10 AM.png"/>
          <p:cNvPicPr/>
          <p:nvPr/>
        </p:nvPicPr>
        <p:blipFill rotWithShape="1">
          <a:blip r:embed="rId5" cstate="print">
            <a:extLst>
              <a:ext uri="{28A0092B-C50C-407E-A947-70E740481C1C}">
                <a14:useLocalDpi xmlns:a14="http://schemas.microsoft.com/office/drawing/2010/main" val="0"/>
              </a:ext>
            </a:extLst>
          </a:blip>
          <a:srcRect l="14289" t="22701" r="30152" b="11434"/>
          <a:stretch/>
        </p:blipFill>
        <p:spPr>
          <a:xfrm>
            <a:off x="5131671" y="4108365"/>
            <a:ext cx="3349861" cy="2328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0960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HTRC </a:t>
            </a:r>
          </a:p>
        </p:txBody>
      </p:sp>
      <p:sp>
        <p:nvSpPr>
          <p:cNvPr id="21507" name="Content Placeholder 2"/>
          <p:cNvSpPr>
            <a:spLocks noGrp="1"/>
          </p:cNvSpPr>
          <p:nvPr>
            <p:ph idx="1"/>
          </p:nvPr>
        </p:nvSpPr>
        <p:spPr/>
        <p:txBody>
          <a:bodyPr/>
          <a:lstStyle/>
          <a:p>
            <a:r>
              <a:rPr lang="en-US" sz="2800" dirty="0"/>
              <a:t>P</a:t>
            </a:r>
            <a:r>
              <a:rPr lang="en-US" sz="2800" dirty="0" smtClean="0"/>
              <a:t>rovide a persistent and sustainable structure to enable original and cutting edge research. </a:t>
            </a:r>
          </a:p>
          <a:p>
            <a:pPr marL="1200150" lvl="3" indent="-342900"/>
            <a:r>
              <a:rPr lang="en-US" dirty="0"/>
              <a:t>Leverage data storage and computational infrastructure at Indiana &amp; </a:t>
            </a:r>
            <a:r>
              <a:rPr lang="en-US" dirty="0" smtClean="0"/>
              <a:t>Illinois</a:t>
            </a:r>
          </a:p>
          <a:p>
            <a:pPr marL="1200150" lvl="3" indent="-342900"/>
            <a:r>
              <a:rPr lang="en-US" dirty="0"/>
              <a:t>Stimulate community development of new functionality and </a:t>
            </a:r>
            <a:r>
              <a:rPr lang="en-US" dirty="0" smtClean="0"/>
              <a:t>tools</a:t>
            </a:r>
          </a:p>
          <a:p>
            <a:pPr marL="1200150" lvl="3" indent="-342900"/>
            <a:r>
              <a:rPr lang="en-US" dirty="0"/>
              <a:t>Use tools to enable discoveries that would not be possible without the HTRC</a:t>
            </a:r>
            <a:r>
              <a:rPr lang="en-US" dirty="0" smtClean="0"/>
              <a:t> </a:t>
            </a:r>
          </a:p>
          <a:p>
            <a:r>
              <a:rPr lang="en-US" sz="2800" dirty="0" smtClean="0"/>
              <a:t>Enable </a:t>
            </a:r>
            <a:r>
              <a:rPr lang="en-US" sz="2800" dirty="0"/>
              <a:t>scholars to fully utilize content of </a:t>
            </a:r>
            <a:r>
              <a:rPr lang="en-US" sz="2800" dirty="0" err="1"/>
              <a:t>HathiTrust</a:t>
            </a:r>
            <a:r>
              <a:rPr lang="en-US" sz="2800" dirty="0"/>
              <a:t> Library while preventing intellectual property misuse within U.S. copyright law. </a:t>
            </a:r>
            <a:endParaRPr lang="en-US" sz="2800" dirty="0" smtClean="0"/>
          </a:p>
          <a:p>
            <a:pPr marL="1200150" lvl="3" indent="-342900"/>
            <a:r>
              <a:rPr lang="en-US" dirty="0"/>
              <a:t>Provision secure computational and data environment for scholars to perform research using </a:t>
            </a:r>
            <a:r>
              <a:rPr lang="en-US" dirty="0" err="1"/>
              <a:t>HathiTrust</a:t>
            </a:r>
            <a:r>
              <a:rPr lang="en-US" dirty="0"/>
              <a:t> Digital Library. </a:t>
            </a:r>
          </a:p>
          <a:p>
            <a:pPr marL="457200" lvl="1" indent="0">
              <a:buNone/>
            </a:pPr>
            <a:endParaRPr lang="en-US" dirty="0"/>
          </a:p>
          <a:p>
            <a:pPr lvl="1"/>
            <a:endParaRPr lang="en-US" dirty="0" smtClean="0"/>
          </a:p>
        </p:txBody>
      </p:sp>
    </p:spTree>
    <p:extLst>
      <p:ext uri="{BB962C8B-B14F-4D97-AF65-F5344CB8AC3E}">
        <p14:creationId xmlns:p14="http://schemas.microsoft.com/office/powerpoint/2010/main" val="2375469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0" y="274638"/>
            <a:ext cx="7995920" cy="1143000"/>
          </a:xfrm>
        </p:spPr>
        <p:txBody>
          <a:bodyPr>
            <a:normAutofit/>
          </a:bodyPr>
          <a:lstStyle/>
          <a:p>
            <a:r>
              <a:rPr lang="en-US" dirty="0" smtClean="0"/>
              <a:t>HTRC 2014-2018 Org </a:t>
            </a:r>
            <a:r>
              <a:rPr lang="en-US" dirty="0"/>
              <a:t>C</a:t>
            </a:r>
            <a:r>
              <a:rPr lang="en-US" dirty="0" smtClean="0"/>
              <a:t>hart</a:t>
            </a:r>
            <a:endParaRPr lang="en-US" dirty="0"/>
          </a:p>
        </p:txBody>
      </p:sp>
      <p:graphicFrame>
        <p:nvGraphicFramePr>
          <p:cNvPr id="6" name="Diagram 5"/>
          <p:cNvGraphicFramePr/>
          <p:nvPr>
            <p:extLst>
              <p:ext uri="{D42A27DB-BD31-4B8C-83A1-F6EECF244321}">
                <p14:modId xmlns:p14="http://schemas.microsoft.com/office/powerpoint/2010/main" val="868694182"/>
              </p:ext>
            </p:extLst>
          </p:nvPr>
        </p:nvGraphicFramePr>
        <p:xfrm>
          <a:off x="335279" y="888691"/>
          <a:ext cx="8432157" cy="4958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8634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Core Development</a:t>
            </a:r>
            <a:endParaRPr lang="en-US" i="1" dirty="0">
              <a:solidFill>
                <a:srgbClr val="FF0000"/>
              </a:solidFill>
            </a:endParaRPr>
          </a:p>
        </p:txBody>
      </p:sp>
      <p:sp>
        <p:nvSpPr>
          <p:cNvPr id="3" name="Content Placeholder 2"/>
          <p:cNvSpPr>
            <a:spLocks noGrp="1"/>
          </p:cNvSpPr>
          <p:nvPr>
            <p:ph idx="1"/>
          </p:nvPr>
        </p:nvSpPr>
        <p:spPr>
          <a:xfrm>
            <a:off x="2753474" y="1600201"/>
            <a:ext cx="5933325" cy="4895849"/>
          </a:xfrm>
        </p:spPr>
        <p:txBody>
          <a:bodyPr>
            <a:normAutofit fontScale="92500" lnSpcReduction="10000"/>
          </a:bodyPr>
          <a:lstStyle/>
          <a:p>
            <a:r>
              <a:rPr lang="en-US" dirty="0" smtClean="0"/>
              <a:t>Controls releases</a:t>
            </a:r>
          </a:p>
          <a:p>
            <a:r>
              <a:rPr lang="en-US" dirty="0" smtClean="0"/>
              <a:t>Implements new features</a:t>
            </a:r>
          </a:p>
          <a:p>
            <a:r>
              <a:rPr lang="en-US" dirty="0" smtClean="0"/>
              <a:t>System auditing, incident response</a:t>
            </a:r>
          </a:p>
          <a:p>
            <a:r>
              <a:rPr lang="en-US" dirty="0" smtClean="0"/>
              <a:t>Manages bug queue</a:t>
            </a:r>
          </a:p>
          <a:p>
            <a:r>
              <a:rPr lang="en-US" dirty="0" smtClean="0"/>
              <a:t>Oversees translational research process</a:t>
            </a:r>
          </a:p>
          <a:p>
            <a:r>
              <a:rPr lang="en-US" dirty="0" smtClean="0"/>
              <a:t>At 2 FTE + UI specialist + minor roles</a:t>
            </a:r>
          </a:p>
          <a:p>
            <a:r>
              <a:rPr lang="en-US" dirty="0" smtClean="0"/>
              <a:t>HTRC System Managers belong to this group</a:t>
            </a:r>
          </a:p>
          <a:p>
            <a:endParaRPr lang="en-US" dirty="0" smtClean="0"/>
          </a:p>
        </p:txBody>
      </p:sp>
      <p:pic>
        <p:nvPicPr>
          <p:cNvPr id="5" name="Picture 4" descr="OrgChart_20140504.pdf"/>
          <p:cNvPicPr>
            <a:picLocks noChangeAspect="1"/>
          </p:cNvPicPr>
          <p:nvPr/>
        </p:nvPicPr>
        <p:blipFill rotWithShape="1">
          <a:blip r:embed="rId2" cstate="print">
            <a:extLst>
              <a:ext uri="{28A0092B-C50C-407E-A947-70E740481C1C}">
                <a14:useLocalDpi xmlns:a14="http://schemas.microsoft.com/office/drawing/2010/main"/>
              </a:ext>
            </a:extLst>
          </a:blip>
          <a:srcRect l="31869" t="20660" r="52302" b="37065"/>
          <a:stretch/>
        </p:blipFill>
        <p:spPr>
          <a:xfrm>
            <a:off x="330703" y="158150"/>
            <a:ext cx="1957775" cy="6767007"/>
          </a:xfrm>
          <a:prstGeom prst="rect">
            <a:avLst/>
          </a:prstGeom>
        </p:spPr>
      </p:pic>
    </p:spTree>
    <p:extLst>
      <p:ext uri="{BB962C8B-B14F-4D97-AF65-F5344CB8AC3E}">
        <p14:creationId xmlns:p14="http://schemas.microsoft.com/office/powerpoint/2010/main" val="5074058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FF0000"/>
                </a:solidFill>
              </a:rPr>
              <a:t>Advanced Collaborative Support</a:t>
            </a:r>
            <a:endParaRPr lang="en-US" i="1" dirty="0">
              <a:solidFill>
                <a:srgbClr val="FF0000"/>
              </a:solidFill>
            </a:endParaRPr>
          </a:p>
        </p:txBody>
      </p:sp>
      <p:sp>
        <p:nvSpPr>
          <p:cNvPr id="3" name="Content Placeholder 2"/>
          <p:cNvSpPr>
            <a:spLocks noGrp="1"/>
          </p:cNvSpPr>
          <p:nvPr>
            <p:ph idx="1"/>
          </p:nvPr>
        </p:nvSpPr>
        <p:spPr>
          <a:xfrm>
            <a:off x="2280862" y="1600201"/>
            <a:ext cx="6405937" cy="4895849"/>
          </a:xfrm>
        </p:spPr>
        <p:txBody>
          <a:bodyPr>
            <a:normAutofit fontScale="85000" lnSpcReduction="10000"/>
          </a:bodyPr>
          <a:lstStyle/>
          <a:p>
            <a:pPr lvl="0"/>
            <a:r>
              <a:rPr lang="en-US" dirty="0" smtClean="0"/>
              <a:t>Pairs HT institution researchers with </a:t>
            </a:r>
            <a:r>
              <a:rPr lang="en-US" dirty="0"/>
              <a:t>expert staff </a:t>
            </a:r>
            <a:r>
              <a:rPr lang="en-US" dirty="0" smtClean="0"/>
              <a:t>for </a:t>
            </a:r>
            <a:r>
              <a:rPr lang="en-US" dirty="0"/>
              <a:t>an extended period during which they work together to address a particularly vexing issue (e.g., efficient parallelization and optimization of a machine learning algorithm) </a:t>
            </a:r>
            <a:endParaRPr lang="en-US" dirty="0" smtClean="0"/>
          </a:p>
          <a:p>
            <a:pPr lvl="0"/>
            <a:r>
              <a:rPr lang="en-US" dirty="0" smtClean="0"/>
              <a:t>20 hours/week available: example:  at any one time 4 active projects, each receiving 5 hours a week for up to 2 months. </a:t>
            </a:r>
          </a:p>
          <a:p>
            <a:pPr lvl="0"/>
            <a:r>
              <a:rPr lang="en-US" dirty="0" smtClean="0"/>
              <a:t>Resourced at 1.25 FTE</a:t>
            </a:r>
          </a:p>
          <a:p>
            <a:pPr lvl="0"/>
            <a:r>
              <a:rPr lang="en-US" dirty="0" smtClean="0"/>
              <a:t>Staffed by HTRC Staff who have signed the staff agreement </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17FF6402-B958-BA45-81C9-498AFFAD9117}" type="slidenum">
              <a:rPr lang="en-US" smtClean="0"/>
              <a:t>18</a:t>
            </a:fld>
            <a:endParaRPr lang="en-US" dirty="0"/>
          </a:p>
        </p:txBody>
      </p:sp>
      <p:pic>
        <p:nvPicPr>
          <p:cNvPr id="6" name="Picture 5" descr="OrgChart_20140504.pdf"/>
          <p:cNvPicPr>
            <a:picLocks noChangeAspect="1"/>
          </p:cNvPicPr>
          <p:nvPr/>
        </p:nvPicPr>
        <p:blipFill rotWithShape="1">
          <a:blip r:embed="rId2" cstate="print">
            <a:extLst>
              <a:ext uri="{28A0092B-C50C-407E-A947-70E740481C1C}">
                <a14:useLocalDpi xmlns:a14="http://schemas.microsoft.com/office/drawing/2010/main"/>
              </a:ext>
            </a:extLst>
          </a:blip>
          <a:srcRect l="57370" t="20123" r="26802" b="54597"/>
          <a:stretch/>
        </p:blipFill>
        <p:spPr>
          <a:xfrm>
            <a:off x="105826" y="1221815"/>
            <a:ext cx="2063600" cy="4265291"/>
          </a:xfrm>
          <a:prstGeom prst="rect">
            <a:avLst/>
          </a:prstGeom>
        </p:spPr>
      </p:pic>
    </p:spTree>
    <p:extLst>
      <p:ext uri="{BB962C8B-B14F-4D97-AF65-F5344CB8AC3E}">
        <p14:creationId xmlns:p14="http://schemas.microsoft.com/office/powerpoint/2010/main" val="24182394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Advanced Research</a:t>
            </a:r>
            <a:endParaRPr lang="en-US" i="1" dirty="0">
              <a:solidFill>
                <a:srgbClr val="FF0000"/>
              </a:solidFill>
            </a:endParaRPr>
          </a:p>
        </p:txBody>
      </p:sp>
      <p:sp>
        <p:nvSpPr>
          <p:cNvPr id="3" name="Content Placeholder 2"/>
          <p:cNvSpPr>
            <a:spLocks noGrp="1"/>
          </p:cNvSpPr>
          <p:nvPr>
            <p:ph idx="1"/>
          </p:nvPr>
        </p:nvSpPr>
        <p:spPr>
          <a:xfrm>
            <a:off x="2989780" y="1600201"/>
            <a:ext cx="5697020" cy="4895849"/>
          </a:xfrm>
        </p:spPr>
        <p:txBody>
          <a:bodyPr>
            <a:normAutofit lnSpcReduction="10000"/>
          </a:bodyPr>
          <a:lstStyle/>
          <a:p>
            <a:r>
              <a:rPr lang="en-US" dirty="0" smtClean="0"/>
              <a:t>Grant funded </a:t>
            </a:r>
          </a:p>
          <a:p>
            <a:r>
              <a:rPr lang="en-US" dirty="0" smtClean="0"/>
              <a:t>May include people designated as HTRC Staff</a:t>
            </a:r>
          </a:p>
          <a:p>
            <a:r>
              <a:rPr lang="en-US" dirty="0" smtClean="0"/>
              <a:t>Activity that is not immediately intended for production availability</a:t>
            </a:r>
          </a:p>
          <a:p>
            <a:r>
              <a:rPr lang="en-US" dirty="0" smtClean="0"/>
              <a:t>Activity from this group has to pass translational evaluation to be incorporated as production service</a:t>
            </a:r>
            <a:endParaRPr lang="en-US" dirty="0"/>
          </a:p>
        </p:txBody>
      </p:sp>
      <p:pic>
        <p:nvPicPr>
          <p:cNvPr id="4" name="Picture 3" descr="OrgChart_20140504.pdf"/>
          <p:cNvPicPr>
            <a:picLocks noChangeAspect="1"/>
          </p:cNvPicPr>
          <p:nvPr/>
        </p:nvPicPr>
        <p:blipFill rotWithShape="1">
          <a:blip r:embed="rId2" cstate="print">
            <a:extLst>
              <a:ext uri="{28A0092B-C50C-407E-A947-70E740481C1C}">
                <a14:useLocalDpi xmlns:a14="http://schemas.microsoft.com/office/drawing/2010/main"/>
              </a:ext>
            </a:extLst>
          </a:blip>
          <a:srcRect l="44950" t="20950" r="40380" b="55354"/>
          <a:stretch/>
        </p:blipFill>
        <p:spPr>
          <a:xfrm>
            <a:off x="608497" y="1417637"/>
            <a:ext cx="2050373" cy="4286075"/>
          </a:xfrm>
          <a:prstGeom prst="rect">
            <a:avLst/>
          </a:prstGeom>
        </p:spPr>
      </p:pic>
    </p:spTree>
    <p:extLst>
      <p:ext uri="{BB962C8B-B14F-4D97-AF65-F5344CB8AC3E}">
        <p14:creationId xmlns:p14="http://schemas.microsoft.com/office/powerpoint/2010/main" val="21272233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URLs</a:t>
            </a:r>
            <a:endParaRPr lang="en-US" dirty="0"/>
          </a:p>
        </p:txBody>
      </p:sp>
      <p:sp>
        <p:nvSpPr>
          <p:cNvPr id="3" name="Content Placeholder 2"/>
          <p:cNvSpPr>
            <a:spLocks noGrp="1"/>
          </p:cNvSpPr>
          <p:nvPr>
            <p:ph idx="1"/>
          </p:nvPr>
        </p:nvSpPr>
        <p:spPr>
          <a:xfrm>
            <a:off x="457200" y="1600203"/>
            <a:ext cx="8991600" cy="4895849"/>
          </a:xfrm>
        </p:spPr>
        <p:txBody>
          <a:bodyPr>
            <a:normAutofit/>
          </a:bodyPr>
          <a:lstStyle/>
          <a:p>
            <a:pPr>
              <a:spcBef>
                <a:spcPts val="0"/>
              </a:spcBef>
              <a:defRPr/>
            </a:pPr>
            <a:r>
              <a:rPr lang="en-US" dirty="0" smtClean="0"/>
              <a:t>HathiTrust</a:t>
            </a:r>
          </a:p>
          <a:p>
            <a:pPr lvl="1">
              <a:spcBef>
                <a:spcPts val="0"/>
              </a:spcBef>
              <a:defRPr/>
            </a:pPr>
            <a:r>
              <a:rPr lang="en-US" dirty="0" smtClean="0"/>
              <a:t>http://hathitrust.org</a:t>
            </a:r>
          </a:p>
          <a:p>
            <a:pPr>
              <a:spcBef>
                <a:spcPts val="0"/>
              </a:spcBef>
              <a:defRPr/>
            </a:pPr>
            <a:endParaRPr lang="en-US" dirty="0" smtClean="0"/>
          </a:p>
          <a:p>
            <a:pPr>
              <a:spcBef>
                <a:spcPts val="0"/>
              </a:spcBef>
              <a:defRPr/>
            </a:pPr>
            <a:r>
              <a:rPr lang="en-US" dirty="0" smtClean="0"/>
              <a:t>HTRC Sandbox</a:t>
            </a:r>
          </a:p>
          <a:p>
            <a:pPr lvl="1">
              <a:spcBef>
                <a:spcPts val="0"/>
              </a:spcBef>
              <a:defRPr/>
            </a:pPr>
            <a:r>
              <a:rPr lang="en-US" sz="2300" dirty="0"/>
              <a:t>https://sandbox.htrc.illinois.edu/HTRC-UI-Portal2/HomeAction</a:t>
            </a:r>
          </a:p>
          <a:p>
            <a:pPr>
              <a:spcBef>
                <a:spcPts val="0"/>
              </a:spcBef>
              <a:defRPr/>
            </a:pPr>
            <a:endParaRPr lang="en-US" dirty="0" smtClean="0"/>
          </a:p>
          <a:p>
            <a:pPr>
              <a:spcBef>
                <a:spcPts val="0"/>
              </a:spcBef>
              <a:defRPr/>
            </a:pPr>
            <a:r>
              <a:rPr lang="en-US" dirty="0" smtClean="0"/>
              <a:t>Something To Keep You Amused</a:t>
            </a:r>
          </a:p>
          <a:p>
            <a:pPr lvl="1">
              <a:spcBef>
                <a:spcPts val="0"/>
              </a:spcBef>
              <a:defRPr/>
            </a:pPr>
            <a:r>
              <a:rPr lang="en-US" dirty="0"/>
              <a:t>http://www.websiteasteroids.com/</a:t>
            </a:r>
          </a:p>
        </p:txBody>
      </p:sp>
    </p:spTree>
    <p:extLst>
      <p:ext uri="{BB962C8B-B14F-4D97-AF65-F5344CB8AC3E}">
        <p14:creationId xmlns:p14="http://schemas.microsoft.com/office/powerpoint/2010/main" val="1961709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heel(1)">
                                      <p:cBhvr>
                                        <p:cTn id="23" dur="2000"/>
                                        <p:tgtEl>
                                          <p:spTgt spid="3">
                                            <p:txEl>
                                              <p:pRg st="6" end="6"/>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heel(1)">
                                      <p:cBhvr>
                                        <p:cTn id="2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i="1" dirty="0" smtClean="0">
                <a:solidFill>
                  <a:srgbClr val="FF0000"/>
                </a:solidFill>
              </a:rPr>
              <a:t>Scholarly Commons </a:t>
            </a:r>
            <a:br>
              <a:rPr lang="en-US" i="1" dirty="0" smtClean="0">
                <a:solidFill>
                  <a:srgbClr val="FF0000"/>
                </a:solidFill>
              </a:rPr>
            </a:br>
            <a:r>
              <a:rPr lang="en-US" i="1" dirty="0" smtClean="0">
                <a:solidFill>
                  <a:srgbClr val="FF0000"/>
                </a:solidFill>
              </a:rPr>
              <a:t>User Support Service</a:t>
            </a:r>
            <a:endParaRPr lang="en-US" i="1" dirty="0">
              <a:solidFill>
                <a:srgbClr val="FF0000"/>
              </a:solidFill>
            </a:endParaRPr>
          </a:p>
        </p:txBody>
      </p:sp>
      <p:sp>
        <p:nvSpPr>
          <p:cNvPr id="3" name="Content Placeholder 2"/>
          <p:cNvSpPr>
            <a:spLocks noGrp="1"/>
          </p:cNvSpPr>
          <p:nvPr>
            <p:ph idx="1"/>
          </p:nvPr>
        </p:nvSpPr>
        <p:spPr>
          <a:xfrm>
            <a:off x="457200" y="1600201"/>
            <a:ext cx="6169631" cy="4895849"/>
          </a:xfrm>
        </p:spPr>
        <p:txBody>
          <a:bodyPr>
            <a:normAutofit lnSpcReduction="10000"/>
          </a:bodyPr>
          <a:lstStyle/>
          <a:p>
            <a:r>
              <a:rPr lang="en-US" sz="3000" dirty="0" smtClean="0"/>
              <a:t>Develop training materials </a:t>
            </a:r>
          </a:p>
          <a:p>
            <a:r>
              <a:rPr lang="en-US" sz="3000" dirty="0" smtClean="0"/>
              <a:t>Educational workshops</a:t>
            </a:r>
          </a:p>
          <a:p>
            <a:r>
              <a:rPr lang="en-US" sz="3000" dirty="0" smtClean="0"/>
              <a:t>Tool and </a:t>
            </a:r>
            <a:r>
              <a:rPr lang="en-US" sz="3000" dirty="0" err="1" smtClean="0"/>
              <a:t>workset</a:t>
            </a:r>
            <a:r>
              <a:rPr lang="en-US" sz="3000" dirty="0" smtClean="0"/>
              <a:t> creation</a:t>
            </a:r>
          </a:p>
          <a:p>
            <a:r>
              <a:rPr lang="en-US" sz="3000" dirty="0" smtClean="0"/>
              <a:t>Collaborate with librarians and DH centers at HT institutions</a:t>
            </a:r>
          </a:p>
          <a:p>
            <a:r>
              <a:rPr lang="en-US" sz="3000" dirty="0" smtClean="0"/>
              <a:t>Assist researchers in HTRC text data mining research projects</a:t>
            </a:r>
          </a:p>
          <a:p>
            <a:r>
              <a:rPr lang="en-US" sz="3000" dirty="0" smtClean="0"/>
              <a:t>Led out of University of Illinois Library; smaller group at IU</a:t>
            </a:r>
          </a:p>
          <a:p>
            <a:r>
              <a:rPr lang="en-US" sz="3000" dirty="0" smtClean="0"/>
              <a:t>Resourced at 2.7 FTE.  </a:t>
            </a:r>
          </a:p>
          <a:p>
            <a:pPr marL="0" indent="0">
              <a:buNone/>
            </a:pPr>
            <a:endParaRPr lang="en-US" sz="3000" dirty="0" smtClean="0"/>
          </a:p>
          <a:p>
            <a:endParaRPr lang="en-US" sz="3000" dirty="0" smtClean="0"/>
          </a:p>
          <a:p>
            <a:endParaRPr lang="en-US" sz="30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fld id="{5F8C7318-DA4F-4747-A4B0-DD20411D1689}" type="slidenum">
              <a:rPr lang="en-US" smtClean="0"/>
              <a:t>20</a:t>
            </a:fld>
            <a:endParaRPr lang="en-US"/>
          </a:p>
        </p:txBody>
      </p:sp>
      <p:pic>
        <p:nvPicPr>
          <p:cNvPr id="7" name="Picture 6" descr="OrgChart_20140504.pdf"/>
          <p:cNvPicPr>
            <a:picLocks noChangeAspect="1"/>
          </p:cNvPicPr>
          <p:nvPr/>
        </p:nvPicPr>
        <p:blipFill rotWithShape="1">
          <a:blip r:embed="rId3" cstate="print">
            <a:extLst>
              <a:ext uri="{28A0092B-C50C-407E-A947-70E740481C1C}">
                <a14:useLocalDpi xmlns:a14="http://schemas.microsoft.com/office/drawing/2010/main"/>
              </a:ext>
            </a:extLst>
          </a:blip>
          <a:srcRect l="70033" t="20660" r="12556" b="43997"/>
          <a:stretch/>
        </p:blipFill>
        <p:spPr>
          <a:xfrm>
            <a:off x="6553200" y="380999"/>
            <a:ext cx="2133600" cy="5605057"/>
          </a:xfrm>
          <a:prstGeom prst="rect">
            <a:avLst/>
          </a:prstGeom>
        </p:spPr>
      </p:pic>
    </p:spTree>
    <p:extLst>
      <p:ext uri="{BB962C8B-B14F-4D97-AF65-F5344CB8AC3E}">
        <p14:creationId xmlns:p14="http://schemas.microsoft.com/office/powerpoint/2010/main" val="1870073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Data Overview</a:t>
            </a:r>
            <a:endParaRPr lang="en-US" dirty="0"/>
          </a:p>
        </p:txBody>
      </p:sp>
    </p:spTree>
    <p:extLst>
      <p:ext uri="{BB962C8B-B14F-4D97-AF65-F5344CB8AC3E}">
        <p14:creationId xmlns:p14="http://schemas.microsoft.com/office/powerpoint/2010/main" val="31385854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Non-Google-digitized Dataset (300,000+)</a:t>
            </a:r>
          </a:p>
          <a:p>
            <a:pPr lvl="1"/>
            <a:r>
              <a:rPr lang="en-US" dirty="0" smtClean="0"/>
              <a:t>PD, PDUS, Open Access</a:t>
            </a:r>
          </a:p>
          <a:p>
            <a:pPr lvl="1"/>
            <a:r>
              <a:rPr lang="en-US" dirty="0" smtClean="0"/>
              <a:t>Signed researcher statement</a:t>
            </a:r>
          </a:p>
          <a:p>
            <a:r>
              <a:rPr lang="en-US" dirty="0" smtClean="0"/>
              <a:t>Google-digitized (2.2 million+)</a:t>
            </a:r>
          </a:p>
          <a:p>
            <a:pPr lvl="1"/>
            <a:r>
              <a:rPr lang="en-US" dirty="0" smtClean="0"/>
              <a:t>PD, PDUS, Open Access</a:t>
            </a:r>
          </a:p>
          <a:p>
            <a:pPr lvl="1"/>
            <a:r>
              <a:rPr lang="en-US" dirty="0" smtClean="0"/>
              <a:t>Agreement between institution and Google</a:t>
            </a:r>
          </a:p>
          <a:p>
            <a:pPr lvl="1"/>
            <a:r>
              <a:rPr lang="en-US" dirty="0" smtClean="0"/>
              <a:t>Brief proposal</a:t>
            </a:r>
          </a:p>
          <a:p>
            <a:pPr lvl="2"/>
            <a:r>
              <a:rPr lang="en-US" dirty="0" smtClean="0"/>
              <a:t>Characterize texts</a:t>
            </a:r>
          </a:p>
          <a:p>
            <a:pPr lvl="2"/>
            <a:r>
              <a:rPr lang="en-US" dirty="0" smtClean="0"/>
              <a:t>Provide ids (custom sets possible)</a:t>
            </a:r>
          </a:p>
          <a:p>
            <a:pPr lvl="2"/>
            <a:r>
              <a:rPr lang="en-US" dirty="0" smtClean="0"/>
              <a:t>Research, results, use of results</a:t>
            </a:r>
          </a:p>
          <a:p>
            <a:pPr lvl="1"/>
            <a:r>
              <a:rPr lang="en-US" dirty="0" smtClean="0"/>
              <a:t>Signed researcher statement</a:t>
            </a:r>
            <a:endParaRPr lang="en-US" dirty="0"/>
          </a:p>
        </p:txBody>
      </p:sp>
    </p:spTree>
    <p:extLst>
      <p:ext uri="{BB962C8B-B14F-4D97-AF65-F5344CB8AC3E}">
        <p14:creationId xmlns:p14="http://schemas.microsoft.com/office/powerpoint/2010/main" val="1270951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available?</a:t>
            </a:r>
            <a:endParaRPr lang="en-US" dirty="0"/>
          </a:p>
        </p:txBody>
      </p:sp>
      <p:sp>
        <p:nvSpPr>
          <p:cNvPr id="4" name="Content Placeholder 3"/>
          <p:cNvSpPr>
            <a:spLocks noGrp="1"/>
          </p:cNvSpPr>
          <p:nvPr>
            <p:ph idx="1"/>
          </p:nvPr>
        </p:nvSpPr>
        <p:spPr>
          <a:ln>
            <a:noFill/>
          </a:ln>
        </p:spPr>
        <p:txBody>
          <a:bodyPr>
            <a:normAutofit/>
          </a:bodyPr>
          <a:lstStyle/>
          <a:p>
            <a:r>
              <a:rPr lang="en-US" dirty="0"/>
              <a:t>Web interfaces</a:t>
            </a:r>
            <a:endParaRPr lang="en-US" dirty="0">
              <a:solidFill>
                <a:srgbClr val="00CB00"/>
              </a:solidFill>
            </a:endParaRPr>
          </a:p>
          <a:p>
            <a:r>
              <a:rPr lang="en-US" dirty="0" smtClean="0"/>
              <a:t>APIs</a:t>
            </a:r>
          </a:p>
          <a:p>
            <a:pPr lvl="1"/>
            <a:r>
              <a:rPr lang="en-US" dirty="0" smtClean="0"/>
              <a:t>Data </a:t>
            </a:r>
            <a:r>
              <a:rPr lang="en-US" dirty="0"/>
              <a:t>API</a:t>
            </a:r>
            <a:endParaRPr lang="en-US" dirty="0">
              <a:solidFill>
                <a:srgbClr val="00CB00"/>
              </a:solidFill>
            </a:endParaRPr>
          </a:p>
          <a:p>
            <a:pPr lvl="1"/>
            <a:r>
              <a:rPr lang="en-US" dirty="0"/>
              <a:t>Bib API</a:t>
            </a:r>
          </a:p>
          <a:p>
            <a:r>
              <a:rPr lang="en-US" dirty="0" smtClean="0"/>
              <a:t>Data feeds and distribution</a:t>
            </a:r>
          </a:p>
          <a:p>
            <a:pPr lvl="1"/>
            <a:r>
              <a:rPr lang="en-US" dirty="0" err="1" smtClean="0"/>
              <a:t>Hathifiles</a:t>
            </a:r>
            <a:endParaRPr lang="en-US" dirty="0"/>
          </a:p>
          <a:p>
            <a:pPr lvl="1"/>
            <a:r>
              <a:rPr lang="en-US" dirty="0"/>
              <a:t>OAI</a:t>
            </a:r>
          </a:p>
          <a:p>
            <a:pPr lvl="1"/>
            <a:r>
              <a:rPr lang="en-US" dirty="0" smtClean="0"/>
              <a:t>Datasets</a:t>
            </a:r>
          </a:p>
          <a:p>
            <a:pPr lvl="1"/>
            <a:endParaRPr lang="en-US" dirty="0"/>
          </a:p>
          <a:p>
            <a:pPr lvl="1"/>
            <a:endParaRPr lang="en-US" dirty="0" smtClean="0"/>
          </a:p>
          <a:p>
            <a:endParaRPr lang="en-US" dirty="0" smtClean="0"/>
          </a:p>
        </p:txBody>
      </p:sp>
    </p:spTree>
    <p:extLst>
      <p:ext uri="{BB962C8B-B14F-4D97-AF65-F5344CB8AC3E}">
        <p14:creationId xmlns:p14="http://schemas.microsoft.com/office/powerpoint/2010/main" val="42563593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Hathifiles</a:t>
            </a:r>
            <a:endParaRPr lang="en-US" dirty="0"/>
          </a:p>
        </p:txBody>
      </p:sp>
      <p:sp>
        <p:nvSpPr>
          <p:cNvPr id="3" name="Content Placeholder 2"/>
          <p:cNvSpPr>
            <a:spLocks noGrp="1"/>
          </p:cNvSpPr>
          <p:nvPr>
            <p:ph idx="1"/>
          </p:nvPr>
        </p:nvSpPr>
        <p:spPr/>
        <p:txBody>
          <a:bodyPr/>
          <a:lstStyle/>
          <a:p>
            <a:r>
              <a:rPr lang="en-US" dirty="0" smtClean="0"/>
              <a:t>Tab</a:t>
            </a:r>
            <a:r>
              <a:rPr lang="en-US" dirty="0"/>
              <a:t>-delimited inventory files</a:t>
            </a:r>
          </a:p>
          <a:p>
            <a:r>
              <a:rPr lang="en-US" dirty="0"/>
              <a:t>Aggregated monthly</a:t>
            </a:r>
          </a:p>
          <a:p>
            <a:r>
              <a:rPr lang="en-US" dirty="0"/>
              <a:t>Daily incremental files</a:t>
            </a:r>
          </a:p>
          <a:p>
            <a:r>
              <a:rPr lang="en-US" dirty="0"/>
              <a:t>Contain</a:t>
            </a:r>
          </a:p>
          <a:p>
            <a:pPr lvl="1"/>
            <a:r>
              <a:rPr lang="en-US" dirty="0"/>
              <a:t>Identifiers</a:t>
            </a:r>
          </a:p>
          <a:p>
            <a:pPr lvl="1"/>
            <a:r>
              <a:rPr lang="en-US" dirty="0"/>
              <a:t>Limited bibliographic information</a:t>
            </a:r>
          </a:p>
          <a:p>
            <a:pPr lvl="1"/>
            <a:r>
              <a:rPr lang="en-US" dirty="0"/>
              <a:t>Rights, language, </a:t>
            </a:r>
            <a:r>
              <a:rPr lang="en-US" dirty="0" err="1"/>
              <a:t>gov</a:t>
            </a:r>
            <a:r>
              <a:rPr lang="en-US" dirty="0"/>
              <a:t> docs status information</a:t>
            </a:r>
          </a:p>
          <a:p>
            <a:endParaRPr lang="en-US" dirty="0"/>
          </a:p>
        </p:txBody>
      </p:sp>
    </p:spTree>
    <p:extLst>
      <p:ext uri="{BB962C8B-B14F-4D97-AF65-F5344CB8AC3E}">
        <p14:creationId xmlns:p14="http://schemas.microsoft.com/office/powerpoint/2010/main" val="31557456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1638300" y="0"/>
            <a:ext cx="5862248" cy="6858000"/>
          </a:xfrm>
          <a:prstGeom prst="rect">
            <a:avLst/>
          </a:prstGeom>
        </p:spPr>
      </p:pic>
    </p:spTree>
    <p:extLst>
      <p:ext uri="{BB962C8B-B14F-4D97-AF65-F5344CB8AC3E}">
        <p14:creationId xmlns:p14="http://schemas.microsoft.com/office/powerpoint/2010/main" val="32448381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948467" y="385042"/>
          <a:ext cx="7267735" cy="4389120"/>
        </p:xfrm>
        <a:graphic>
          <a:graphicData uri="http://schemas.openxmlformats.org/drawingml/2006/table">
            <a:tbl>
              <a:tblPr firstRow="1" bandRow="1">
                <a:tableStyleId>{5C22544A-7EE6-4342-B048-85BDC9FD1C3A}</a:tableStyleId>
              </a:tblPr>
              <a:tblGrid>
                <a:gridCol w="3377939"/>
                <a:gridCol w="3889796"/>
              </a:tblGrid>
              <a:tr h="343850">
                <a:tc>
                  <a:txBody>
                    <a:bodyPr/>
                    <a:lstStyle/>
                    <a:p>
                      <a:r>
                        <a:rPr lang="en-US" dirty="0" smtClean="0"/>
                        <a:t>Data Element</a:t>
                      </a:r>
                      <a:endParaRPr lang="en-US" dirty="0"/>
                    </a:p>
                  </a:txBody>
                  <a:tcPr/>
                </a:tc>
                <a:tc>
                  <a:txBody>
                    <a:bodyPr/>
                    <a:lstStyle/>
                    <a:p>
                      <a:r>
                        <a:rPr lang="en-US" dirty="0" smtClean="0"/>
                        <a:t>Example</a:t>
                      </a:r>
                      <a:endParaRPr lang="en-US" dirty="0"/>
                    </a:p>
                  </a:txBody>
                  <a:tcPr/>
                </a:tc>
              </a:tr>
              <a:tr h="343850">
                <a:tc>
                  <a:txBody>
                    <a:bodyPr/>
                    <a:lstStyle/>
                    <a:p>
                      <a:r>
                        <a:rPr lang="en-US" dirty="0" smtClean="0"/>
                        <a:t>Volume identifier</a:t>
                      </a:r>
                      <a:endParaRPr lang="en-US" dirty="0"/>
                    </a:p>
                  </a:txBody>
                  <a:tcPr/>
                </a:tc>
                <a:tc>
                  <a:txBody>
                    <a:bodyPr/>
                    <a:lstStyle/>
                    <a:p>
                      <a:r>
                        <a:rPr lang="nl-NL" dirty="0" smtClean="0"/>
                        <a:t>coo.31924003924275</a:t>
                      </a:r>
                      <a:endParaRPr lang="en-US" dirty="0"/>
                    </a:p>
                  </a:txBody>
                  <a:tcPr/>
                </a:tc>
              </a:tr>
              <a:tr h="343850">
                <a:tc>
                  <a:txBody>
                    <a:bodyPr/>
                    <a:lstStyle/>
                    <a:p>
                      <a:r>
                        <a:rPr lang="en-US" dirty="0" smtClean="0"/>
                        <a:t>Access</a:t>
                      </a:r>
                      <a:endParaRPr lang="en-US" dirty="0"/>
                    </a:p>
                  </a:txBody>
                  <a:tcPr/>
                </a:tc>
                <a:tc>
                  <a:txBody>
                    <a:bodyPr/>
                    <a:lstStyle/>
                    <a:p>
                      <a:r>
                        <a:rPr lang="en-US" dirty="0" smtClean="0"/>
                        <a:t>deny</a:t>
                      </a:r>
                      <a:endParaRPr lang="en-US" dirty="0"/>
                    </a:p>
                  </a:txBody>
                  <a:tcPr/>
                </a:tc>
              </a:tr>
              <a:tr h="343850">
                <a:tc>
                  <a:txBody>
                    <a:bodyPr/>
                    <a:lstStyle/>
                    <a:p>
                      <a:r>
                        <a:rPr lang="en-US" dirty="0" smtClean="0"/>
                        <a:t>Rights</a:t>
                      </a:r>
                      <a:endParaRPr lang="en-US" dirty="0"/>
                    </a:p>
                  </a:txBody>
                  <a:tcPr/>
                </a:tc>
                <a:tc>
                  <a:txBody>
                    <a:bodyPr/>
                    <a:lstStyle/>
                    <a:p>
                      <a:r>
                        <a:rPr lang="en-US" dirty="0" err="1" smtClean="0"/>
                        <a:t>ic</a:t>
                      </a:r>
                      <a:endParaRPr lang="en-US" dirty="0"/>
                    </a:p>
                  </a:txBody>
                  <a:tcPr/>
                </a:tc>
              </a:tr>
              <a:tr h="343850">
                <a:tc>
                  <a:txBody>
                    <a:bodyPr/>
                    <a:lstStyle/>
                    <a:p>
                      <a:r>
                        <a:rPr lang="en-US" dirty="0" smtClean="0"/>
                        <a:t>University of</a:t>
                      </a:r>
                      <a:r>
                        <a:rPr lang="en-US" baseline="0" dirty="0" smtClean="0"/>
                        <a:t> Michigan Record #</a:t>
                      </a:r>
                      <a:endParaRPr lang="en-US" dirty="0"/>
                    </a:p>
                  </a:txBody>
                  <a:tcPr/>
                </a:tc>
                <a:tc>
                  <a:txBody>
                    <a:bodyPr/>
                    <a:lstStyle/>
                    <a:p>
                      <a:r>
                        <a:rPr lang="en-US" dirty="0" smtClean="0"/>
                        <a:t>002052896</a:t>
                      </a:r>
                      <a:endParaRPr lang="en-US" dirty="0"/>
                    </a:p>
                  </a:txBody>
                  <a:tcPr/>
                </a:tc>
              </a:tr>
              <a:tr h="343850">
                <a:tc>
                  <a:txBody>
                    <a:bodyPr/>
                    <a:lstStyle/>
                    <a:p>
                      <a:r>
                        <a:rPr lang="en-US" dirty="0" smtClean="0"/>
                        <a:t>Enumeration/Chronology</a:t>
                      </a:r>
                      <a:endParaRPr lang="en-US" dirty="0"/>
                    </a:p>
                  </a:txBody>
                  <a:tcPr/>
                </a:tc>
                <a:tc>
                  <a:txBody>
                    <a:bodyPr/>
                    <a:lstStyle/>
                    <a:p>
                      <a:r>
                        <a:rPr lang="en-US" dirty="0" smtClean="0"/>
                        <a:t>Band I</a:t>
                      </a:r>
                      <a:endParaRPr lang="en-US" dirty="0"/>
                    </a:p>
                  </a:txBody>
                  <a:tcPr/>
                </a:tc>
              </a:tr>
              <a:tr h="343850">
                <a:tc>
                  <a:txBody>
                    <a:bodyPr/>
                    <a:lstStyle/>
                    <a:p>
                      <a:r>
                        <a:rPr lang="en-US" dirty="0" smtClean="0"/>
                        <a:t>Source</a:t>
                      </a:r>
                      <a:endParaRPr lang="en-US" dirty="0"/>
                    </a:p>
                  </a:txBody>
                  <a:tcPr/>
                </a:tc>
                <a:tc>
                  <a:txBody>
                    <a:bodyPr/>
                    <a:lstStyle/>
                    <a:p>
                      <a:r>
                        <a:rPr lang="en-US" dirty="0" smtClean="0"/>
                        <a:t>COO</a:t>
                      </a:r>
                      <a:endParaRPr lang="en-US" dirty="0"/>
                    </a:p>
                  </a:txBody>
                  <a:tcPr/>
                </a:tc>
              </a:tr>
              <a:tr h="343850">
                <a:tc>
                  <a:txBody>
                    <a:bodyPr/>
                    <a:lstStyle/>
                    <a:p>
                      <a:r>
                        <a:rPr lang="en-US" dirty="0" smtClean="0"/>
                        <a:t>Source Institution Record</a:t>
                      </a:r>
                      <a:r>
                        <a:rPr lang="en-US" baseline="0" dirty="0" smtClean="0"/>
                        <a:t> #</a:t>
                      </a:r>
                      <a:endParaRPr lang="en-US" dirty="0"/>
                    </a:p>
                  </a:txBody>
                  <a:tcPr/>
                </a:tc>
                <a:tc>
                  <a:txBody>
                    <a:bodyPr/>
                    <a:lstStyle/>
                    <a:p>
                      <a:r>
                        <a:rPr lang="en-US" dirty="0" smtClean="0"/>
                        <a:t>17132</a:t>
                      </a:r>
                      <a:endParaRPr lang="en-US" dirty="0"/>
                    </a:p>
                  </a:txBody>
                  <a:tcPr/>
                </a:tc>
              </a:tr>
              <a:tr h="343850">
                <a:tc>
                  <a:txBody>
                    <a:bodyPr/>
                    <a:lstStyle/>
                    <a:p>
                      <a:r>
                        <a:rPr lang="en-US" dirty="0" smtClean="0"/>
                        <a:t>OCLC numbers</a:t>
                      </a:r>
                      <a:endParaRPr lang="en-US" dirty="0"/>
                    </a:p>
                  </a:txBody>
                  <a:tcPr/>
                </a:tc>
                <a:tc>
                  <a:txBody>
                    <a:bodyPr/>
                    <a:lstStyle/>
                    <a:p>
                      <a:r>
                        <a:rPr lang="en-US" dirty="0" smtClean="0"/>
                        <a:t>62370740</a:t>
                      </a:r>
                      <a:endParaRPr lang="en-US" dirty="0"/>
                    </a:p>
                  </a:txBody>
                  <a:tcPr/>
                </a:tc>
              </a:tr>
              <a:tr h="343850">
                <a:tc>
                  <a:txBody>
                    <a:bodyPr/>
                    <a:lstStyle/>
                    <a:p>
                      <a:r>
                        <a:rPr lang="en-US" dirty="0" smtClean="0"/>
                        <a:t>ISBNs</a:t>
                      </a:r>
                      <a:endParaRPr lang="en-US" dirty="0"/>
                    </a:p>
                  </a:txBody>
                  <a:tcPr/>
                </a:tc>
                <a:tc>
                  <a:txBody>
                    <a:bodyPr/>
                    <a:lstStyle/>
                    <a:p>
                      <a:endParaRPr lang="en-US" dirty="0"/>
                    </a:p>
                  </a:txBody>
                  <a:tcPr/>
                </a:tc>
              </a:tr>
              <a:tr h="343850">
                <a:tc>
                  <a:txBody>
                    <a:bodyPr/>
                    <a:lstStyle/>
                    <a:p>
                      <a:r>
                        <a:rPr lang="en-US" dirty="0" smtClean="0"/>
                        <a:t>ISSNs</a:t>
                      </a:r>
                      <a:endParaRPr lang="en-US" dirty="0"/>
                    </a:p>
                  </a:txBody>
                  <a:tcPr/>
                </a:tc>
                <a:tc>
                  <a:txBody>
                    <a:bodyPr/>
                    <a:lstStyle/>
                    <a:p>
                      <a:r>
                        <a:rPr lang="en-US" dirty="0" err="1" smtClean="0"/>
                        <a:t>gs</a:t>
                      </a:r>
                      <a:r>
                        <a:rPr lang="en-US" dirty="0" smtClean="0"/>
                        <a:t> 12000204</a:t>
                      </a:r>
                      <a:endParaRPr lang="en-US" dirty="0"/>
                    </a:p>
                  </a:txBody>
                  <a:tcPr/>
                </a:tc>
              </a:tr>
              <a:tr h="343850">
                <a:tc>
                  <a:txBody>
                    <a:bodyPr/>
                    <a:lstStyle/>
                    <a:p>
                      <a:r>
                        <a:rPr lang="en-US" dirty="0" smtClean="0"/>
                        <a:t>LCCNs</a:t>
                      </a:r>
                      <a:endParaRPr lang="en-US" dirty="0"/>
                    </a:p>
                  </a:txBody>
                  <a:tcPr/>
                </a:tc>
                <a:tc>
                  <a:txBody>
                    <a:bodyPr/>
                    <a:lstStyle/>
                    <a:p>
                      <a:endParaRPr lang="en-US" dirty="0"/>
                    </a:p>
                  </a:txBody>
                  <a:tcPr/>
                </a:tc>
              </a:tr>
            </a:tbl>
          </a:graphicData>
        </a:graphic>
      </p:graphicFrame>
      <p:sp>
        <p:nvSpPr>
          <p:cNvPr id="2" name="Rounded Rectangle 1">
            <a:hlinkClick r:id="rId3" action="ppaction://hlinkfile"/>
          </p:cNvPr>
          <p:cNvSpPr/>
          <p:nvPr/>
        </p:nvSpPr>
        <p:spPr>
          <a:xfrm>
            <a:off x="3183467" y="5105400"/>
            <a:ext cx="2032000" cy="8551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hlinkClick r:id="rId4" action="ppaction://hlinkfile"/>
              </a:rPr>
              <a:t>Example </a:t>
            </a:r>
            <a:r>
              <a:rPr lang="en-US" dirty="0" err="1" smtClean="0">
                <a:hlinkClick r:id="rId4" action="ppaction://hlinkfile"/>
              </a:rPr>
              <a:t>HathiFile</a:t>
            </a:r>
            <a:endParaRPr lang="en-US" dirty="0" smtClean="0">
              <a:hlinkClick r:id="rId4" action="ppaction://hlinkfile"/>
            </a:endParaRPr>
          </a:p>
          <a:p>
            <a:pPr algn="ctr"/>
            <a:r>
              <a:rPr lang="en-US" dirty="0" smtClean="0">
                <a:hlinkClick r:id="rId4" action="ppaction://hlinkfile"/>
              </a:rPr>
              <a:t>Excel</a:t>
            </a:r>
            <a:endParaRPr lang="en-US" dirty="0" smtClean="0"/>
          </a:p>
          <a:p>
            <a:pPr algn="ctr"/>
            <a:endParaRPr lang="en-US" dirty="0"/>
          </a:p>
        </p:txBody>
      </p:sp>
    </p:spTree>
    <p:extLst>
      <p:ext uri="{BB962C8B-B14F-4D97-AF65-F5344CB8AC3E}">
        <p14:creationId xmlns:p14="http://schemas.microsoft.com/office/powerpoint/2010/main" val="21093875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48469" y="385042"/>
          <a:ext cx="7267735" cy="4206240"/>
        </p:xfrm>
        <a:graphic>
          <a:graphicData uri="http://schemas.openxmlformats.org/drawingml/2006/table">
            <a:tbl>
              <a:tblPr firstRow="1" bandRow="1">
                <a:tableStyleId>{5C22544A-7EE6-4342-B048-85BDC9FD1C3A}</a:tableStyleId>
              </a:tblPr>
              <a:tblGrid>
                <a:gridCol w="3377939"/>
                <a:gridCol w="3889796"/>
              </a:tblGrid>
              <a:tr h="343850">
                <a:tc>
                  <a:txBody>
                    <a:bodyPr/>
                    <a:lstStyle/>
                    <a:p>
                      <a:r>
                        <a:rPr lang="en-US" dirty="0" smtClean="0"/>
                        <a:t>Data Element</a:t>
                      </a:r>
                      <a:endParaRPr lang="en-US" dirty="0"/>
                    </a:p>
                  </a:txBody>
                  <a:tcPr/>
                </a:tc>
                <a:tc>
                  <a:txBody>
                    <a:bodyPr/>
                    <a:lstStyle/>
                    <a:p>
                      <a:r>
                        <a:rPr lang="en-US" dirty="0" smtClean="0"/>
                        <a:t>Example</a:t>
                      </a:r>
                      <a:endParaRPr lang="en-US" dirty="0"/>
                    </a:p>
                  </a:txBody>
                  <a:tcPr/>
                </a:tc>
              </a:tr>
              <a:tr h="343850">
                <a:tc>
                  <a:txBody>
                    <a:bodyPr/>
                    <a:lstStyle/>
                    <a:p>
                      <a:r>
                        <a:rPr lang="en-US" dirty="0" smtClean="0"/>
                        <a:t>Title</a:t>
                      </a:r>
                      <a:endParaRPr lang="en-US" dirty="0"/>
                    </a:p>
                  </a:txBody>
                  <a:tcPr/>
                </a:tc>
                <a:tc>
                  <a:txBody>
                    <a:bodyPr/>
                    <a:lstStyle/>
                    <a:p>
                      <a:r>
                        <a:rPr lang="en-US" sz="1800" kern="1200" dirty="0" err="1" smtClean="0">
                          <a:solidFill>
                            <a:schemeClr val="dk1"/>
                          </a:solidFill>
                          <a:latin typeface="+mn-lt"/>
                          <a:ea typeface="+mn-ea"/>
                          <a:cs typeface="+mn-cs"/>
                        </a:rPr>
                        <a:t>Anleitung</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zur</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bestimmung</a:t>
                      </a:r>
                      <a:r>
                        <a:rPr lang="en-US" sz="1800" kern="1200" dirty="0" smtClean="0">
                          <a:solidFill>
                            <a:schemeClr val="dk1"/>
                          </a:solidFill>
                          <a:latin typeface="+mn-lt"/>
                          <a:ea typeface="+mn-ea"/>
                          <a:cs typeface="+mn-cs"/>
                        </a:rPr>
                        <a:t> der </a:t>
                      </a:r>
                      <a:r>
                        <a:rPr lang="en-US" sz="1800" kern="1200" dirty="0" err="1" smtClean="0">
                          <a:solidFill>
                            <a:schemeClr val="dk1"/>
                          </a:solidFill>
                          <a:latin typeface="+mn-lt"/>
                          <a:ea typeface="+mn-ea"/>
                          <a:cs typeface="+mn-cs"/>
                        </a:rPr>
                        <a:t>karbonpflanzen</a:t>
                      </a:r>
                      <a:r>
                        <a:rPr lang="en-US" sz="1800" kern="1200" dirty="0" smtClean="0">
                          <a:solidFill>
                            <a:schemeClr val="dk1"/>
                          </a:solidFill>
                          <a:latin typeface="+mn-lt"/>
                          <a:ea typeface="+mn-ea"/>
                          <a:cs typeface="+mn-cs"/>
                        </a:rPr>
                        <a:t>…</a:t>
                      </a:r>
                      <a:endParaRPr lang="en-US" dirty="0"/>
                    </a:p>
                  </a:txBody>
                  <a:tcPr/>
                </a:tc>
              </a:tr>
              <a:tr h="343850">
                <a:tc>
                  <a:txBody>
                    <a:bodyPr/>
                    <a:lstStyle/>
                    <a:p>
                      <a:r>
                        <a:rPr lang="en-US" dirty="0" smtClean="0"/>
                        <a:t>Imprint</a:t>
                      </a:r>
                      <a:endParaRPr lang="en-US" dirty="0"/>
                    </a:p>
                  </a:txBody>
                  <a:tcPr/>
                </a:tc>
                <a:tc>
                  <a:txBody>
                    <a:bodyPr/>
                    <a:lstStyle/>
                    <a:p>
                      <a:r>
                        <a:rPr lang="en-US" dirty="0" err="1" smtClean="0"/>
                        <a:t>Kommissionsverlag</a:t>
                      </a:r>
                      <a:r>
                        <a:rPr lang="en-US" dirty="0" smtClean="0"/>
                        <a:t> von </a:t>
                      </a:r>
                      <a:r>
                        <a:rPr lang="en-US" dirty="0" err="1" smtClean="0"/>
                        <a:t>Craz</a:t>
                      </a:r>
                      <a:r>
                        <a:rPr lang="en-US" dirty="0" smtClean="0"/>
                        <a:t> &amp; </a:t>
                      </a:r>
                      <a:r>
                        <a:rPr lang="en-US" dirty="0" err="1" smtClean="0"/>
                        <a:t>Gerlach</a:t>
                      </a:r>
                      <a:r>
                        <a:rPr lang="en-US" dirty="0" smtClean="0"/>
                        <a:t> (J. </a:t>
                      </a:r>
                      <a:r>
                        <a:rPr lang="en-US" dirty="0" err="1" smtClean="0"/>
                        <a:t>Stettner</a:t>
                      </a:r>
                      <a:r>
                        <a:rPr lang="en-US" dirty="0" smtClean="0"/>
                        <a:t>) 1911-</a:t>
                      </a:r>
                      <a:endParaRPr lang="en-US" dirty="0"/>
                    </a:p>
                  </a:txBody>
                  <a:tcPr/>
                </a:tc>
              </a:tr>
              <a:tr h="343850">
                <a:tc>
                  <a:txBody>
                    <a:bodyPr/>
                    <a:lstStyle/>
                    <a:p>
                      <a:r>
                        <a:rPr lang="en-US" dirty="0" smtClean="0"/>
                        <a:t>Rights determination reason code</a:t>
                      </a:r>
                      <a:endParaRPr lang="en-US" dirty="0"/>
                    </a:p>
                  </a:txBody>
                  <a:tcPr/>
                </a:tc>
                <a:tc>
                  <a:txBody>
                    <a:bodyPr/>
                    <a:lstStyle/>
                    <a:p>
                      <a:r>
                        <a:rPr lang="en-US" dirty="0" smtClean="0"/>
                        <a:t>bib</a:t>
                      </a:r>
                      <a:endParaRPr lang="en-US" dirty="0"/>
                    </a:p>
                  </a:txBody>
                  <a:tcPr/>
                </a:tc>
              </a:tr>
              <a:tr h="343850">
                <a:tc>
                  <a:txBody>
                    <a:bodyPr/>
                    <a:lstStyle/>
                    <a:p>
                      <a:r>
                        <a:rPr lang="en-US" dirty="0" smtClean="0"/>
                        <a:t>Date of last update</a:t>
                      </a:r>
                      <a:endParaRPr lang="en-US" dirty="0"/>
                    </a:p>
                  </a:txBody>
                  <a:tcPr/>
                </a:tc>
                <a:tc>
                  <a:txBody>
                    <a:bodyPr/>
                    <a:lstStyle/>
                    <a:p>
                      <a:r>
                        <a:rPr lang="nl-NL" dirty="0" smtClean="0"/>
                        <a:t>2011-04-11 20:32:41</a:t>
                      </a:r>
                      <a:endParaRPr lang="en-US" dirty="0"/>
                    </a:p>
                  </a:txBody>
                  <a:tcPr/>
                </a:tc>
              </a:tr>
              <a:tr h="343850">
                <a:tc>
                  <a:txBody>
                    <a:bodyPr/>
                    <a:lstStyle/>
                    <a:p>
                      <a:r>
                        <a:rPr lang="en-US" dirty="0" smtClean="0"/>
                        <a:t>Government document</a:t>
                      </a:r>
                      <a:endParaRPr lang="en-US" dirty="0"/>
                    </a:p>
                  </a:txBody>
                  <a:tcPr/>
                </a:tc>
                <a:tc>
                  <a:txBody>
                    <a:bodyPr/>
                    <a:lstStyle/>
                    <a:p>
                      <a:r>
                        <a:rPr lang="en-US" dirty="0" smtClean="0"/>
                        <a:t>0</a:t>
                      </a:r>
                      <a:endParaRPr lang="en-US" dirty="0"/>
                    </a:p>
                  </a:txBody>
                  <a:tcPr/>
                </a:tc>
              </a:tr>
              <a:tr h="343850">
                <a:tc>
                  <a:txBody>
                    <a:bodyPr/>
                    <a:lstStyle/>
                    <a:p>
                      <a:r>
                        <a:rPr lang="en-US" dirty="0" smtClean="0"/>
                        <a:t>Publication</a:t>
                      </a:r>
                      <a:r>
                        <a:rPr lang="en-US" baseline="0" dirty="0" smtClean="0"/>
                        <a:t> date</a:t>
                      </a:r>
                      <a:endParaRPr lang="en-US" dirty="0"/>
                    </a:p>
                  </a:txBody>
                  <a:tcPr/>
                </a:tc>
                <a:tc>
                  <a:txBody>
                    <a:bodyPr/>
                    <a:lstStyle/>
                    <a:p>
                      <a:r>
                        <a:rPr lang="en-US" dirty="0" smtClean="0"/>
                        <a:t>1911</a:t>
                      </a:r>
                      <a:endParaRPr lang="en-US" dirty="0"/>
                    </a:p>
                  </a:txBody>
                  <a:tcPr/>
                </a:tc>
              </a:tr>
              <a:tr h="343850">
                <a:tc>
                  <a:txBody>
                    <a:bodyPr/>
                    <a:lstStyle/>
                    <a:p>
                      <a:r>
                        <a:rPr lang="en-US" dirty="0" smtClean="0"/>
                        <a:t>Publication place</a:t>
                      </a:r>
                      <a:endParaRPr lang="en-US" dirty="0"/>
                    </a:p>
                  </a:txBody>
                  <a:tcPr/>
                </a:tc>
                <a:tc>
                  <a:txBody>
                    <a:bodyPr/>
                    <a:lstStyle/>
                    <a:p>
                      <a:r>
                        <a:rPr lang="en-US" dirty="0" err="1" smtClean="0"/>
                        <a:t>gw</a:t>
                      </a:r>
                      <a:endParaRPr lang="en-US" dirty="0"/>
                    </a:p>
                  </a:txBody>
                  <a:tcPr/>
                </a:tc>
              </a:tr>
              <a:tr h="343850">
                <a:tc>
                  <a:txBody>
                    <a:bodyPr/>
                    <a:lstStyle/>
                    <a:p>
                      <a:r>
                        <a:rPr lang="en-US" dirty="0" smtClean="0"/>
                        <a:t>Language</a:t>
                      </a:r>
                      <a:endParaRPr lang="en-US" dirty="0"/>
                    </a:p>
                  </a:txBody>
                  <a:tcPr/>
                </a:tc>
                <a:tc>
                  <a:txBody>
                    <a:bodyPr/>
                    <a:lstStyle/>
                    <a:p>
                      <a:r>
                        <a:rPr lang="en-US" dirty="0" err="1" smtClean="0"/>
                        <a:t>ger</a:t>
                      </a:r>
                      <a:endParaRPr lang="en-US" dirty="0"/>
                    </a:p>
                  </a:txBody>
                  <a:tcPr/>
                </a:tc>
              </a:tr>
              <a:tr h="343850">
                <a:tc>
                  <a:txBody>
                    <a:bodyPr/>
                    <a:lstStyle/>
                    <a:p>
                      <a:r>
                        <a:rPr lang="en-US" dirty="0" smtClean="0"/>
                        <a:t>Bibliographic format</a:t>
                      </a:r>
                      <a:endParaRPr lang="en-US" dirty="0"/>
                    </a:p>
                  </a:txBody>
                  <a:tcPr/>
                </a:tc>
                <a:tc>
                  <a:txBody>
                    <a:bodyPr/>
                    <a:lstStyle/>
                    <a:p>
                      <a:r>
                        <a:rPr lang="en-US" dirty="0" smtClean="0"/>
                        <a:t>BK</a:t>
                      </a:r>
                      <a:endParaRPr lang="en-US" dirty="0"/>
                    </a:p>
                  </a:txBody>
                  <a:tcPr/>
                </a:tc>
              </a:tr>
            </a:tbl>
          </a:graphicData>
        </a:graphic>
      </p:graphicFrame>
    </p:spTree>
    <p:extLst>
      <p:ext uri="{BB962C8B-B14F-4D97-AF65-F5344CB8AC3E}">
        <p14:creationId xmlns:p14="http://schemas.microsoft.com/office/powerpoint/2010/main" val="39128862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lstStyle/>
          <a:p>
            <a:r>
              <a:rPr lang="en-US" dirty="0" smtClean="0"/>
              <a:t>Strongly bound to US copyright issues with constant vigilance of the international scene  </a:t>
            </a:r>
          </a:p>
          <a:p>
            <a:r>
              <a:rPr lang="en-US" dirty="0" smtClean="0"/>
              <a:t>Status determinations via:</a:t>
            </a:r>
          </a:p>
          <a:p>
            <a:pPr lvl="1"/>
            <a:r>
              <a:rPr lang="en-US" dirty="0" smtClean="0"/>
              <a:t>Bibliographic metadata</a:t>
            </a:r>
          </a:p>
          <a:p>
            <a:pPr lvl="1"/>
            <a:r>
              <a:rPr lang="en-US" dirty="0" smtClean="0"/>
              <a:t>Automatic and manual rights determination</a:t>
            </a:r>
            <a:endParaRPr lang="en-US" dirty="0"/>
          </a:p>
        </p:txBody>
      </p:sp>
    </p:spTree>
    <p:extLst>
      <p:ext uri="{BB962C8B-B14F-4D97-AF65-F5344CB8AC3E}">
        <p14:creationId xmlns:p14="http://schemas.microsoft.com/office/powerpoint/2010/main" val="14227748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Rights Determination</a:t>
            </a:r>
            <a:endParaRPr lang="en-US" dirty="0"/>
          </a:p>
        </p:txBody>
      </p:sp>
      <p:sp>
        <p:nvSpPr>
          <p:cNvPr id="3" name="Content Placeholder 2"/>
          <p:cNvSpPr>
            <a:spLocks noGrp="1"/>
          </p:cNvSpPr>
          <p:nvPr>
            <p:ph idx="1"/>
          </p:nvPr>
        </p:nvSpPr>
        <p:spPr/>
        <p:txBody>
          <a:bodyPr>
            <a:normAutofit/>
          </a:bodyPr>
          <a:lstStyle/>
          <a:p>
            <a:r>
              <a:rPr lang="en-US" dirty="0" smtClean="0"/>
              <a:t>Conducted on all works at time of ingest and when records are modified</a:t>
            </a:r>
          </a:p>
          <a:p>
            <a:pPr lvl="1"/>
            <a:r>
              <a:rPr lang="en-US" dirty="0" smtClean="0"/>
              <a:t>Public domain worldwide</a:t>
            </a:r>
          </a:p>
          <a:p>
            <a:pPr lvl="2"/>
            <a:r>
              <a:rPr lang="en-US" dirty="0" smtClean="0"/>
              <a:t>US </a:t>
            </a:r>
            <a:r>
              <a:rPr lang="en-US" dirty="0"/>
              <a:t>works published before 1923, US federal government publications, non-US works published prior to </a:t>
            </a:r>
            <a:r>
              <a:rPr lang="en-US" dirty="0" smtClean="0"/>
              <a:t>1872</a:t>
            </a:r>
          </a:p>
          <a:p>
            <a:pPr lvl="1"/>
            <a:r>
              <a:rPr lang="en-US" dirty="0" smtClean="0"/>
              <a:t>Public domain in the United States</a:t>
            </a:r>
          </a:p>
          <a:p>
            <a:pPr lvl="2"/>
            <a:r>
              <a:rPr lang="en-US" dirty="0" smtClean="0"/>
              <a:t>Non-US works published prior to 1923</a:t>
            </a:r>
          </a:p>
        </p:txBody>
      </p:sp>
    </p:spTree>
    <p:extLst>
      <p:ext uri="{BB962C8B-B14F-4D97-AF65-F5344CB8AC3E}">
        <p14:creationId xmlns:p14="http://schemas.microsoft.com/office/powerpoint/2010/main" val="2695352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p:cNvSpPr>
          <p:nvPr>
            <p:ph type="title"/>
          </p:nvPr>
        </p:nvSpPr>
        <p:spPr/>
        <p:txBody>
          <a:bodyPr/>
          <a:lstStyle/>
          <a:p>
            <a:r>
              <a:rPr lang="en-US" dirty="0" err="1" smtClean="0">
                <a:latin typeface="Calibri" charset="0"/>
              </a:rPr>
              <a:t>HathiTrust</a:t>
            </a:r>
            <a:r>
              <a:rPr lang="en-US" dirty="0" smtClean="0">
                <a:latin typeface="Calibri" charset="0"/>
              </a:rPr>
              <a:t> Partnership</a:t>
            </a:r>
            <a:endParaRPr lang="en-US" dirty="0">
              <a:latin typeface="Calibri" charset="0"/>
            </a:endParaRPr>
          </a:p>
        </p:txBody>
      </p:sp>
      <p:sp>
        <p:nvSpPr>
          <p:cNvPr id="9219" name="Rectangle 12"/>
          <p:cNvSpPr>
            <a:spLocks noGrp="1"/>
          </p:cNvSpPr>
          <p:nvPr>
            <p:ph idx="1"/>
          </p:nvPr>
        </p:nvSpPr>
        <p:spPr>
          <a:xfrm>
            <a:off x="611122" y="1649413"/>
            <a:ext cx="2294177" cy="4919662"/>
          </a:xfrm>
        </p:spPr>
        <p:txBody>
          <a:bodyPr>
            <a:normAutofit fontScale="92500" lnSpcReduction="10000"/>
          </a:bodyPr>
          <a:lstStyle/>
          <a:p>
            <a:pPr>
              <a:spcBef>
                <a:spcPts val="0"/>
              </a:spcBef>
              <a:buNone/>
            </a:pPr>
            <a:r>
              <a:rPr lang="en-US" sz="1300" dirty="0">
                <a:solidFill>
                  <a:srgbClr val="000000"/>
                </a:solidFill>
                <a:latin typeface="Arial" charset="0"/>
              </a:rPr>
              <a:t>Allegheny College</a:t>
            </a:r>
          </a:p>
          <a:p>
            <a:pPr>
              <a:spcBef>
                <a:spcPts val="0"/>
              </a:spcBef>
              <a:buNone/>
            </a:pPr>
            <a:r>
              <a:rPr lang="en-US" sz="1300" dirty="0">
                <a:solidFill>
                  <a:srgbClr val="000000"/>
                </a:solidFill>
                <a:latin typeface="Arial" charset="0"/>
              </a:rPr>
              <a:t>Arizona State University</a:t>
            </a:r>
          </a:p>
          <a:p>
            <a:pPr>
              <a:spcBef>
                <a:spcPts val="0"/>
              </a:spcBef>
              <a:buNone/>
            </a:pPr>
            <a:r>
              <a:rPr lang="en-US" sz="1300" dirty="0">
                <a:solidFill>
                  <a:srgbClr val="000000"/>
                </a:solidFill>
                <a:latin typeface="Arial" charset="0"/>
              </a:rPr>
              <a:t>Baylor University</a:t>
            </a:r>
          </a:p>
          <a:p>
            <a:pPr>
              <a:spcBef>
                <a:spcPts val="0"/>
              </a:spcBef>
              <a:buNone/>
            </a:pPr>
            <a:r>
              <a:rPr lang="en-US" sz="1300" dirty="0">
                <a:solidFill>
                  <a:srgbClr val="000000"/>
                </a:solidFill>
                <a:latin typeface="Arial" charset="0"/>
              </a:rPr>
              <a:t>Boston College</a:t>
            </a:r>
          </a:p>
          <a:p>
            <a:pPr>
              <a:spcBef>
                <a:spcPts val="0"/>
              </a:spcBef>
              <a:buNone/>
            </a:pPr>
            <a:r>
              <a:rPr lang="en-US" sz="1300" dirty="0">
                <a:solidFill>
                  <a:srgbClr val="000000"/>
                </a:solidFill>
                <a:latin typeface="Arial" charset="0"/>
              </a:rPr>
              <a:t>Boston University</a:t>
            </a:r>
          </a:p>
          <a:p>
            <a:pPr>
              <a:spcBef>
                <a:spcPts val="0"/>
              </a:spcBef>
              <a:buNone/>
            </a:pPr>
            <a:r>
              <a:rPr lang="en-US" sz="1300" dirty="0">
                <a:solidFill>
                  <a:srgbClr val="000000"/>
                </a:solidFill>
                <a:latin typeface="Arial" charset="0"/>
              </a:rPr>
              <a:t>Brown University</a:t>
            </a:r>
          </a:p>
          <a:p>
            <a:pPr>
              <a:spcBef>
                <a:spcPts val="0"/>
              </a:spcBef>
              <a:buNone/>
            </a:pPr>
            <a:r>
              <a:rPr lang="en-US" sz="1300" dirty="0">
                <a:solidFill>
                  <a:srgbClr val="000000"/>
                </a:solidFill>
                <a:latin typeface="Arial" charset="0"/>
              </a:rPr>
              <a:t>California Digital Library</a:t>
            </a:r>
          </a:p>
          <a:p>
            <a:pPr>
              <a:spcBef>
                <a:spcPts val="0"/>
              </a:spcBef>
              <a:buNone/>
            </a:pPr>
            <a:r>
              <a:rPr lang="en-US" sz="1300" dirty="0">
                <a:solidFill>
                  <a:srgbClr val="000000"/>
                </a:solidFill>
                <a:latin typeface="Arial" charset="0"/>
              </a:rPr>
              <a:t>Colby College</a:t>
            </a:r>
          </a:p>
          <a:p>
            <a:pPr>
              <a:spcBef>
                <a:spcPts val="0"/>
              </a:spcBef>
              <a:buNone/>
            </a:pPr>
            <a:r>
              <a:rPr lang="en-US" sz="1300" dirty="0">
                <a:solidFill>
                  <a:srgbClr val="000000"/>
                </a:solidFill>
                <a:latin typeface="Arial" charset="0"/>
              </a:rPr>
              <a:t>Columbia University</a:t>
            </a:r>
          </a:p>
          <a:p>
            <a:pPr>
              <a:spcBef>
                <a:spcPts val="0"/>
              </a:spcBef>
              <a:buNone/>
            </a:pPr>
            <a:r>
              <a:rPr lang="en-US" sz="1300" dirty="0">
                <a:solidFill>
                  <a:srgbClr val="000000"/>
                </a:solidFill>
                <a:latin typeface="Arial" charset="0"/>
              </a:rPr>
              <a:t>Cornell University</a:t>
            </a:r>
          </a:p>
          <a:p>
            <a:pPr>
              <a:spcBef>
                <a:spcPts val="0"/>
              </a:spcBef>
              <a:buNone/>
            </a:pPr>
            <a:r>
              <a:rPr lang="en-US" sz="1300" dirty="0">
                <a:solidFill>
                  <a:srgbClr val="000000"/>
                </a:solidFill>
                <a:latin typeface="Arial" charset="0"/>
              </a:rPr>
              <a:t>Dartmouth College</a:t>
            </a:r>
          </a:p>
          <a:p>
            <a:pPr>
              <a:spcBef>
                <a:spcPts val="0"/>
              </a:spcBef>
              <a:buNone/>
            </a:pPr>
            <a:r>
              <a:rPr lang="en-US" sz="1300" dirty="0">
                <a:solidFill>
                  <a:srgbClr val="000000"/>
                </a:solidFill>
                <a:latin typeface="Arial" charset="0"/>
              </a:rPr>
              <a:t>Duke University</a:t>
            </a:r>
          </a:p>
          <a:p>
            <a:pPr>
              <a:spcBef>
                <a:spcPts val="0"/>
              </a:spcBef>
              <a:buNone/>
            </a:pPr>
            <a:r>
              <a:rPr lang="en-US" sz="1300" dirty="0">
                <a:solidFill>
                  <a:srgbClr val="000000"/>
                </a:solidFill>
                <a:latin typeface="Arial" charset="0"/>
              </a:rPr>
              <a:t>Emory University</a:t>
            </a:r>
          </a:p>
          <a:p>
            <a:pPr>
              <a:spcBef>
                <a:spcPts val="0"/>
              </a:spcBef>
              <a:buNone/>
            </a:pPr>
            <a:r>
              <a:rPr lang="en-US" sz="1300" dirty="0">
                <a:solidFill>
                  <a:srgbClr val="000000"/>
                </a:solidFill>
                <a:latin typeface="Arial" charset="0"/>
              </a:rPr>
              <a:t>Florida State University</a:t>
            </a:r>
          </a:p>
          <a:p>
            <a:pPr>
              <a:spcBef>
                <a:spcPts val="0"/>
              </a:spcBef>
              <a:buNone/>
            </a:pPr>
            <a:r>
              <a:rPr lang="en-US" sz="1300" dirty="0">
                <a:solidFill>
                  <a:srgbClr val="000000"/>
                </a:solidFill>
                <a:latin typeface="Arial" charset="0"/>
              </a:rPr>
              <a:t>Getty Research Institute</a:t>
            </a:r>
          </a:p>
          <a:p>
            <a:pPr>
              <a:spcBef>
                <a:spcPts val="0"/>
              </a:spcBef>
              <a:buNone/>
            </a:pPr>
            <a:r>
              <a:rPr lang="en-US" sz="1300" dirty="0">
                <a:solidFill>
                  <a:srgbClr val="000000"/>
                </a:solidFill>
                <a:latin typeface="Arial" charset="0"/>
              </a:rPr>
              <a:t>Harvard University Library</a:t>
            </a:r>
          </a:p>
          <a:p>
            <a:pPr>
              <a:spcBef>
                <a:spcPts val="0"/>
              </a:spcBef>
              <a:buNone/>
            </a:pPr>
            <a:r>
              <a:rPr lang="en-US" sz="1300" dirty="0">
                <a:solidFill>
                  <a:srgbClr val="000000"/>
                </a:solidFill>
                <a:latin typeface="Arial" charset="0"/>
              </a:rPr>
              <a:t>Indiana University</a:t>
            </a:r>
          </a:p>
          <a:p>
            <a:pPr>
              <a:spcBef>
                <a:spcPts val="0"/>
              </a:spcBef>
              <a:buNone/>
            </a:pPr>
            <a:r>
              <a:rPr lang="en-US" sz="1300" dirty="0">
                <a:solidFill>
                  <a:srgbClr val="000000"/>
                </a:solidFill>
                <a:latin typeface="Arial" charset="0"/>
              </a:rPr>
              <a:t>Johns Hopkins University</a:t>
            </a:r>
          </a:p>
          <a:p>
            <a:pPr>
              <a:spcBef>
                <a:spcPts val="0"/>
              </a:spcBef>
              <a:buNone/>
            </a:pPr>
            <a:r>
              <a:rPr lang="en-US" sz="1300" dirty="0">
                <a:solidFill>
                  <a:srgbClr val="000000"/>
                </a:solidFill>
                <a:latin typeface="Arial" charset="0"/>
              </a:rPr>
              <a:t>Lafayette College</a:t>
            </a:r>
          </a:p>
          <a:p>
            <a:pPr>
              <a:spcBef>
                <a:spcPts val="0"/>
              </a:spcBef>
              <a:buNone/>
            </a:pPr>
            <a:r>
              <a:rPr lang="en-US" sz="1300" dirty="0">
                <a:solidFill>
                  <a:srgbClr val="000000"/>
                </a:solidFill>
                <a:latin typeface="Arial" charset="0"/>
              </a:rPr>
              <a:t>Library of Congress</a:t>
            </a:r>
          </a:p>
          <a:p>
            <a:pPr>
              <a:spcBef>
                <a:spcPts val="0"/>
              </a:spcBef>
              <a:buNone/>
            </a:pPr>
            <a:r>
              <a:rPr lang="en-US" sz="1300" dirty="0">
                <a:solidFill>
                  <a:srgbClr val="000000"/>
                </a:solidFill>
                <a:latin typeface="Arial" charset="0"/>
              </a:rPr>
              <a:t>Massachusetts Institute of Technology</a:t>
            </a:r>
          </a:p>
          <a:p>
            <a:pPr>
              <a:spcBef>
                <a:spcPts val="0"/>
              </a:spcBef>
              <a:buNone/>
            </a:pPr>
            <a:r>
              <a:rPr lang="en-US" sz="1300" dirty="0">
                <a:solidFill>
                  <a:srgbClr val="000000"/>
                </a:solidFill>
                <a:latin typeface="Arial" charset="0"/>
              </a:rPr>
              <a:t>McGill University`</a:t>
            </a:r>
          </a:p>
          <a:p>
            <a:pPr>
              <a:spcBef>
                <a:spcPts val="0"/>
              </a:spcBef>
              <a:buNone/>
            </a:pPr>
            <a:r>
              <a:rPr lang="en-US" sz="1300" dirty="0">
                <a:solidFill>
                  <a:srgbClr val="000000"/>
                </a:solidFill>
                <a:latin typeface="Arial" charset="0"/>
              </a:rPr>
              <a:t>Michigan State University</a:t>
            </a:r>
          </a:p>
          <a:p>
            <a:pPr>
              <a:spcBef>
                <a:spcPts val="0"/>
              </a:spcBef>
              <a:buNone/>
            </a:pPr>
            <a:r>
              <a:rPr lang="en-US" sz="1300" dirty="0">
                <a:solidFill>
                  <a:srgbClr val="000000"/>
                </a:solidFill>
                <a:latin typeface="Arial" charset="0"/>
              </a:rPr>
              <a:t>New York Public Library</a:t>
            </a:r>
          </a:p>
          <a:p>
            <a:pPr>
              <a:spcBef>
                <a:spcPts val="0"/>
              </a:spcBef>
              <a:buNone/>
            </a:pPr>
            <a:r>
              <a:rPr lang="en-US" sz="1300" dirty="0">
                <a:solidFill>
                  <a:srgbClr val="000000"/>
                </a:solidFill>
                <a:latin typeface="Arial" charset="0"/>
              </a:rPr>
              <a:t>New York University</a:t>
            </a:r>
          </a:p>
          <a:p>
            <a:pPr>
              <a:spcBef>
                <a:spcPts val="0"/>
              </a:spcBef>
              <a:buNone/>
            </a:pPr>
            <a:r>
              <a:rPr lang="en-US" sz="1300" dirty="0">
                <a:solidFill>
                  <a:srgbClr val="000000"/>
                </a:solidFill>
                <a:latin typeface="Arial" charset="0"/>
              </a:rPr>
              <a:t>North Carolina Central</a:t>
            </a:r>
          </a:p>
          <a:p>
            <a:pPr>
              <a:spcBef>
                <a:spcPts val="0"/>
              </a:spcBef>
              <a:buNone/>
            </a:pPr>
            <a:r>
              <a:rPr lang="en-US" sz="1300" dirty="0">
                <a:solidFill>
                  <a:srgbClr val="000000"/>
                </a:solidFill>
                <a:latin typeface="Arial" charset="0"/>
              </a:rPr>
              <a:t>	University</a:t>
            </a:r>
          </a:p>
          <a:p>
            <a:pPr>
              <a:spcBef>
                <a:spcPts val="0"/>
              </a:spcBef>
              <a:buNone/>
            </a:pPr>
            <a:endParaRPr lang="en-US" sz="1300" dirty="0">
              <a:solidFill>
                <a:srgbClr val="000000"/>
              </a:solidFill>
              <a:latin typeface="Arial" charset="0"/>
            </a:endParaRPr>
          </a:p>
          <a:p>
            <a:pPr>
              <a:spcBef>
                <a:spcPts val="0"/>
              </a:spcBef>
            </a:pPr>
            <a:endParaRPr lang="en-US" sz="1300" dirty="0">
              <a:solidFill>
                <a:srgbClr val="000000"/>
              </a:solidFill>
              <a:latin typeface="Arial" charset="0"/>
            </a:endParaRPr>
          </a:p>
          <a:p>
            <a:pPr>
              <a:spcBef>
                <a:spcPts val="0"/>
              </a:spcBef>
            </a:pPr>
            <a:endParaRPr lang="en-US" sz="1300" dirty="0">
              <a:solidFill>
                <a:srgbClr val="000000"/>
              </a:solidFill>
              <a:latin typeface="Monaco" charset="0"/>
            </a:endParaRPr>
          </a:p>
        </p:txBody>
      </p:sp>
      <p:sp>
        <p:nvSpPr>
          <p:cNvPr id="9220" name="Rectangle 13"/>
          <p:cNvSpPr>
            <a:spLocks noGrp="1"/>
          </p:cNvSpPr>
          <p:nvPr>
            <p:ph type="body" sz="half" idx="4294967295"/>
          </p:nvPr>
        </p:nvSpPr>
        <p:spPr>
          <a:xfrm>
            <a:off x="3229055" y="1618461"/>
            <a:ext cx="2393950" cy="4919662"/>
          </a:xfrm>
        </p:spPr>
        <p:txBody>
          <a:bodyPr>
            <a:normAutofit fontScale="62500" lnSpcReduction="20000"/>
          </a:bodyPr>
          <a:lstStyle/>
          <a:p>
            <a:pPr>
              <a:lnSpc>
                <a:spcPct val="110000"/>
              </a:lnSpc>
              <a:spcBef>
                <a:spcPts val="0"/>
              </a:spcBef>
              <a:buNone/>
            </a:pPr>
            <a:r>
              <a:rPr lang="en-US" sz="1700" dirty="0">
                <a:solidFill>
                  <a:srgbClr val="000000"/>
                </a:solidFill>
                <a:latin typeface="Arial" charset="0"/>
              </a:rPr>
              <a:t>North Carolina State</a:t>
            </a:r>
          </a:p>
          <a:p>
            <a:pPr>
              <a:lnSpc>
                <a:spcPct val="110000"/>
              </a:lnSpc>
              <a:spcBef>
                <a:spcPts val="0"/>
              </a:spcBef>
              <a:buNone/>
            </a:pPr>
            <a:r>
              <a:rPr lang="en-US" sz="1700" dirty="0">
                <a:solidFill>
                  <a:srgbClr val="000000"/>
                </a:solidFill>
                <a:latin typeface="Arial" charset="0"/>
              </a:rPr>
              <a:t>	University</a:t>
            </a:r>
          </a:p>
          <a:p>
            <a:pPr>
              <a:lnSpc>
                <a:spcPct val="110000"/>
              </a:lnSpc>
              <a:spcBef>
                <a:spcPts val="0"/>
              </a:spcBef>
              <a:buNone/>
            </a:pPr>
            <a:r>
              <a:rPr lang="en-US" sz="1700" dirty="0">
                <a:solidFill>
                  <a:srgbClr val="000000"/>
                </a:solidFill>
                <a:latin typeface="Arial" charset="0"/>
              </a:rPr>
              <a:t>Northwestern University</a:t>
            </a:r>
          </a:p>
          <a:p>
            <a:pPr>
              <a:lnSpc>
                <a:spcPct val="110000"/>
              </a:lnSpc>
              <a:spcBef>
                <a:spcPts val="0"/>
              </a:spcBef>
              <a:buNone/>
            </a:pPr>
            <a:r>
              <a:rPr lang="en-US" sz="1700" dirty="0">
                <a:solidFill>
                  <a:srgbClr val="000000"/>
                </a:solidFill>
                <a:latin typeface="Arial" charset="0"/>
              </a:rPr>
              <a:t>The Ohio State University</a:t>
            </a:r>
          </a:p>
          <a:p>
            <a:pPr>
              <a:lnSpc>
                <a:spcPct val="110000"/>
              </a:lnSpc>
              <a:spcBef>
                <a:spcPts val="0"/>
              </a:spcBef>
              <a:buNone/>
            </a:pPr>
            <a:r>
              <a:rPr lang="en-US" sz="1700" dirty="0">
                <a:solidFill>
                  <a:srgbClr val="000000"/>
                </a:solidFill>
                <a:latin typeface="Arial" charset="0"/>
              </a:rPr>
              <a:t>The Pennsylvania State</a:t>
            </a:r>
          </a:p>
          <a:p>
            <a:pPr>
              <a:lnSpc>
                <a:spcPct val="110000"/>
              </a:lnSpc>
              <a:spcBef>
                <a:spcPts val="0"/>
              </a:spcBef>
              <a:buNone/>
            </a:pPr>
            <a:r>
              <a:rPr lang="en-US" sz="1700" dirty="0">
                <a:solidFill>
                  <a:srgbClr val="000000"/>
                </a:solidFill>
                <a:latin typeface="Arial" charset="0"/>
              </a:rPr>
              <a:t>	University</a:t>
            </a:r>
          </a:p>
          <a:p>
            <a:pPr>
              <a:lnSpc>
                <a:spcPct val="110000"/>
              </a:lnSpc>
              <a:spcBef>
                <a:spcPts val="0"/>
              </a:spcBef>
              <a:buNone/>
            </a:pPr>
            <a:r>
              <a:rPr lang="en-US" sz="1700" dirty="0">
                <a:solidFill>
                  <a:srgbClr val="000000"/>
                </a:solidFill>
                <a:latin typeface="Arial" charset="0"/>
              </a:rPr>
              <a:t>Princeton University</a:t>
            </a:r>
          </a:p>
          <a:p>
            <a:pPr>
              <a:lnSpc>
                <a:spcPct val="110000"/>
              </a:lnSpc>
              <a:spcBef>
                <a:spcPts val="0"/>
              </a:spcBef>
              <a:buNone/>
            </a:pPr>
            <a:r>
              <a:rPr lang="en-US" sz="1700" dirty="0">
                <a:solidFill>
                  <a:srgbClr val="000000"/>
                </a:solidFill>
                <a:latin typeface="Arial" charset="0"/>
              </a:rPr>
              <a:t>Purdue University</a:t>
            </a:r>
          </a:p>
          <a:p>
            <a:pPr>
              <a:lnSpc>
                <a:spcPct val="110000"/>
              </a:lnSpc>
              <a:spcBef>
                <a:spcPts val="0"/>
              </a:spcBef>
              <a:buNone/>
            </a:pPr>
            <a:r>
              <a:rPr lang="en-US" sz="1700" dirty="0">
                <a:solidFill>
                  <a:srgbClr val="000000"/>
                </a:solidFill>
                <a:latin typeface="Arial" charset="0"/>
              </a:rPr>
              <a:t>Stanford University</a:t>
            </a:r>
          </a:p>
          <a:p>
            <a:pPr>
              <a:lnSpc>
                <a:spcPct val="110000"/>
              </a:lnSpc>
              <a:spcBef>
                <a:spcPts val="0"/>
              </a:spcBef>
              <a:buNone/>
            </a:pPr>
            <a:r>
              <a:rPr lang="en-US" sz="1700" dirty="0">
                <a:solidFill>
                  <a:srgbClr val="000000"/>
                </a:solidFill>
                <a:latin typeface="Arial" charset="0"/>
              </a:rPr>
              <a:t>Temple University</a:t>
            </a:r>
          </a:p>
          <a:p>
            <a:pPr>
              <a:lnSpc>
                <a:spcPct val="110000"/>
              </a:lnSpc>
              <a:spcBef>
                <a:spcPts val="0"/>
              </a:spcBef>
              <a:buNone/>
            </a:pPr>
            <a:r>
              <a:rPr lang="en-US" sz="1700" dirty="0">
                <a:solidFill>
                  <a:srgbClr val="000000"/>
                </a:solidFill>
                <a:latin typeface="Arial" charset="0"/>
              </a:rPr>
              <a:t>Texas A&amp;M University</a:t>
            </a:r>
          </a:p>
          <a:p>
            <a:pPr>
              <a:lnSpc>
                <a:spcPct val="110000"/>
              </a:lnSpc>
              <a:spcBef>
                <a:spcPts val="0"/>
              </a:spcBef>
              <a:buNone/>
            </a:pPr>
            <a:r>
              <a:rPr lang="en-US" sz="1700" dirty="0">
                <a:solidFill>
                  <a:srgbClr val="000000"/>
                </a:solidFill>
                <a:latin typeface="Arial" charset="0"/>
              </a:rPr>
              <a:t>Tufts University</a:t>
            </a:r>
          </a:p>
          <a:p>
            <a:pPr>
              <a:lnSpc>
                <a:spcPct val="110000"/>
              </a:lnSpc>
              <a:spcBef>
                <a:spcPts val="0"/>
              </a:spcBef>
              <a:buNone/>
            </a:pPr>
            <a:r>
              <a:rPr lang="en-US" sz="1700" dirty="0">
                <a:solidFill>
                  <a:srgbClr val="000000"/>
                </a:solidFill>
                <a:latin typeface="Arial" charset="0"/>
              </a:rPr>
              <a:t>Universidad </a:t>
            </a:r>
            <a:r>
              <a:rPr lang="en-US" sz="1700" dirty="0" err="1">
                <a:solidFill>
                  <a:srgbClr val="000000"/>
                </a:solidFill>
                <a:latin typeface="Arial" charset="0"/>
              </a:rPr>
              <a:t>Complutense</a:t>
            </a:r>
            <a:endParaRPr lang="en-US" sz="1700" dirty="0">
              <a:solidFill>
                <a:srgbClr val="000000"/>
              </a:solidFill>
              <a:latin typeface="Arial" charset="0"/>
            </a:endParaRPr>
          </a:p>
          <a:p>
            <a:pPr>
              <a:lnSpc>
                <a:spcPct val="110000"/>
              </a:lnSpc>
              <a:spcBef>
                <a:spcPts val="0"/>
              </a:spcBef>
              <a:buNone/>
            </a:pPr>
            <a:r>
              <a:rPr lang="en-US" sz="1700" dirty="0">
                <a:solidFill>
                  <a:srgbClr val="000000"/>
                </a:solidFill>
                <a:latin typeface="Arial" charset="0"/>
              </a:rPr>
              <a:t>	de Madrid</a:t>
            </a:r>
          </a:p>
          <a:p>
            <a:pPr>
              <a:lnSpc>
                <a:spcPct val="110000"/>
              </a:lnSpc>
              <a:spcBef>
                <a:spcPts val="0"/>
              </a:spcBef>
              <a:buNone/>
            </a:pPr>
            <a:r>
              <a:rPr lang="en-US" sz="1700" dirty="0">
                <a:solidFill>
                  <a:srgbClr val="000000"/>
                </a:solidFill>
                <a:latin typeface="Arial" charset="0"/>
                <a:cs typeface="Arial" charset="0"/>
              </a:rPr>
              <a:t>University of Alberta</a:t>
            </a:r>
          </a:p>
          <a:p>
            <a:pPr>
              <a:lnSpc>
                <a:spcPct val="110000"/>
              </a:lnSpc>
              <a:spcBef>
                <a:spcPts val="0"/>
              </a:spcBef>
              <a:buNone/>
            </a:pPr>
            <a:r>
              <a:rPr lang="en-US" sz="1700" dirty="0">
                <a:solidFill>
                  <a:srgbClr val="000000"/>
                </a:solidFill>
                <a:latin typeface="Arial" charset="0"/>
                <a:cs typeface="Arial" charset="0"/>
              </a:rPr>
              <a:t>University of British Columbia</a:t>
            </a:r>
          </a:p>
          <a:p>
            <a:pPr>
              <a:lnSpc>
                <a:spcPct val="110000"/>
              </a:lnSpc>
              <a:spcBef>
                <a:spcPts val="0"/>
              </a:spcBef>
              <a:buNone/>
            </a:pPr>
            <a:r>
              <a:rPr lang="en-US" sz="1700" dirty="0">
                <a:solidFill>
                  <a:srgbClr val="000000"/>
                </a:solidFill>
                <a:latin typeface="Arial" charset="0"/>
                <a:cs typeface="Arial" charset="0"/>
              </a:rPr>
              <a:t>University of Arizona</a:t>
            </a:r>
          </a:p>
          <a:p>
            <a:pPr>
              <a:lnSpc>
                <a:spcPct val="110000"/>
              </a:lnSpc>
              <a:spcBef>
                <a:spcPts val="0"/>
              </a:spcBef>
              <a:buNone/>
            </a:pPr>
            <a:r>
              <a:rPr lang="en-US" sz="1700" dirty="0">
                <a:solidFill>
                  <a:srgbClr val="000000"/>
                </a:solidFill>
                <a:latin typeface="Arial" charset="0"/>
                <a:cs typeface="Arial" charset="0"/>
              </a:rPr>
              <a:t>University of Calgary</a:t>
            </a:r>
            <a:endParaRPr lang="en-US" sz="1700" dirty="0">
              <a:solidFill>
                <a:srgbClr val="000000"/>
              </a:solidFill>
              <a:latin typeface="Arial" charset="0"/>
            </a:endParaRPr>
          </a:p>
          <a:p>
            <a:pPr>
              <a:lnSpc>
                <a:spcPct val="110000"/>
              </a:lnSpc>
              <a:spcBef>
                <a:spcPts val="0"/>
              </a:spcBef>
              <a:buNone/>
            </a:pPr>
            <a:r>
              <a:rPr lang="en-US" sz="1700" dirty="0">
                <a:solidFill>
                  <a:srgbClr val="000000"/>
                </a:solidFill>
                <a:latin typeface="Arial" charset="0"/>
              </a:rPr>
              <a:t>University of California</a:t>
            </a:r>
          </a:p>
          <a:p>
            <a:pPr>
              <a:lnSpc>
                <a:spcPct val="110000"/>
              </a:lnSpc>
              <a:spcBef>
                <a:spcPts val="0"/>
              </a:spcBef>
              <a:buNone/>
            </a:pPr>
            <a:r>
              <a:rPr lang="en-US" sz="1700" dirty="0">
                <a:solidFill>
                  <a:srgbClr val="000000"/>
                </a:solidFill>
                <a:latin typeface="Arial" charset="0"/>
              </a:rPr>
              <a:t>	Berkeley</a:t>
            </a:r>
          </a:p>
          <a:p>
            <a:pPr>
              <a:lnSpc>
                <a:spcPct val="110000"/>
              </a:lnSpc>
              <a:spcBef>
                <a:spcPts val="0"/>
              </a:spcBef>
              <a:buNone/>
            </a:pPr>
            <a:r>
              <a:rPr lang="en-US" sz="1700" dirty="0">
                <a:solidFill>
                  <a:srgbClr val="000000"/>
                </a:solidFill>
                <a:latin typeface="Arial" charset="0"/>
              </a:rPr>
              <a:t>	Davis</a:t>
            </a:r>
          </a:p>
          <a:p>
            <a:pPr>
              <a:lnSpc>
                <a:spcPct val="110000"/>
              </a:lnSpc>
              <a:spcBef>
                <a:spcPts val="0"/>
              </a:spcBef>
              <a:buNone/>
            </a:pPr>
            <a:r>
              <a:rPr lang="en-US" sz="1700" dirty="0">
                <a:solidFill>
                  <a:srgbClr val="000000"/>
                </a:solidFill>
                <a:latin typeface="Arial" charset="0"/>
              </a:rPr>
              <a:t>	Irvine</a:t>
            </a:r>
          </a:p>
          <a:p>
            <a:pPr>
              <a:lnSpc>
                <a:spcPct val="110000"/>
              </a:lnSpc>
              <a:spcBef>
                <a:spcPts val="0"/>
              </a:spcBef>
              <a:buNone/>
            </a:pPr>
            <a:r>
              <a:rPr lang="en-US" sz="1700" dirty="0">
                <a:solidFill>
                  <a:srgbClr val="000000"/>
                </a:solidFill>
                <a:latin typeface="Arial" charset="0"/>
              </a:rPr>
              <a:t>	Los Angeles</a:t>
            </a:r>
          </a:p>
          <a:p>
            <a:pPr>
              <a:lnSpc>
                <a:spcPct val="110000"/>
              </a:lnSpc>
              <a:spcBef>
                <a:spcPts val="0"/>
              </a:spcBef>
              <a:buNone/>
            </a:pPr>
            <a:r>
              <a:rPr lang="en-US" sz="1700" dirty="0">
                <a:solidFill>
                  <a:srgbClr val="000000"/>
                </a:solidFill>
                <a:latin typeface="Arial" charset="0"/>
              </a:rPr>
              <a:t>	Merced</a:t>
            </a:r>
          </a:p>
          <a:p>
            <a:pPr>
              <a:lnSpc>
                <a:spcPct val="110000"/>
              </a:lnSpc>
              <a:spcBef>
                <a:spcPts val="0"/>
              </a:spcBef>
              <a:buNone/>
            </a:pPr>
            <a:r>
              <a:rPr lang="en-US" sz="1700" dirty="0">
                <a:solidFill>
                  <a:srgbClr val="000000"/>
                </a:solidFill>
                <a:latin typeface="Arial" charset="0"/>
              </a:rPr>
              <a:t>	Riverside</a:t>
            </a:r>
          </a:p>
          <a:p>
            <a:pPr>
              <a:lnSpc>
                <a:spcPct val="110000"/>
              </a:lnSpc>
              <a:spcBef>
                <a:spcPts val="0"/>
              </a:spcBef>
              <a:buNone/>
            </a:pPr>
            <a:r>
              <a:rPr lang="en-US" sz="1700" dirty="0">
                <a:solidFill>
                  <a:srgbClr val="000000"/>
                </a:solidFill>
                <a:latin typeface="Arial" charset="0"/>
              </a:rPr>
              <a:t>	San Diego</a:t>
            </a:r>
          </a:p>
          <a:p>
            <a:pPr>
              <a:lnSpc>
                <a:spcPct val="110000"/>
              </a:lnSpc>
              <a:spcBef>
                <a:spcPts val="0"/>
              </a:spcBef>
              <a:buNone/>
            </a:pPr>
            <a:r>
              <a:rPr lang="en-US" sz="1700" dirty="0">
                <a:solidFill>
                  <a:srgbClr val="000000"/>
                </a:solidFill>
                <a:latin typeface="Arial" charset="0"/>
              </a:rPr>
              <a:t>	San Francisco</a:t>
            </a:r>
          </a:p>
          <a:p>
            <a:pPr>
              <a:lnSpc>
                <a:spcPct val="110000"/>
              </a:lnSpc>
              <a:spcBef>
                <a:spcPts val="0"/>
              </a:spcBef>
              <a:buNone/>
            </a:pPr>
            <a:r>
              <a:rPr lang="en-US" sz="1700" dirty="0">
                <a:solidFill>
                  <a:srgbClr val="000000"/>
                </a:solidFill>
                <a:latin typeface="Arial" charset="0"/>
              </a:rPr>
              <a:t>	Santa Barbara</a:t>
            </a:r>
          </a:p>
          <a:p>
            <a:pPr>
              <a:lnSpc>
                <a:spcPct val="110000"/>
              </a:lnSpc>
              <a:spcBef>
                <a:spcPts val="0"/>
              </a:spcBef>
              <a:buNone/>
            </a:pPr>
            <a:r>
              <a:rPr lang="en-US" sz="1700" dirty="0">
                <a:solidFill>
                  <a:srgbClr val="000000"/>
                </a:solidFill>
                <a:latin typeface="Arial" charset="0"/>
              </a:rPr>
              <a:t>	Santa Cruz</a:t>
            </a:r>
            <a:endParaRPr lang="en-US" sz="2600" dirty="0">
              <a:latin typeface="Calibri" charset="0"/>
            </a:endParaRPr>
          </a:p>
          <a:p>
            <a:pPr marL="0" indent="0">
              <a:lnSpc>
                <a:spcPct val="110000"/>
              </a:lnSpc>
              <a:spcBef>
                <a:spcPts val="0"/>
              </a:spcBef>
              <a:buNone/>
            </a:pPr>
            <a:r>
              <a:rPr lang="en-US" sz="1700" dirty="0">
                <a:solidFill>
                  <a:srgbClr val="000000"/>
                </a:solidFill>
                <a:latin typeface="Arial" charset="0"/>
                <a:cs typeface="Arial" charset="0"/>
              </a:rPr>
              <a:t>The University of Chicago</a:t>
            </a:r>
          </a:p>
          <a:p>
            <a:pPr marL="0" indent="0">
              <a:lnSpc>
                <a:spcPct val="110000"/>
              </a:lnSpc>
              <a:spcBef>
                <a:spcPts val="0"/>
              </a:spcBef>
              <a:buNone/>
            </a:pPr>
            <a:r>
              <a:rPr lang="en-US" sz="1700" dirty="0">
                <a:solidFill>
                  <a:srgbClr val="000000"/>
                </a:solidFill>
                <a:latin typeface="Arial" charset="0"/>
                <a:cs typeface="Arial" charset="0"/>
              </a:rPr>
              <a:t>University of Connecticut</a:t>
            </a:r>
          </a:p>
          <a:p>
            <a:pPr marL="0" indent="0">
              <a:lnSpc>
                <a:spcPct val="110000"/>
              </a:lnSpc>
              <a:spcBef>
                <a:spcPts val="0"/>
              </a:spcBef>
              <a:buNone/>
            </a:pPr>
            <a:endParaRPr lang="en-US" sz="1400" dirty="0">
              <a:solidFill>
                <a:srgbClr val="000000"/>
              </a:solidFill>
              <a:latin typeface="Arial" charset="0"/>
              <a:cs typeface="Arial" charset="0"/>
            </a:endParaRPr>
          </a:p>
        </p:txBody>
      </p:sp>
      <p:sp>
        <p:nvSpPr>
          <p:cNvPr id="9221" name="Rectangle 13"/>
          <p:cNvSpPr txBox="1">
            <a:spLocks/>
          </p:cNvSpPr>
          <p:nvPr/>
        </p:nvSpPr>
        <p:spPr bwMode="auto">
          <a:xfrm>
            <a:off x="6141687" y="1630169"/>
            <a:ext cx="266848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r>
              <a:rPr lang="en-US" sz="1100" dirty="0">
                <a:solidFill>
                  <a:srgbClr val="000000"/>
                </a:solidFill>
                <a:latin typeface="Arial" charset="0"/>
                <a:cs typeface="Arial" charset="0"/>
              </a:rPr>
              <a:t>University of Delaware</a:t>
            </a:r>
          </a:p>
          <a:p>
            <a:pPr defTabSz="457200"/>
            <a:r>
              <a:rPr lang="en-US" sz="1100" dirty="0">
                <a:solidFill>
                  <a:srgbClr val="000000"/>
                </a:solidFill>
                <a:latin typeface="Arial" charset="0"/>
                <a:cs typeface="Arial" charset="0"/>
              </a:rPr>
              <a:t>University of Florida</a:t>
            </a:r>
          </a:p>
          <a:p>
            <a:pPr defTabSz="457200"/>
            <a:r>
              <a:rPr lang="en-US" sz="1100" dirty="0">
                <a:solidFill>
                  <a:srgbClr val="000000"/>
                </a:solidFill>
                <a:latin typeface="Arial" charset="0"/>
                <a:cs typeface="Arial" charset="0"/>
              </a:rPr>
              <a:t>University of Houston</a:t>
            </a:r>
          </a:p>
          <a:p>
            <a:pPr defTabSz="457200"/>
            <a:r>
              <a:rPr lang="en-US" sz="1100" dirty="0">
                <a:solidFill>
                  <a:srgbClr val="000000"/>
                </a:solidFill>
                <a:latin typeface="Arial" charset="0"/>
                <a:cs typeface="Arial" charset="0"/>
              </a:rPr>
              <a:t>University of Illinois</a:t>
            </a:r>
          </a:p>
          <a:p>
            <a:pPr defTabSz="457200"/>
            <a:r>
              <a:rPr lang="en-US" sz="1100" dirty="0">
                <a:solidFill>
                  <a:srgbClr val="000000"/>
                </a:solidFill>
                <a:latin typeface="Arial" charset="0"/>
                <a:cs typeface="Arial" charset="0"/>
              </a:rPr>
              <a:t>University of Illinois at Chicago</a:t>
            </a:r>
          </a:p>
          <a:p>
            <a:pPr defTabSz="457200"/>
            <a:r>
              <a:rPr lang="en-US" sz="1100" dirty="0">
                <a:solidFill>
                  <a:srgbClr val="000000"/>
                </a:solidFill>
                <a:latin typeface="Arial" charset="0"/>
                <a:cs typeface="Arial" charset="0"/>
              </a:rPr>
              <a:t>The University of Iowa</a:t>
            </a:r>
          </a:p>
          <a:p>
            <a:pPr defTabSz="457200"/>
            <a:r>
              <a:rPr lang="en-US" sz="1100" dirty="0">
                <a:solidFill>
                  <a:srgbClr val="000000"/>
                </a:solidFill>
                <a:latin typeface="Arial" charset="0"/>
                <a:cs typeface="Arial" charset="0"/>
              </a:rPr>
              <a:t>University of Maryland</a:t>
            </a:r>
          </a:p>
          <a:p>
            <a:pPr defTabSz="457200"/>
            <a:r>
              <a:rPr lang="en-US" sz="1100" dirty="0">
                <a:solidFill>
                  <a:srgbClr val="000000"/>
                </a:solidFill>
                <a:latin typeface="Arial" charset="0"/>
                <a:cs typeface="Arial" charset="0"/>
              </a:rPr>
              <a:t>University of Massachusetts</a:t>
            </a:r>
          </a:p>
          <a:p>
            <a:pPr defTabSz="457200"/>
            <a:r>
              <a:rPr lang="en-US" sz="1100" dirty="0">
                <a:solidFill>
                  <a:srgbClr val="000000"/>
                </a:solidFill>
                <a:latin typeface="Arial" charset="0"/>
                <a:cs typeface="Arial" charset="0"/>
              </a:rPr>
              <a:t>University of Miami</a:t>
            </a:r>
          </a:p>
          <a:p>
            <a:pPr defTabSz="457200"/>
            <a:r>
              <a:rPr lang="en-US" sz="1100" dirty="0">
                <a:solidFill>
                  <a:srgbClr val="000000"/>
                </a:solidFill>
                <a:latin typeface="Arial" charset="0"/>
                <a:cs typeface="Arial" charset="0"/>
              </a:rPr>
              <a:t>University of Michigan</a:t>
            </a:r>
          </a:p>
          <a:p>
            <a:pPr defTabSz="457200"/>
            <a:r>
              <a:rPr lang="en-US" sz="1100" dirty="0">
                <a:solidFill>
                  <a:srgbClr val="000000"/>
                </a:solidFill>
                <a:latin typeface="Arial" charset="0"/>
                <a:cs typeface="Arial" charset="0"/>
              </a:rPr>
              <a:t>University of Minnesota</a:t>
            </a:r>
          </a:p>
          <a:p>
            <a:pPr defTabSz="457200"/>
            <a:r>
              <a:rPr lang="en-US" sz="1100" dirty="0">
                <a:solidFill>
                  <a:srgbClr val="000000"/>
                </a:solidFill>
                <a:latin typeface="Arial" charset="0"/>
                <a:cs typeface="Arial" charset="0"/>
              </a:rPr>
              <a:t>University of Missouri</a:t>
            </a:r>
          </a:p>
          <a:p>
            <a:pPr defTabSz="457200"/>
            <a:r>
              <a:rPr lang="en-US" sz="1100" dirty="0">
                <a:solidFill>
                  <a:srgbClr val="000000"/>
                </a:solidFill>
                <a:latin typeface="Arial" charset="0"/>
                <a:cs typeface="Arial" charset="0"/>
              </a:rPr>
              <a:t>University of Nebraska-Lincoln</a:t>
            </a:r>
          </a:p>
          <a:p>
            <a:pPr defTabSz="457200"/>
            <a:r>
              <a:rPr lang="en-US" sz="1100" dirty="0">
                <a:solidFill>
                  <a:srgbClr val="000000"/>
                </a:solidFill>
                <a:latin typeface="Arial" charset="0"/>
                <a:cs typeface="Arial" charset="0"/>
              </a:rPr>
              <a:t>The University of North</a:t>
            </a:r>
          </a:p>
          <a:p>
            <a:pPr defTabSz="457200"/>
            <a:r>
              <a:rPr lang="en-US" sz="1100" dirty="0">
                <a:solidFill>
                  <a:srgbClr val="000000"/>
                </a:solidFill>
                <a:latin typeface="Arial" charset="0"/>
                <a:cs typeface="Arial" charset="0"/>
              </a:rPr>
              <a:t>	Carolina at Chapel Hill</a:t>
            </a:r>
          </a:p>
          <a:p>
            <a:pPr defTabSz="457200"/>
            <a:r>
              <a:rPr lang="en-US" sz="1100" dirty="0">
                <a:solidFill>
                  <a:srgbClr val="000000"/>
                </a:solidFill>
                <a:latin typeface="Arial" charset="0"/>
                <a:cs typeface="Arial" charset="0"/>
              </a:rPr>
              <a:t>University of Notre Dame</a:t>
            </a:r>
          </a:p>
          <a:p>
            <a:pPr defTabSz="457200"/>
            <a:r>
              <a:rPr lang="en-US" sz="1100" dirty="0">
                <a:solidFill>
                  <a:srgbClr val="000000"/>
                </a:solidFill>
                <a:latin typeface="Arial" charset="0"/>
                <a:cs typeface="Arial" charset="0"/>
              </a:rPr>
              <a:t>University of Oklahoma</a:t>
            </a:r>
          </a:p>
          <a:p>
            <a:pPr defTabSz="457200"/>
            <a:r>
              <a:rPr lang="en-US" sz="1100" dirty="0">
                <a:solidFill>
                  <a:srgbClr val="000000"/>
                </a:solidFill>
                <a:latin typeface="Arial" charset="0"/>
                <a:cs typeface="Arial" charset="0"/>
              </a:rPr>
              <a:t>University of Pennsylvania</a:t>
            </a:r>
          </a:p>
          <a:p>
            <a:pPr defTabSz="457200"/>
            <a:r>
              <a:rPr lang="en-US" sz="1100" dirty="0">
                <a:solidFill>
                  <a:srgbClr val="000000"/>
                </a:solidFill>
                <a:latin typeface="Arial" charset="0"/>
                <a:cs typeface="Arial" charset="0"/>
              </a:rPr>
              <a:t>University of Pittsburgh</a:t>
            </a:r>
          </a:p>
          <a:p>
            <a:pPr defTabSz="457200"/>
            <a:r>
              <a:rPr lang="en-US" sz="1100" dirty="0">
                <a:solidFill>
                  <a:srgbClr val="000000"/>
                </a:solidFill>
                <a:latin typeface="Arial" charset="0"/>
                <a:cs typeface="Arial" charset="0"/>
              </a:rPr>
              <a:t>University of Queensland</a:t>
            </a:r>
          </a:p>
          <a:p>
            <a:pPr defTabSz="457200"/>
            <a:r>
              <a:rPr lang="en-US" sz="1100" dirty="0">
                <a:solidFill>
                  <a:srgbClr val="000000"/>
                </a:solidFill>
                <a:latin typeface="Arial" charset="0"/>
                <a:cs typeface="Arial" charset="0"/>
              </a:rPr>
              <a:t>University of </a:t>
            </a:r>
            <a:r>
              <a:rPr lang="en-US" sz="1100" dirty="0" err="1">
                <a:solidFill>
                  <a:srgbClr val="000000"/>
                </a:solidFill>
                <a:latin typeface="Arial" charset="0"/>
                <a:cs typeface="Arial" charset="0"/>
              </a:rPr>
              <a:t>Tennessee,Knoxvile</a:t>
            </a:r>
            <a:endParaRPr lang="en-US" sz="1100" dirty="0">
              <a:solidFill>
                <a:srgbClr val="000000"/>
              </a:solidFill>
              <a:latin typeface="Arial" charset="0"/>
              <a:cs typeface="Arial" charset="0"/>
            </a:endParaRPr>
          </a:p>
          <a:p>
            <a:pPr defTabSz="457200"/>
            <a:r>
              <a:rPr lang="en-US" sz="1100" dirty="0">
                <a:solidFill>
                  <a:srgbClr val="000000"/>
                </a:solidFill>
                <a:latin typeface="Arial" charset="0"/>
                <a:cs typeface="Arial" charset="0"/>
              </a:rPr>
              <a:t>University of Utah</a:t>
            </a:r>
          </a:p>
          <a:p>
            <a:pPr defTabSz="457200"/>
            <a:r>
              <a:rPr lang="en-US" sz="1100" dirty="0">
                <a:solidFill>
                  <a:srgbClr val="000000"/>
                </a:solidFill>
                <a:latin typeface="Arial" charset="0"/>
                <a:cs typeface="Arial" charset="0"/>
              </a:rPr>
              <a:t>University of Virginia</a:t>
            </a:r>
          </a:p>
          <a:p>
            <a:pPr defTabSz="457200"/>
            <a:r>
              <a:rPr lang="en-US" sz="1100" dirty="0">
                <a:solidFill>
                  <a:srgbClr val="000000"/>
                </a:solidFill>
                <a:latin typeface="Arial" charset="0"/>
                <a:cs typeface="Arial" charset="0"/>
              </a:rPr>
              <a:t>University of Washington</a:t>
            </a:r>
          </a:p>
          <a:p>
            <a:pPr defTabSz="457200"/>
            <a:r>
              <a:rPr lang="en-US" sz="1100" dirty="0">
                <a:solidFill>
                  <a:srgbClr val="000000"/>
                </a:solidFill>
                <a:latin typeface="Arial" charset="0"/>
                <a:cs typeface="Arial" charset="0"/>
              </a:rPr>
              <a:t>University of Wisconsin-Madison</a:t>
            </a:r>
          </a:p>
          <a:p>
            <a:pPr defTabSz="457200"/>
            <a:r>
              <a:rPr lang="en-US" sz="1100" dirty="0">
                <a:solidFill>
                  <a:srgbClr val="000000"/>
                </a:solidFill>
                <a:latin typeface="Arial" charset="0"/>
                <a:cs typeface="Arial" charset="0"/>
              </a:rPr>
              <a:t>Utah State University</a:t>
            </a:r>
          </a:p>
          <a:p>
            <a:pPr defTabSz="457200"/>
            <a:r>
              <a:rPr lang="en-US" sz="1100" dirty="0">
                <a:solidFill>
                  <a:srgbClr val="000000"/>
                </a:solidFill>
                <a:latin typeface="Arial" charset="0"/>
                <a:cs typeface="Arial" charset="0"/>
              </a:rPr>
              <a:t>Wake Forest University</a:t>
            </a:r>
          </a:p>
          <a:p>
            <a:pPr defTabSz="457200"/>
            <a:r>
              <a:rPr lang="en-US" sz="1100" dirty="0">
                <a:solidFill>
                  <a:srgbClr val="000000"/>
                </a:solidFill>
                <a:latin typeface="Arial" charset="0"/>
                <a:cs typeface="Arial" charset="0"/>
              </a:rPr>
              <a:t>Washington University</a:t>
            </a:r>
          </a:p>
          <a:p>
            <a:pPr defTabSz="457200"/>
            <a:r>
              <a:rPr lang="en-US" sz="1100" dirty="0">
                <a:solidFill>
                  <a:srgbClr val="000000"/>
                </a:solidFill>
                <a:latin typeface="Arial" charset="0"/>
                <a:cs typeface="Arial" charset="0"/>
              </a:rPr>
              <a:t>Yale University Library</a:t>
            </a:r>
            <a:endParaRPr lang="en-US" sz="1100" dirty="0">
              <a:solidFill>
                <a:prstClr val="black"/>
              </a:solidFill>
              <a:latin typeface="Arial" charset="0"/>
              <a:cs typeface="Arial" charset="0"/>
            </a:endParaRPr>
          </a:p>
          <a:p>
            <a:pPr defTabSz="457200"/>
            <a:endParaRPr lang="en-US" sz="1300" dirty="0">
              <a:solidFill>
                <a:srgbClr val="000000"/>
              </a:solidFill>
              <a:latin typeface="Arial" charset="0"/>
              <a:cs typeface="Arial" charset="0"/>
            </a:endParaRPr>
          </a:p>
        </p:txBody>
      </p:sp>
    </p:spTree>
    <p:extLst>
      <p:ext uri="{BB962C8B-B14F-4D97-AF65-F5344CB8AC3E}">
        <p14:creationId xmlns:p14="http://schemas.microsoft.com/office/powerpoint/2010/main" val="33488413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Rights Determination</a:t>
            </a:r>
            <a:endParaRPr lang="en-US" dirty="0"/>
          </a:p>
        </p:txBody>
      </p:sp>
      <p:sp>
        <p:nvSpPr>
          <p:cNvPr id="3" name="Content Placeholder 2"/>
          <p:cNvSpPr>
            <a:spLocks noGrp="1"/>
          </p:cNvSpPr>
          <p:nvPr>
            <p:ph idx="1"/>
          </p:nvPr>
        </p:nvSpPr>
        <p:spPr/>
        <p:txBody>
          <a:bodyPr>
            <a:normAutofit fontScale="92500"/>
          </a:bodyPr>
          <a:lstStyle/>
          <a:p>
            <a:r>
              <a:rPr lang="en-US" dirty="0" smtClean="0"/>
              <a:t>IMLS-funded CRMS project</a:t>
            </a:r>
          </a:p>
          <a:p>
            <a:pPr lvl="1"/>
            <a:r>
              <a:rPr lang="en-US" dirty="0" smtClean="0"/>
              <a:t>US-published works 1923-1963</a:t>
            </a:r>
          </a:p>
          <a:p>
            <a:pPr lvl="1"/>
            <a:r>
              <a:rPr lang="en-US" dirty="0"/>
              <a:t>Conformance with formalities</a:t>
            </a:r>
          </a:p>
          <a:p>
            <a:pPr lvl="1"/>
            <a:r>
              <a:rPr lang="en-US" dirty="0" smtClean="0"/>
              <a:t>Expanding to non-US works</a:t>
            </a:r>
            <a:endParaRPr lang="en-US" dirty="0"/>
          </a:p>
          <a:p>
            <a:pPr lvl="1"/>
            <a:r>
              <a:rPr lang="en-US" dirty="0"/>
              <a:t>Double-blind review with expert review for </a:t>
            </a:r>
            <a:r>
              <a:rPr lang="en-US" dirty="0" smtClean="0"/>
              <a:t>conflicts</a:t>
            </a:r>
          </a:p>
          <a:p>
            <a:pPr lvl="1"/>
            <a:r>
              <a:rPr lang="en-US" dirty="0" smtClean="0"/>
              <a:t>Staff </a:t>
            </a:r>
            <a:r>
              <a:rPr lang="en-US" dirty="0"/>
              <a:t>at 4 </a:t>
            </a:r>
            <a:r>
              <a:rPr lang="en-US" dirty="0" err="1"/>
              <a:t>HathiTrust</a:t>
            </a:r>
            <a:r>
              <a:rPr lang="en-US" dirty="0"/>
              <a:t> partner institutions (15 will take part in non-US)</a:t>
            </a:r>
          </a:p>
          <a:p>
            <a:pPr lvl="1"/>
            <a:r>
              <a:rPr lang="en-US" dirty="0"/>
              <a:t>As of </a:t>
            </a:r>
            <a:r>
              <a:rPr lang="en-US" dirty="0" smtClean="0"/>
              <a:t>February 2012</a:t>
            </a:r>
            <a:r>
              <a:rPr lang="en-US" dirty="0"/>
              <a:t> ~</a:t>
            </a:r>
            <a:r>
              <a:rPr lang="en-US" dirty="0" smtClean="0"/>
              <a:t>190,000 </a:t>
            </a:r>
            <a:r>
              <a:rPr lang="en-US" dirty="0"/>
              <a:t>reviewed, </a:t>
            </a:r>
            <a:r>
              <a:rPr lang="en-US" dirty="0" smtClean="0"/>
              <a:t>more than 100,000 opened</a:t>
            </a:r>
          </a:p>
          <a:p>
            <a:r>
              <a:rPr lang="en-US" dirty="0" smtClean="0"/>
              <a:t>Rights Holder Permissions</a:t>
            </a:r>
            <a:endParaRPr lang="en-US" dirty="0"/>
          </a:p>
          <a:p>
            <a:endParaRPr lang="en-US" dirty="0"/>
          </a:p>
        </p:txBody>
      </p:sp>
    </p:spTree>
    <p:extLst>
      <p:ext uri="{BB962C8B-B14F-4D97-AF65-F5344CB8AC3E}">
        <p14:creationId xmlns:p14="http://schemas.microsoft.com/office/powerpoint/2010/main" val="1688926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555625" y="659613"/>
          <a:ext cx="8112125" cy="5896629"/>
        </p:xfrm>
        <a:graphic>
          <a:graphicData uri="http://schemas.openxmlformats.org/drawingml/2006/table">
            <a:tbl>
              <a:tblPr firstRow="1" bandRow="1">
                <a:tableStyleId>{5C22544A-7EE6-4342-B048-85BDC9FD1C3A}</a:tableStyleId>
              </a:tblPr>
              <a:tblGrid>
                <a:gridCol w="591509"/>
                <a:gridCol w="1077392"/>
                <a:gridCol w="1288645"/>
                <a:gridCol w="5154579"/>
              </a:tblGrid>
              <a:tr h="274758">
                <a:tc>
                  <a:txBody>
                    <a:bodyPr/>
                    <a:lstStyle/>
                    <a:p>
                      <a:pPr marL="0" marR="0">
                        <a:lnSpc>
                          <a:spcPct val="100000"/>
                        </a:lnSpc>
                        <a:spcBef>
                          <a:spcPts val="0"/>
                        </a:spcBef>
                        <a:spcAft>
                          <a:spcPts val="0"/>
                        </a:spcAft>
                      </a:pPr>
                      <a:r>
                        <a:rPr lang="en-US" sz="1400" b="1" dirty="0">
                          <a:solidFill>
                            <a:srgbClr val="333333"/>
                          </a:solidFill>
                          <a:effectLst/>
                          <a:latin typeface="Arial"/>
                          <a:ea typeface="Times New Roman"/>
                          <a:cs typeface="Times New Roman"/>
                        </a:rPr>
                        <a:t>id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a:solidFill>
                            <a:srgbClr val="333333"/>
                          </a:solidFill>
                          <a:effectLst/>
                          <a:latin typeface="Arial"/>
                          <a:ea typeface="Times New Roman"/>
                          <a:cs typeface="Times New Roman"/>
                        </a:rPr>
                        <a:t>name</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dirty="0">
                          <a:solidFill>
                            <a:srgbClr val="333333"/>
                          </a:solidFill>
                          <a:effectLst/>
                          <a:latin typeface="Arial"/>
                          <a:ea typeface="Times New Roman"/>
                          <a:cs typeface="Times New Roman"/>
                        </a:rPr>
                        <a:t>type</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dirty="0" err="1">
                          <a:solidFill>
                            <a:srgbClr val="333333"/>
                          </a:solidFill>
                          <a:effectLst/>
                          <a:latin typeface="Arial"/>
                          <a:ea typeface="Times New Roman"/>
                          <a:cs typeface="Times New Roman"/>
                        </a:rPr>
                        <a:t>dscr</a:t>
                      </a:r>
                      <a:endParaRPr lang="en-US" sz="1400" dirty="0">
                        <a:effectLst/>
                        <a:latin typeface="Cambria"/>
                        <a:ea typeface="ＭＳ 明朝"/>
                        <a:cs typeface="Times New Roman"/>
                      </a:endParaRPr>
                    </a:p>
                  </a:txBody>
                  <a:tcPr marL="25400" marR="25400" marT="25400" marB="25400"/>
                </a:tc>
              </a:tr>
              <a:tr h="270704">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err="1">
                          <a:solidFill>
                            <a:srgbClr val="333333"/>
                          </a:solidFill>
                          <a:effectLst/>
                          <a:latin typeface="Arial"/>
                          <a:ea typeface="Times New Roman"/>
                          <a:cs typeface="Times New Roman"/>
                        </a:rPr>
                        <a:t>pd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public domain</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2</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ic</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3</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err="1">
                          <a:solidFill>
                            <a:srgbClr val="333333"/>
                          </a:solidFill>
                          <a:effectLst/>
                          <a:latin typeface="Arial"/>
                          <a:ea typeface="Times New Roman"/>
                          <a:cs typeface="Times New Roman"/>
                        </a:rPr>
                        <a:t>opb</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out-of-print and brittle (implies 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4</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copyright-orphaned (implies 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5</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und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undetermined copyright status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6</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umall</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access</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UM affiliates and walk-in patrons (all campuses)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7</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world</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access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everyone in the world</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8</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nobody</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access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nobody; blocked for all users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9</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pdus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public domain only when viewed in the US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10</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
                      </a:r>
                      <a:r>
                        <a:rPr lang="en-US" sz="1400" dirty="0" smtClean="0">
                          <a:solidFill>
                            <a:srgbClr val="333333"/>
                          </a:solidFill>
                          <a:effectLst/>
                          <a:latin typeface="Arial"/>
                          <a:ea typeface="Times New Roman"/>
                          <a:cs typeface="Times New Roman"/>
                        </a:rPr>
                        <a:t>Attribution</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11</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NoDerivatives</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12</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a:solidFill>
                            <a:srgbClr val="333333"/>
                          </a:solidFill>
                          <a:effectLst/>
                          <a:latin typeface="Arial"/>
                          <a:ea typeface="Times New Roman"/>
                          <a:cs typeface="Times New Roman"/>
                        </a:rPr>
                        <a:t>NonCommercial</a:t>
                      </a:r>
                      <a:r>
                        <a:rPr lang="en-US" sz="1400" dirty="0">
                          <a:solidFill>
                            <a:srgbClr val="333333"/>
                          </a:solidFill>
                          <a:effectLst/>
                          <a:latin typeface="Arial"/>
                          <a:ea typeface="Times New Roman"/>
                          <a:cs typeface="Times New Roman"/>
                        </a:rPr>
                        <a:t>-</a:t>
                      </a:r>
                      <a:r>
                        <a:rPr lang="en-US" sz="1400" dirty="0" err="1" smtClean="0">
                          <a:solidFill>
                            <a:srgbClr val="333333"/>
                          </a:solidFill>
                          <a:effectLst/>
                          <a:latin typeface="Arial"/>
                          <a:ea typeface="Times New Roman"/>
                          <a:cs typeface="Times New Roman"/>
                        </a:rPr>
                        <a:t>NoDerivatives</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13</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NonCommercial</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14</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cc-by-nc-sa</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a:solidFill>
                            <a:srgbClr val="333333"/>
                          </a:solidFill>
                          <a:effectLst/>
                          <a:latin typeface="Arial"/>
                          <a:ea typeface="Times New Roman"/>
                          <a:cs typeface="Times New Roman"/>
                        </a:rPr>
                        <a:t>NonCommercial</a:t>
                      </a:r>
                      <a:r>
                        <a:rPr lang="en-US" sz="1400" dirty="0">
                          <a:solidFill>
                            <a:srgbClr val="333333"/>
                          </a:solidFill>
                          <a:effectLst/>
                          <a:latin typeface="Arial"/>
                          <a:ea typeface="Times New Roman"/>
                          <a:cs typeface="Times New Roman"/>
                        </a:rPr>
                        <a:t>-</a:t>
                      </a:r>
                      <a:r>
                        <a:rPr lang="en-US" sz="1400" dirty="0" err="1" smtClean="0">
                          <a:solidFill>
                            <a:srgbClr val="333333"/>
                          </a:solidFill>
                          <a:effectLst/>
                          <a:latin typeface="Arial"/>
                          <a:ea typeface="Times New Roman"/>
                          <a:cs typeface="Times New Roman"/>
                        </a:rPr>
                        <a:t>ShareAlike</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15</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cc-by-sa</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ShareAlike</a:t>
                      </a:r>
                      <a:endParaRPr lang="en-US" sz="1400" dirty="0">
                        <a:effectLst/>
                        <a:latin typeface="Cambria"/>
                        <a:ea typeface="ＭＳ 明朝"/>
                        <a:cs typeface="Times New Roman"/>
                      </a:endParaRPr>
                    </a:p>
                  </a:txBody>
                  <a:tcPr marL="25400" marR="25400" marT="25400" marB="25400" anchor="ctr"/>
                </a:tc>
              </a:tr>
              <a:tr h="381544">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16</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orphcand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orphan candidate - in 90-day holding period (implies in-copyright)</a:t>
                      </a:r>
                      <a:endParaRPr lang="en-US" sz="140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17</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cc-zero</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Zero license (implies </a:t>
                      </a:r>
                      <a:r>
                        <a:rPr lang="en-US" sz="1400" dirty="0" err="1">
                          <a:solidFill>
                            <a:srgbClr val="333333"/>
                          </a:solidFill>
                          <a:effectLst/>
                          <a:latin typeface="Arial"/>
                          <a:ea typeface="Times New Roman"/>
                          <a:cs typeface="Times New Roman"/>
                        </a:rPr>
                        <a:t>pd</a:t>
                      </a:r>
                      <a:r>
                        <a:rPr lang="en-US" sz="1400" dirty="0">
                          <a:solidFill>
                            <a:srgbClr val="333333"/>
                          </a:solidFill>
                          <a:effectLst/>
                          <a:latin typeface="Arial"/>
                          <a:ea typeface="Times New Roman"/>
                          <a:cs typeface="Times New Roman"/>
                        </a:rPr>
                        <a:t>)</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dirty="0" smtClean="0">
                          <a:effectLst/>
                          <a:latin typeface="Arial"/>
                          <a:ea typeface="ＭＳ 明朝"/>
                          <a:cs typeface="Arial"/>
                        </a:rPr>
                        <a:t>18</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und-world</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copyright</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Undetermined</a:t>
                      </a:r>
                      <a:r>
                        <a:rPr lang="en-US" sz="1400" baseline="0" dirty="0" smtClean="0">
                          <a:effectLst/>
                          <a:latin typeface="Arial"/>
                          <a:ea typeface="ＭＳ 明朝"/>
                          <a:cs typeface="Arial"/>
                        </a:rPr>
                        <a:t> copyright status and permitted as world-viewable by the depositor</a:t>
                      </a:r>
                      <a:endParaRPr lang="en-US" sz="1400" dirty="0">
                        <a:effectLst/>
                        <a:latin typeface="Arial"/>
                        <a:ea typeface="ＭＳ 明朝"/>
                        <a:cs typeface="Arial"/>
                      </a:endParaRPr>
                    </a:p>
                  </a:txBody>
                  <a:tcPr marL="25400" marR="25400" marT="25400" marB="25400" anchor="ctr"/>
                </a:tc>
              </a:tr>
              <a:tr h="274758">
                <a:tc>
                  <a:txBody>
                    <a:bodyPr/>
                    <a:lstStyle/>
                    <a:p>
                      <a:pPr marL="0" marR="0">
                        <a:lnSpc>
                          <a:spcPct val="100000"/>
                        </a:lnSpc>
                        <a:spcBef>
                          <a:spcPts val="0"/>
                        </a:spcBef>
                        <a:spcAft>
                          <a:spcPts val="0"/>
                        </a:spcAft>
                      </a:pPr>
                      <a:r>
                        <a:rPr lang="en-US" sz="1400" dirty="0" smtClean="0">
                          <a:effectLst/>
                          <a:latin typeface="Arial"/>
                          <a:ea typeface="ＭＳ 明朝"/>
                          <a:cs typeface="Arial"/>
                        </a:rPr>
                        <a:t>19</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err="1" smtClean="0">
                          <a:effectLst/>
                          <a:latin typeface="Arial"/>
                          <a:ea typeface="ＭＳ 明朝"/>
                          <a:cs typeface="Arial"/>
                        </a:rPr>
                        <a:t>Ic</a:t>
                      </a:r>
                      <a:r>
                        <a:rPr lang="en-US" sz="1400" dirty="0" smtClean="0">
                          <a:effectLst/>
                          <a:latin typeface="Arial"/>
                          <a:ea typeface="ＭＳ 明朝"/>
                          <a:cs typeface="Arial"/>
                        </a:rPr>
                        <a:t>-us</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copyright</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In copyright in the</a:t>
                      </a:r>
                      <a:r>
                        <a:rPr lang="en-US" sz="1400" baseline="0" dirty="0" smtClean="0">
                          <a:effectLst/>
                          <a:latin typeface="Arial"/>
                          <a:ea typeface="ＭＳ 明朝"/>
                          <a:cs typeface="Arial"/>
                        </a:rPr>
                        <a:t> US</a:t>
                      </a:r>
                      <a:endParaRPr lang="en-US" sz="1400" dirty="0">
                        <a:effectLst/>
                        <a:latin typeface="Arial"/>
                        <a:ea typeface="ＭＳ 明朝"/>
                        <a:cs typeface="Arial"/>
                      </a:endParaRPr>
                    </a:p>
                  </a:txBody>
                  <a:tcPr marL="25400" marR="25400" marT="25400" marB="25400" anchor="ctr"/>
                </a:tc>
              </a:tr>
            </a:tbl>
          </a:graphicData>
        </a:graphic>
      </p:graphicFrame>
      <p:sp>
        <p:nvSpPr>
          <p:cNvPr id="7" name="Title 6"/>
          <p:cNvSpPr>
            <a:spLocks noGrp="1"/>
          </p:cNvSpPr>
          <p:nvPr>
            <p:ph type="title" idx="4294967295"/>
          </p:nvPr>
        </p:nvSpPr>
        <p:spPr>
          <a:xfrm>
            <a:off x="438150" y="-120172"/>
            <a:ext cx="8229600" cy="782638"/>
          </a:xfrm>
        </p:spPr>
        <p:txBody>
          <a:bodyPr/>
          <a:lstStyle/>
          <a:p>
            <a:r>
              <a:rPr lang="en-US" dirty="0" smtClean="0">
                <a:solidFill>
                  <a:schemeClr val="tx1">
                    <a:lumMod val="85000"/>
                    <a:lumOff val="15000"/>
                  </a:schemeClr>
                </a:solidFill>
              </a:rPr>
              <a:t>Rights Attributes</a:t>
            </a:r>
            <a:endParaRPr lang="en-US" dirty="0">
              <a:solidFill>
                <a:schemeClr val="tx1">
                  <a:lumMod val="85000"/>
                  <a:lumOff val="15000"/>
                </a:schemeClr>
              </a:solidFill>
            </a:endParaRPr>
          </a:p>
        </p:txBody>
      </p:sp>
    </p:spTree>
    <p:extLst>
      <p:ext uri="{BB962C8B-B14F-4D97-AF65-F5344CB8AC3E}">
        <p14:creationId xmlns:p14="http://schemas.microsoft.com/office/powerpoint/2010/main" val="10144767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7788"/>
            <a:ext cx="8229600" cy="619125"/>
          </a:xfrm>
        </p:spPr>
        <p:txBody>
          <a:bodyPr>
            <a:normAutofit fontScale="90000"/>
          </a:bodyPr>
          <a:lstStyle/>
          <a:p>
            <a:r>
              <a:rPr lang="en-US" dirty="0" smtClean="0"/>
              <a:t>Rights Determination Reason Codes</a:t>
            </a:r>
            <a:endParaRPr lang="en-US" dirty="0"/>
          </a:p>
        </p:txBody>
      </p:sp>
      <p:graphicFrame>
        <p:nvGraphicFramePr>
          <p:cNvPr id="4" name="Table 3"/>
          <p:cNvGraphicFramePr>
            <a:graphicFrameLocks noGrp="1"/>
          </p:cNvGraphicFramePr>
          <p:nvPr>
            <p:extLst/>
          </p:nvPr>
        </p:nvGraphicFramePr>
        <p:xfrm>
          <a:off x="457200" y="843999"/>
          <a:ext cx="8229600" cy="5695927"/>
        </p:xfrm>
        <a:graphic>
          <a:graphicData uri="http://schemas.openxmlformats.org/drawingml/2006/table">
            <a:tbl>
              <a:tblPr firstRow="1" bandRow="1">
                <a:tableStyleId>{5C22544A-7EE6-4342-B048-85BDC9FD1C3A}</a:tableStyleId>
              </a:tblPr>
              <a:tblGrid>
                <a:gridCol w="590549"/>
                <a:gridCol w="587375"/>
                <a:gridCol w="7051676"/>
              </a:tblGrid>
              <a:tr h="244283">
                <a:tc>
                  <a:txBody>
                    <a:bodyPr/>
                    <a:lstStyle/>
                    <a:p>
                      <a:pPr marL="0" marR="0">
                        <a:lnSpc>
                          <a:spcPts val="1350"/>
                        </a:lnSpc>
                        <a:spcBef>
                          <a:spcPts val="1200"/>
                        </a:spcBef>
                        <a:spcAft>
                          <a:spcPts val="1200"/>
                        </a:spcAft>
                      </a:pPr>
                      <a:r>
                        <a:rPr lang="en-US" sz="1400" b="1" dirty="0">
                          <a:solidFill>
                            <a:srgbClr val="333333"/>
                          </a:solidFill>
                          <a:effectLst/>
                          <a:latin typeface="Arial"/>
                          <a:ea typeface="Times New Roman"/>
                          <a:cs typeface="Times New Roman"/>
                        </a:rPr>
                        <a:t>id</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b="1">
                          <a:solidFill>
                            <a:srgbClr val="333333"/>
                          </a:solidFill>
                          <a:effectLst/>
                          <a:latin typeface="Arial"/>
                          <a:ea typeface="Times New Roman"/>
                          <a:cs typeface="Times New Roman"/>
                        </a:rPr>
                        <a:t>name</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b="1" dirty="0" err="1">
                          <a:solidFill>
                            <a:srgbClr val="333333"/>
                          </a:solidFill>
                          <a:effectLst/>
                          <a:latin typeface="Arial"/>
                          <a:ea typeface="Times New Roman"/>
                          <a:cs typeface="Times New Roman"/>
                        </a:rPr>
                        <a:t>dscr</a:t>
                      </a:r>
                      <a:endParaRPr lang="en-US" sz="1400" dirty="0">
                        <a:effectLst/>
                        <a:latin typeface="Cambria"/>
                        <a:ea typeface="ＭＳ 明朝"/>
                        <a:cs typeface="Times New Roman"/>
                      </a:endParaRPr>
                    </a:p>
                  </a:txBody>
                  <a:tcPr marL="25400" marR="25400" marT="25400" marB="25400"/>
                </a:tc>
              </a:tr>
              <a:tr h="240678">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bib</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bibliographically-derived by automatic processes</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2</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ncn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no printed copyright notice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3</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contractual agreement with copyright holder on file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4</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ddd</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due diligence documentation on file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5</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man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manual access control override; see note for details</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6</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pvt</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private personal information visible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7</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ren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copyright renewal research was conducted</a:t>
                      </a:r>
                      <a:endParaRPr lang="en-US" sz="1400">
                        <a:effectLst/>
                        <a:latin typeface="Cambria"/>
                        <a:ea typeface="ＭＳ 明朝"/>
                        <a:cs typeface="Times New Roman"/>
                      </a:endParaRPr>
                    </a:p>
                  </a:txBody>
                  <a:tcPr marL="25400" marR="25400" marT="25400" marB="25400"/>
                </a:tc>
              </a:tr>
              <a:tr h="502467">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8</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nfi</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needs further investigation (copyright research partially complete; an ambiguous, unclear, or other time-consuming situation was encountered)</a:t>
                      </a:r>
                      <a:endParaRPr lang="en-US" sz="1400">
                        <a:effectLst/>
                        <a:latin typeface="Cambria"/>
                        <a:ea typeface="ＭＳ 明朝"/>
                        <a:cs typeface="Times New Roman"/>
                      </a:endParaRPr>
                    </a:p>
                  </a:txBody>
                  <a:tcPr marL="25400" marR="25400" marT="25400" marB="25400"/>
                </a:tc>
              </a:tr>
              <a:tr h="425820">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9</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cdpp</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title page or verso contain copyright date and/or place of publication information not in bib record</a:t>
                      </a:r>
                      <a:endParaRPr lang="en-US" sz="1400">
                        <a:effectLst/>
                        <a:latin typeface="Cambria"/>
                        <a:ea typeface="ＭＳ 明朝"/>
                        <a:cs typeface="Times New Roman"/>
                      </a:endParaRPr>
                    </a:p>
                  </a:txBody>
                  <a:tcPr marL="25400" marR="25400" marT="25400" marB="25400"/>
                </a:tc>
              </a:tr>
              <a:tr h="350032">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10</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cip</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condition review and in-print status research was conducted</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11</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unp</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unpublished work</a:t>
                      </a:r>
                      <a:endParaRPr lang="en-US" sz="1400" dirty="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12</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gfv</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Google </a:t>
                      </a:r>
                      <a:r>
                        <a:rPr lang="en-US" sz="1400" dirty="0" err="1">
                          <a:solidFill>
                            <a:srgbClr val="333333"/>
                          </a:solidFill>
                          <a:effectLst/>
                          <a:latin typeface="Arial"/>
                          <a:ea typeface="Times New Roman"/>
                          <a:cs typeface="Times New Roman"/>
                        </a:rPr>
                        <a:t>viewability</a:t>
                      </a:r>
                      <a:r>
                        <a:rPr lang="en-US" sz="1400" dirty="0">
                          <a:solidFill>
                            <a:srgbClr val="333333"/>
                          </a:solidFill>
                          <a:effectLst/>
                          <a:latin typeface="Arial"/>
                          <a:ea typeface="Times New Roman"/>
                          <a:cs typeface="Times New Roman"/>
                        </a:rPr>
                        <a:t> set at VIEW_FULL</a:t>
                      </a:r>
                      <a:endParaRPr lang="en-US" sz="1400" dirty="0">
                        <a:effectLst/>
                        <a:latin typeface="Cambria"/>
                        <a:ea typeface="ＭＳ 明朝"/>
                        <a:cs typeface="Times New Roman"/>
                      </a:endParaRPr>
                    </a:p>
                  </a:txBody>
                  <a:tcPr marL="25400" marR="25400" marT="25400" marB="25400" anchor="ctr"/>
                </a:tc>
              </a:tr>
              <a:tr h="502467">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13</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crms</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derived from multiple reviews in the Copyright Review Management System (CRMS) via an internal resolution policy; consult CRMS records for details</a:t>
                      </a:r>
                      <a:endParaRPr lang="en-US" sz="1400" dirty="0">
                        <a:effectLst/>
                        <a:latin typeface="Cambria"/>
                        <a:ea typeface="ＭＳ 明朝"/>
                        <a:cs typeface="Times New Roman"/>
                      </a:endParaRPr>
                    </a:p>
                  </a:txBody>
                  <a:tcPr marL="25400" marR="25400" marT="25400" marB="25400" anchor="ctr"/>
                </a:tc>
              </a:tr>
              <a:tr h="425820">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14</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add</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author death date research was conducted or notification was received from authoritative source</a:t>
                      </a:r>
                      <a:r>
                        <a:rPr lang="en-US" sz="1400" dirty="0">
                          <a:solidFill>
                            <a:srgbClr val="333333"/>
                          </a:solidFill>
                          <a:effectLst/>
                          <a:latin typeface="Calibri"/>
                          <a:ea typeface="Times New Roman"/>
                          <a:cs typeface="Arial"/>
                        </a:rPr>
                        <a:t> </a:t>
                      </a:r>
                      <a:endParaRPr lang="en-US" sz="1400" dirty="0">
                        <a:effectLst/>
                        <a:latin typeface="Cambria"/>
                        <a:ea typeface="ＭＳ 明朝"/>
                        <a:cs typeface="Times New Roman"/>
                      </a:endParaRPr>
                    </a:p>
                  </a:txBody>
                  <a:tcPr marL="25400" marR="25400" marT="25400" marB="25400" anchor="ctr"/>
                </a:tc>
              </a:tr>
              <a:tr h="350032">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15</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exp</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expiration of copyright term for non-US work with corporate author</a:t>
                      </a:r>
                      <a:r>
                        <a:rPr lang="en-US" sz="1400" dirty="0">
                          <a:solidFill>
                            <a:srgbClr val="333333"/>
                          </a:solidFill>
                          <a:effectLst/>
                          <a:latin typeface="Calibri"/>
                          <a:ea typeface="Times New Roman"/>
                          <a:cs typeface="Arial"/>
                        </a:rPr>
                        <a:t> </a:t>
                      </a:r>
                      <a:endParaRPr lang="en-US" sz="1400" dirty="0" smtClean="0">
                        <a:solidFill>
                          <a:srgbClr val="333333"/>
                        </a:solidFill>
                        <a:effectLst/>
                        <a:latin typeface="Calibri"/>
                        <a:ea typeface="Times New Roman"/>
                        <a:cs typeface="Arial"/>
                      </a:endParaRPr>
                    </a:p>
                  </a:txBody>
                  <a:tcPr marL="25400" marR="25400" marT="25400" marB="25400" anchor="ctr"/>
                </a:tc>
              </a:tr>
              <a:tr h="350032">
                <a:tc>
                  <a:txBody>
                    <a:bodyPr/>
                    <a:lstStyle/>
                    <a:p>
                      <a:pPr marL="0" marR="0">
                        <a:lnSpc>
                          <a:spcPts val="1350"/>
                        </a:lnSpc>
                        <a:spcBef>
                          <a:spcPts val="1200"/>
                        </a:spcBef>
                        <a:spcAft>
                          <a:spcPts val="1200"/>
                        </a:spcAft>
                      </a:pPr>
                      <a:r>
                        <a:rPr lang="en-US" sz="1400" dirty="0" smtClean="0">
                          <a:effectLst/>
                          <a:latin typeface="Arial"/>
                          <a:ea typeface="ＭＳ 明朝"/>
                          <a:cs typeface="Arial"/>
                        </a:rPr>
                        <a:t>16</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effectLst/>
                          <a:latin typeface="Arial"/>
                          <a:ea typeface="ＭＳ 明朝"/>
                          <a:cs typeface="Arial"/>
                        </a:rPr>
                        <a:t>Del</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solidFill>
                            <a:srgbClr val="333333"/>
                          </a:solidFill>
                          <a:effectLst/>
                          <a:latin typeface="Arial"/>
                          <a:ea typeface="Times New Roman"/>
                          <a:cs typeface="Arial"/>
                        </a:rPr>
                        <a:t>Deleted from repository; see note for details</a:t>
                      </a:r>
                    </a:p>
                  </a:txBody>
                  <a:tcPr marL="25400" marR="25400" marT="25400" marB="25400" anchor="ctr"/>
                </a:tc>
              </a:tr>
              <a:tr h="350032">
                <a:tc>
                  <a:txBody>
                    <a:bodyPr/>
                    <a:lstStyle/>
                    <a:p>
                      <a:pPr marL="0" marR="0">
                        <a:lnSpc>
                          <a:spcPts val="1350"/>
                        </a:lnSpc>
                        <a:spcBef>
                          <a:spcPts val="1200"/>
                        </a:spcBef>
                        <a:spcAft>
                          <a:spcPts val="1200"/>
                        </a:spcAft>
                      </a:pPr>
                      <a:r>
                        <a:rPr lang="en-US" sz="1400" dirty="0" smtClean="0">
                          <a:effectLst/>
                          <a:latin typeface="Arial"/>
                          <a:ea typeface="ＭＳ 明朝"/>
                          <a:cs typeface="Arial"/>
                        </a:rPr>
                        <a:t>17</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err="1" smtClean="0">
                          <a:effectLst/>
                          <a:latin typeface="Arial"/>
                          <a:ea typeface="ＭＳ 明朝"/>
                          <a:cs typeface="Arial"/>
                        </a:rPr>
                        <a:t>Gatt</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solidFill>
                            <a:srgbClr val="333333"/>
                          </a:solidFill>
                          <a:effectLst/>
                          <a:latin typeface="Arial"/>
                          <a:ea typeface="Times New Roman"/>
                          <a:cs typeface="Arial"/>
                        </a:rPr>
                        <a:t>Non-US</a:t>
                      </a:r>
                      <a:r>
                        <a:rPr lang="en-US" sz="1400" baseline="0" dirty="0" smtClean="0">
                          <a:solidFill>
                            <a:srgbClr val="333333"/>
                          </a:solidFill>
                          <a:effectLst/>
                          <a:latin typeface="Arial"/>
                          <a:ea typeface="Times New Roman"/>
                          <a:cs typeface="Arial"/>
                        </a:rPr>
                        <a:t> public domain work restored to in-copyright in the US by GATT</a:t>
                      </a:r>
                      <a:endParaRPr lang="en-US" sz="1400" dirty="0" smtClean="0">
                        <a:solidFill>
                          <a:srgbClr val="333333"/>
                        </a:solidFill>
                        <a:effectLst/>
                        <a:latin typeface="Arial"/>
                        <a:ea typeface="Times New Roman"/>
                        <a:cs typeface="Arial"/>
                      </a:endParaRPr>
                    </a:p>
                  </a:txBody>
                  <a:tcPr marL="25400" marR="25400" marT="25400" marB="25400" anchor="ctr"/>
                </a:tc>
              </a:tr>
            </a:tbl>
          </a:graphicData>
        </a:graphic>
      </p:graphicFrame>
    </p:spTree>
    <p:extLst>
      <p:ext uri="{BB962C8B-B14F-4D97-AF65-F5344CB8AC3E}">
        <p14:creationId xmlns:p14="http://schemas.microsoft.com/office/powerpoint/2010/main" val="18034058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Access	</a:t>
            </a:r>
            <a:endParaRPr lang="en-US" dirty="0"/>
          </a:p>
        </p:txBody>
      </p:sp>
      <p:sp>
        <p:nvSpPr>
          <p:cNvPr id="3" name="Content Placeholder 2"/>
          <p:cNvSpPr>
            <a:spLocks noGrp="1"/>
          </p:cNvSpPr>
          <p:nvPr>
            <p:ph idx="1"/>
          </p:nvPr>
        </p:nvSpPr>
        <p:spPr/>
        <p:txBody>
          <a:bodyPr/>
          <a:lstStyle/>
          <a:p>
            <a:r>
              <a:rPr lang="en-US" dirty="0" smtClean="0"/>
              <a:t>Available to students, faculty, staff of partnering institutions</a:t>
            </a:r>
          </a:p>
          <a:p>
            <a:pPr lvl="1"/>
            <a:r>
              <a:rPr lang="en-US" dirty="0" smtClean="0"/>
              <a:t>On library premises or authenticated into </a:t>
            </a:r>
            <a:r>
              <a:rPr lang="en-US" dirty="0" err="1" smtClean="0"/>
              <a:t>HathiTrust</a:t>
            </a:r>
            <a:endParaRPr lang="en-US" dirty="0" smtClean="0"/>
          </a:p>
          <a:p>
            <a:r>
              <a:rPr lang="en-US" dirty="0" smtClean="0"/>
              <a:t>Partner libraries own a print copy</a:t>
            </a:r>
          </a:p>
          <a:p>
            <a:pPr lvl="1"/>
            <a:r>
              <a:rPr lang="en-US" dirty="0" smtClean="0"/>
              <a:t>One simultaneous user per print copy owned</a:t>
            </a:r>
          </a:p>
          <a:p>
            <a:r>
              <a:rPr lang="en-US" dirty="0" smtClean="0"/>
              <a:t>Users must be on U.S. soil</a:t>
            </a:r>
          </a:p>
          <a:p>
            <a:r>
              <a:rPr lang="en-US" dirty="0" smtClean="0"/>
              <a:t>One page at a time download</a:t>
            </a:r>
          </a:p>
          <a:p>
            <a:endParaRPr lang="en-US" dirty="0"/>
          </a:p>
        </p:txBody>
      </p:sp>
    </p:spTree>
    <p:extLst>
      <p:ext uri="{BB962C8B-B14F-4D97-AF65-F5344CB8AC3E}">
        <p14:creationId xmlns:p14="http://schemas.microsoft.com/office/powerpoint/2010/main" val="3463565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2876" y="269874"/>
          <a:ext cx="8858248" cy="6270625"/>
        </p:xfrm>
        <a:graphic>
          <a:graphicData uri="http://schemas.openxmlformats.org/drawingml/2006/table">
            <a:tbl>
              <a:tblPr firstRow="1" bandRow="1">
                <a:tableStyleId>{21E4AEA4-8DFA-4A89-87EB-49C32662AFE0}</a:tableStyleId>
              </a:tblPr>
              <a:tblGrid>
                <a:gridCol w="1265464"/>
                <a:gridCol w="1265464"/>
                <a:gridCol w="1265464"/>
                <a:gridCol w="1265464"/>
                <a:gridCol w="1265464"/>
                <a:gridCol w="1265464"/>
                <a:gridCol w="1265464"/>
              </a:tblGrid>
              <a:tr h="707831">
                <a:tc>
                  <a:txBody>
                    <a:bodyPr/>
                    <a:lstStyle/>
                    <a:p>
                      <a:pPr marL="0" marR="0">
                        <a:spcBef>
                          <a:spcPts val="0"/>
                        </a:spcBef>
                        <a:spcAft>
                          <a:spcPts val="0"/>
                        </a:spcAft>
                      </a:pPr>
                      <a:r>
                        <a:rPr lang="en-US" sz="1350" dirty="0">
                          <a:effectLst/>
                        </a:rPr>
                        <a:t>Type of work</a:t>
                      </a:r>
                      <a:endParaRPr lang="en-US" sz="1350" dirty="0">
                        <a:effectLst/>
                        <a:latin typeface="Cambria"/>
                        <a:ea typeface="ＭＳ 明朝"/>
                        <a:cs typeface="Times New Roman"/>
                      </a:endParaRPr>
                    </a:p>
                  </a:txBody>
                  <a:tcPr marL="66675" marR="66675" marT="66675" marB="66675"/>
                </a:tc>
                <a:tc>
                  <a:txBody>
                    <a:bodyPr/>
                    <a:lstStyle/>
                    <a:p>
                      <a:pPr marL="0" marR="0">
                        <a:spcBef>
                          <a:spcPts val="0"/>
                        </a:spcBef>
                        <a:spcAft>
                          <a:spcPts val="0"/>
                        </a:spcAft>
                      </a:pPr>
                      <a:r>
                        <a:rPr lang="en-US" sz="1350">
                          <a:effectLst/>
                        </a:rPr>
                        <a:t>Searchable (bibliographic and full-text)</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Viewable*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Full-PDF </a:t>
                      </a:r>
                      <a:r>
                        <a:rPr lang="en-US" sz="1350" dirty="0" smtClean="0">
                          <a:effectLst/>
                        </a:rPr>
                        <a:t>download (Data API)</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Print on </a:t>
                      </a:r>
                      <a:r>
                        <a:rPr lang="en-US" sz="1350" dirty="0" smtClean="0">
                          <a:effectLst/>
                        </a:rPr>
                        <a:t>Demand</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Print </a:t>
                      </a:r>
                      <a:r>
                        <a:rPr lang="en-US" sz="1350" dirty="0" smtClean="0">
                          <a:effectLst/>
                        </a:rPr>
                        <a:t>disabilities*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Preservation uses (Section 108</a:t>
                      </a:r>
                      <a:r>
                        <a:rPr lang="en-US" sz="1350" dirty="0" smtClean="0">
                          <a:effectLst/>
                        </a:rPr>
                        <a:t>)*</a:t>
                      </a:r>
                      <a:endParaRPr lang="en-US" sz="1350" dirty="0">
                        <a:effectLst/>
                        <a:latin typeface="Cambria"/>
                        <a:ea typeface="ＭＳ 明朝"/>
                        <a:cs typeface="Times New Roman"/>
                      </a:endParaRPr>
                    </a:p>
                  </a:txBody>
                  <a:tcPr marL="66675" marR="66675" marT="0" marB="0"/>
                </a:tc>
              </a:tr>
              <a:tr h="855814">
                <a:tc>
                  <a:txBody>
                    <a:bodyPr/>
                    <a:lstStyle/>
                    <a:p>
                      <a:pPr marL="0" marR="0">
                        <a:spcBef>
                          <a:spcPts val="0"/>
                        </a:spcBef>
                        <a:spcAft>
                          <a:spcPts val="0"/>
                        </a:spcAft>
                      </a:pPr>
                      <a:r>
                        <a:rPr lang="en-US" sz="1350" dirty="0" smtClean="0">
                          <a:effectLst/>
                        </a:rPr>
                        <a:t>Public</a:t>
                      </a:r>
                      <a:r>
                        <a:rPr lang="en-US" sz="1350" baseline="0" dirty="0" smtClean="0">
                          <a:effectLst/>
                        </a:rPr>
                        <a:t> domain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Partners only if scanned by Google, </a:t>
                      </a:r>
                      <a:r>
                        <a:rPr lang="en-US" sz="1350" baseline="0" dirty="0" smtClean="0">
                          <a:effectLst/>
                        </a:rPr>
                        <a:t>if not, worldwide.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283722">
                <a:tc>
                  <a:txBody>
                    <a:bodyPr/>
                    <a:lstStyle/>
                    <a:p>
                      <a:pPr marL="0" marR="0">
                        <a:spcBef>
                          <a:spcPts val="0"/>
                        </a:spcBef>
                        <a:spcAft>
                          <a:spcPts val="0"/>
                        </a:spcAft>
                      </a:pPr>
                      <a:r>
                        <a:rPr lang="en-US" sz="1350" dirty="0" smtClean="0">
                          <a:effectLst/>
                        </a:rPr>
                        <a:t>Public domain (US)</a:t>
                      </a:r>
                      <a:r>
                        <a:rPr lang="en-US" sz="1350" baseline="0" dirty="0" smtClean="0">
                          <a:effectLst/>
                        </a:rPr>
                        <a:t> – Non-US works </a:t>
                      </a:r>
                      <a:r>
                        <a:rPr lang="en-US" sz="1350" dirty="0" smtClean="0">
                          <a:effectLst/>
                        </a:rPr>
                        <a:t>published</a:t>
                      </a:r>
                      <a:r>
                        <a:rPr lang="en-US" sz="1350" baseline="0" dirty="0" smtClean="0">
                          <a:effectLst/>
                        </a:rPr>
                        <a:t> </a:t>
                      </a:r>
                      <a:r>
                        <a:rPr lang="en-US" sz="1350" dirty="0" smtClean="0">
                          <a:effectLst/>
                        </a:rPr>
                        <a:t>between 1872 </a:t>
                      </a:r>
                      <a:r>
                        <a:rPr lang="en-US" sz="1350" dirty="0">
                          <a:effectLst/>
                        </a:rPr>
                        <a:t>and 1923.</a:t>
                      </a:r>
                      <a:br>
                        <a:rPr lang="en-US" sz="1350" dirty="0">
                          <a:effectLst/>
                        </a:rPr>
                      </a:b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When accessed from with the United </a:t>
                      </a:r>
                      <a:r>
                        <a:rPr lang="en-US" sz="1350" dirty="0" smtClean="0">
                          <a:effectLst/>
                        </a:rPr>
                        <a:t>States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Partners</a:t>
                      </a:r>
                      <a:r>
                        <a:rPr lang="en-US" sz="1350" baseline="0" dirty="0" smtClean="0">
                          <a:effectLst/>
                        </a:rPr>
                        <a:t> in the US i</a:t>
                      </a:r>
                      <a:r>
                        <a:rPr lang="en-US" sz="1350" dirty="0" smtClean="0">
                          <a:effectLst/>
                        </a:rPr>
                        <a:t>f</a:t>
                      </a:r>
                      <a:r>
                        <a:rPr lang="en-US" sz="1350" baseline="0" dirty="0" smtClean="0">
                          <a:effectLst/>
                        </a:rPr>
                        <a:t> scanned by Google,</a:t>
                      </a:r>
                      <a:r>
                        <a:rPr lang="en-US" sz="1350" dirty="0" smtClean="0">
                          <a:effectLst/>
                        </a:rPr>
                        <a:t> if not, anyone US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Available within the United States</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283722">
                <a:tc>
                  <a:txBody>
                    <a:bodyPr/>
                    <a:lstStyle/>
                    <a:p>
                      <a:pPr marL="0" marR="0">
                        <a:spcBef>
                          <a:spcPts val="0"/>
                        </a:spcBef>
                        <a:spcAft>
                          <a:spcPts val="0"/>
                        </a:spcAft>
                      </a:pPr>
                      <a:r>
                        <a:rPr lang="en-US" sz="1350" dirty="0">
                          <a:effectLst/>
                        </a:rPr>
                        <a:t>Works that rights holders have opened access to in </a:t>
                      </a:r>
                      <a:r>
                        <a:rPr lang="en-US" sz="1350" dirty="0" err="1">
                          <a:effectLst/>
                        </a:rPr>
                        <a:t>HathiTrust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Worldwide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Worldwide (if digitized by Google, </a:t>
                      </a:r>
                      <a:r>
                        <a:rPr lang="en-US" sz="1350" dirty="0" smtClean="0">
                          <a:effectLst/>
                        </a:rPr>
                        <a:t>full-PDF only available if opened with</a:t>
                      </a:r>
                      <a:r>
                        <a:rPr lang="en-US" sz="1350" baseline="0" dirty="0" smtClean="0">
                          <a:effectLst/>
                        </a:rPr>
                        <a:t> </a:t>
                      </a:r>
                      <a:r>
                        <a:rPr lang="en-US" sz="1350" dirty="0" smtClean="0">
                          <a:effectLst/>
                        </a:rPr>
                        <a:t>CC </a:t>
                      </a:r>
                      <a:r>
                        <a:rPr lang="en-US" sz="1350" dirty="0">
                          <a:effectLst/>
                        </a:rPr>
                        <a:t>license)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 with permission</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069768">
                <a:tc>
                  <a:txBody>
                    <a:bodyPr/>
                    <a:lstStyle/>
                    <a:p>
                      <a:pPr marL="0" marR="0">
                        <a:spcBef>
                          <a:spcPts val="0"/>
                        </a:spcBef>
                        <a:spcAft>
                          <a:spcPts val="0"/>
                        </a:spcAft>
                      </a:pPr>
                      <a:r>
                        <a:rPr lang="en-US" sz="1350" dirty="0">
                          <a:effectLst/>
                        </a:rPr>
                        <a:t>Works that are in-copyright </a:t>
                      </a:r>
                      <a:r>
                        <a:rPr lang="en-US" sz="1350" dirty="0" smtClean="0">
                          <a:effectLst/>
                        </a:rPr>
                        <a:t>or of undetermined</a:t>
                      </a:r>
                      <a:r>
                        <a:rPr lang="en-US" sz="1350" baseline="0" dirty="0" smtClean="0">
                          <a:effectLst/>
                        </a:rPr>
                        <a:t> status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Not available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Not available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Not available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r>
              <a:tr h="1069768">
                <a:tc>
                  <a:txBody>
                    <a:bodyPr/>
                    <a:lstStyle/>
                    <a:p>
                      <a:r>
                        <a:rPr lang="en-US" sz="1350" dirty="0" smtClean="0"/>
                        <a:t>Orphan works</a:t>
                      </a:r>
                      <a:endParaRPr lang="en-US" sz="1350" dirty="0">
                        <a:latin typeface="Arial"/>
                        <a:cs typeface="Arial"/>
                      </a:endParaRPr>
                    </a:p>
                  </a:txBody>
                  <a:tcPr/>
                </a:tc>
                <a:tc>
                  <a:txBody>
                    <a:bodyPr/>
                    <a:lstStyle/>
                    <a:p>
                      <a:r>
                        <a:rPr lang="en-US" sz="1350" dirty="0" smtClean="0"/>
                        <a:t>Worldwide</a:t>
                      </a:r>
                      <a:endParaRPr lang="en-US" sz="1350" dirty="0">
                        <a:latin typeface="Arial"/>
                        <a:cs typeface="Arial"/>
                      </a:endParaRPr>
                    </a:p>
                  </a:txBody>
                  <a:tcPr/>
                </a:tc>
                <a:tc>
                  <a:txBody>
                    <a:bodyPr/>
                    <a:lstStyle/>
                    <a:p>
                      <a:r>
                        <a:rPr lang="en-US" sz="1350" dirty="0" smtClean="0"/>
                        <a:t>To participating partners</a:t>
                      </a:r>
                      <a:endParaRPr lang="en-US" sz="1350" dirty="0">
                        <a:latin typeface="Arial"/>
                        <a:cs typeface="Arial"/>
                      </a:endParaRPr>
                    </a:p>
                  </a:txBody>
                  <a:tcPr/>
                </a:tc>
                <a:tc>
                  <a:txBody>
                    <a:bodyPr/>
                    <a:lstStyle/>
                    <a:p>
                      <a:r>
                        <a:rPr lang="en-US" sz="1350" dirty="0" smtClean="0"/>
                        <a:t>Not available</a:t>
                      </a:r>
                      <a:endParaRPr lang="en-US" sz="1350" dirty="0">
                        <a:latin typeface="Arial"/>
                        <a:cs typeface="Arial"/>
                      </a:endParaRPr>
                    </a:p>
                  </a:txBody>
                  <a:tcPr/>
                </a:tc>
                <a:tc>
                  <a:txBody>
                    <a:bodyPr/>
                    <a:lstStyle/>
                    <a:p>
                      <a:r>
                        <a:rPr lang="en-US" sz="1350" dirty="0" smtClean="0"/>
                        <a:t>Not available</a:t>
                      </a:r>
                      <a:endParaRPr lang="en-US" sz="1350" dirty="0">
                        <a:latin typeface="Arial"/>
                        <a:cs typeface="Arial"/>
                      </a:endParaRPr>
                    </a:p>
                  </a:txBody>
                  <a:tcPr/>
                </a:tc>
                <a:tc>
                  <a:txBody>
                    <a:bodyPr/>
                    <a:lstStyle/>
                    <a:p>
                      <a:pPr marL="0" marR="0">
                        <a:spcBef>
                          <a:spcPts val="0"/>
                        </a:spcBef>
                        <a:spcAft>
                          <a:spcPts val="0"/>
                        </a:spcAft>
                      </a:pPr>
                      <a:r>
                        <a:rPr lang="en-US" sz="1350" dirty="0">
                          <a:effectLst/>
                        </a:rPr>
                        <a:t>Partners in the </a:t>
                      </a:r>
                      <a:r>
                        <a:rPr lang="en-US" sz="1350" dirty="0" smtClean="0">
                          <a:effectLst/>
                        </a:rPr>
                        <a:t>US</a:t>
                      </a:r>
                      <a:endParaRPr lang="en-US" sz="1350" dirty="0">
                        <a:effectLst/>
                        <a:latin typeface="Arial"/>
                        <a:ea typeface="ＭＳ 明朝"/>
                        <a:cs typeface="Arial"/>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worldwide where similar laws in effect</a:t>
                      </a:r>
                      <a:endParaRPr lang="en-US" sz="1350" dirty="0">
                        <a:effectLst/>
                        <a:latin typeface="Arial"/>
                        <a:ea typeface="ＭＳ 明朝"/>
                        <a:cs typeface="Arial"/>
                      </a:endParaRPr>
                    </a:p>
                  </a:txBody>
                  <a:tcPr marL="66675" marR="66675" marT="0" marB="0"/>
                </a:tc>
              </a:tr>
            </a:tbl>
          </a:graphicData>
        </a:graphic>
      </p:graphicFrame>
      <p:sp>
        <p:nvSpPr>
          <p:cNvPr id="2" name="TextBox 1"/>
          <p:cNvSpPr txBox="1"/>
          <p:nvPr/>
        </p:nvSpPr>
        <p:spPr>
          <a:xfrm>
            <a:off x="428625" y="6173428"/>
            <a:ext cx="7461249" cy="300082"/>
          </a:xfrm>
          <a:prstGeom prst="rect">
            <a:avLst/>
          </a:prstGeom>
          <a:noFill/>
        </p:spPr>
        <p:txBody>
          <a:bodyPr wrap="square" rtlCol="0">
            <a:spAutoFit/>
          </a:bodyPr>
          <a:lstStyle/>
          <a:p>
            <a:r>
              <a:rPr lang="en-US" sz="1350" dirty="0" smtClean="0"/>
              <a:t>* Note: Access to in-copyright works is subject to conditions on Terms of Access slide. See </a:t>
            </a:r>
            <a:r>
              <a:rPr lang="en-US" sz="1350" dirty="0" smtClean="0">
                <a:hlinkClick r:id="rId3"/>
              </a:rPr>
              <a:t>here </a:t>
            </a:r>
            <a:r>
              <a:rPr lang="en-US" sz="1350" dirty="0" smtClean="0"/>
              <a:t>also.</a:t>
            </a:r>
            <a:endParaRPr lang="en-US" sz="1350" dirty="0"/>
          </a:p>
        </p:txBody>
      </p:sp>
    </p:spTree>
    <p:extLst>
      <p:ext uri="{BB962C8B-B14F-4D97-AF65-F5344CB8AC3E}">
        <p14:creationId xmlns:p14="http://schemas.microsoft.com/office/powerpoint/2010/main" val="33572512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solidFill>
                  <a:srgbClr val="404040"/>
                </a:solidFill>
                <a:latin typeface="Calibri" charset="0"/>
              </a:rPr>
              <a:t>Content Distribution</a:t>
            </a:r>
            <a:endParaRPr lang="en-US" dirty="0">
              <a:solidFill>
                <a:srgbClr val="404040"/>
              </a:solidFill>
              <a:latin typeface="Calibri" charset="0"/>
            </a:endParaRPr>
          </a:p>
        </p:txBody>
      </p:sp>
      <p:graphicFrame>
        <p:nvGraphicFramePr>
          <p:cNvPr id="2" name="Chart 6"/>
          <p:cNvGraphicFramePr>
            <a:graphicFrameLocks/>
          </p:cNvGraphicFramePr>
          <p:nvPr>
            <p:extLst>
              <p:ext uri="{D42A27DB-BD31-4B8C-83A1-F6EECF244321}">
                <p14:modId xmlns:p14="http://schemas.microsoft.com/office/powerpoint/2010/main" val="398748504"/>
              </p:ext>
            </p:extLst>
          </p:nvPr>
        </p:nvGraphicFramePr>
        <p:xfrm>
          <a:off x="330589" y="1860869"/>
          <a:ext cx="8673917" cy="4589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66053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Non-Consumptive Research Model</a:t>
            </a:r>
            <a:endParaRPr lang="en-US" dirty="0"/>
          </a:p>
        </p:txBody>
      </p:sp>
    </p:spTree>
    <p:extLst>
      <p:ext uri="{BB962C8B-B14F-4D97-AF65-F5344CB8AC3E}">
        <p14:creationId xmlns:p14="http://schemas.microsoft.com/office/powerpoint/2010/main" val="2522401021"/>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Non-Consumptive Research Paradigm</a:t>
            </a:r>
            <a:endParaRPr lang="en-US" sz="4000" dirty="0"/>
          </a:p>
        </p:txBody>
      </p:sp>
      <p:sp>
        <p:nvSpPr>
          <p:cNvPr id="3" name="Content Placeholder 2"/>
          <p:cNvSpPr>
            <a:spLocks noGrp="1"/>
          </p:cNvSpPr>
          <p:nvPr>
            <p:ph idx="1"/>
          </p:nvPr>
        </p:nvSpPr>
        <p:spPr/>
        <p:txBody>
          <a:bodyPr>
            <a:normAutofit lnSpcReduction="10000"/>
          </a:bodyPr>
          <a:lstStyle/>
          <a:p>
            <a:r>
              <a:rPr lang="en-US" i="1" dirty="0"/>
              <a:t>No action or set of actions on part of users, either acting alone or in cooperation with other users over duration of one or multiple sessions can result in sufficient information gathered from collection of copyrighted works to reassemble pages from collection.</a:t>
            </a:r>
            <a:endParaRPr lang="en-US" dirty="0"/>
          </a:p>
          <a:p>
            <a:r>
              <a:rPr lang="en-US" dirty="0"/>
              <a:t>Definition disallows collusion between users, or accumulation of material over time.  Differentiates human researcher from proxy which is not a user.  Users are human beings. </a:t>
            </a:r>
          </a:p>
        </p:txBody>
      </p:sp>
    </p:spTree>
    <p:extLst>
      <p:ext uri="{BB962C8B-B14F-4D97-AF65-F5344CB8AC3E}">
        <p14:creationId xmlns:p14="http://schemas.microsoft.com/office/powerpoint/2010/main" val="2854267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Non-Consumptive Research Paradigm</a:t>
            </a:r>
            <a:endParaRPr lang="en-US" sz="4000" dirty="0"/>
          </a:p>
        </p:txBody>
      </p:sp>
      <p:sp>
        <p:nvSpPr>
          <p:cNvPr id="3" name="Content Placeholder 2"/>
          <p:cNvSpPr>
            <a:spLocks noGrp="1"/>
          </p:cNvSpPr>
          <p:nvPr>
            <p:ph idx="1"/>
          </p:nvPr>
        </p:nvSpPr>
        <p:spPr>
          <a:xfrm>
            <a:off x="1100667" y="2175933"/>
            <a:ext cx="6798732" cy="3276600"/>
          </a:xfrm>
        </p:spPr>
        <p:txBody>
          <a:bodyPr>
            <a:normAutofit/>
          </a:bodyPr>
          <a:lstStyle/>
          <a:p>
            <a:pPr marL="0" indent="0" algn="ctr">
              <a:buNone/>
            </a:pPr>
            <a:r>
              <a:rPr lang="en-US" sz="4400" dirty="0" smtClean="0"/>
              <a:t>Bring the</a:t>
            </a:r>
          </a:p>
          <a:p>
            <a:pPr marL="0" indent="0" algn="ctr">
              <a:buNone/>
            </a:pPr>
            <a:r>
              <a:rPr lang="en-US" sz="4400" dirty="0" smtClean="0"/>
              <a:t>COMPUTATION</a:t>
            </a:r>
          </a:p>
          <a:p>
            <a:pPr marL="0" indent="0" algn="ctr">
              <a:buNone/>
            </a:pPr>
            <a:r>
              <a:rPr lang="en-US" sz="4400" dirty="0" smtClean="0"/>
              <a:t> to the</a:t>
            </a:r>
          </a:p>
          <a:p>
            <a:pPr marL="0" indent="0" algn="ctr">
              <a:buNone/>
            </a:pPr>
            <a:r>
              <a:rPr lang="en-US" sz="4400" dirty="0" smtClean="0"/>
              <a:t>DATA! </a:t>
            </a:r>
            <a:endParaRPr lang="en-US" sz="4400" dirty="0"/>
          </a:p>
        </p:txBody>
      </p:sp>
    </p:spTree>
    <p:extLst>
      <p:ext uri="{BB962C8B-B14F-4D97-AF65-F5344CB8AC3E}">
        <p14:creationId xmlns:p14="http://schemas.microsoft.com/office/powerpoint/2010/main" val="28778610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Amicus Brief …</a:t>
            </a:r>
            <a:endParaRPr lang="en-US" dirty="0"/>
          </a:p>
        </p:txBody>
      </p:sp>
      <p:sp>
        <p:nvSpPr>
          <p:cNvPr id="3" name="Content Placeholder 2"/>
          <p:cNvSpPr>
            <a:spLocks noGrp="1"/>
          </p:cNvSpPr>
          <p:nvPr>
            <p:ph idx="1"/>
          </p:nvPr>
        </p:nvSpPr>
        <p:spPr/>
        <p:txBody>
          <a:bodyPr>
            <a:normAutofit/>
          </a:bodyPr>
          <a:lstStyle/>
          <a:p>
            <a:pPr>
              <a:buNone/>
            </a:pPr>
            <a:endParaRPr lang="en-NZ" dirty="0" smtClean="0"/>
          </a:p>
          <a:p>
            <a:pPr>
              <a:buNone/>
            </a:pPr>
            <a:r>
              <a:rPr lang="en-NZ" dirty="0" err="1" smtClean="0"/>
              <a:t>Jockers</a:t>
            </a:r>
            <a:r>
              <a:rPr lang="en-NZ" dirty="0" smtClean="0"/>
              <a:t>, M.L., Sag, M. and Schultz, J. (2012) </a:t>
            </a:r>
            <a:r>
              <a:rPr lang="en-NZ" i="1" dirty="0" smtClean="0"/>
              <a:t>Brief of Digital Humanities and Law Scholars as </a:t>
            </a:r>
            <a:r>
              <a:rPr lang="en-NZ" i="1" dirty="0" err="1" smtClean="0"/>
              <a:t>Amici</a:t>
            </a:r>
            <a:r>
              <a:rPr lang="en-NZ" i="1" dirty="0" smtClean="0"/>
              <a:t> Curiae in Authors Guild v. Google</a:t>
            </a:r>
            <a:r>
              <a:rPr lang="en-NZ" dirty="0" smtClean="0"/>
              <a:t>, Social Science Research Network (SSRC). http://dx.doi.org/10.2139/ssrn.2102542</a:t>
            </a:r>
          </a:p>
          <a:p>
            <a:pPr>
              <a:buNone/>
            </a:pPr>
            <a:r>
              <a:rPr lang="en-NZ" dirty="0" smtClean="0"/>
              <a:t/>
            </a:r>
            <a:br>
              <a:rPr lang="en-NZ" dirty="0" smtClean="0"/>
            </a:br>
            <a:endParaRPr lang="en-US" sz="3800" dirty="0"/>
          </a:p>
        </p:txBody>
      </p:sp>
    </p:spTree>
    <p:extLst>
      <p:ext uri="{BB962C8B-B14F-4D97-AF65-F5344CB8AC3E}">
        <p14:creationId xmlns:p14="http://schemas.microsoft.com/office/powerpoint/2010/main" val="3363916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p:cNvSpPr>
          <p:nvPr>
            <p:ph type="title"/>
          </p:nvPr>
        </p:nvSpPr>
        <p:spPr/>
        <p:txBody>
          <a:bodyPr/>
          <a:lstStyle/>
          <a:p>
            <a:r>
              <a:rPr lang="en-US" dirty="0" err="1" smtClean="0">
                <a:latin typeface="Calibri" charset="0"/>
              </a:rPr>
              <a:t>HathiTrust</a:t>
            </a:r>
            <a:r>
              <a:rPr lang="en-US" dirty="0" smtClean="0">
                <a:latin typeface="Calibri" charset="0"/>
              </a:rPr>
              <a:t> Partnership</a:t>
            </a:r>
            <a:endParaRPr lang="en-US" dirty="0">
              <a:latin typeface="Calibri" charset="0"/>
            </a:endParaRPr>
          </a:p>
        </p:txBody>
      </p:sp>
      <p:sp>
        <p:nvSpPr>
          <p:cNvPr id="9219" name="Rectangle 12"/>
          <p:cNvSpPr>
            <a:spLocks noGrp="1"/>
          </p:cNvSpPr>
          <p:nvPr>
            <p:ph idx="1"/>
          </p:nvPr>
        </p:nvSpPr>
        <p:spPr>
          <a:xfrm>
            <a:off x="611122" y="1649413"/>
            <a:ext cx="2294177" cy="4919662"/>
          </a:xfrm>
        </p:spPr>
        <p:txBody>
          <a:bodyPr>
            <a:normAutofit fontScale="92500" lnSpcReduction="10000"/>
          </a:bodyPr>
          <a:lstStyle/>
          <a:p>
            <a:pPr>
              <a:spcBef>
                <a:spcPts val="0"/>
              </a:spcBef>
              <a:buNone/>
            </a:pPr>
            <a:r>
              <a:rPr lang="en-US" sz="1300" dirty="0">
                <a:solidFill>
                  <a:srgbClr val="000000"/>
                </a:solidFill>
                <a:latin typeface="Arial" charset="0"/>
              </a:rPr>
              <a:t>Allegheny College</a:t>
            </a:r>
          </a:p>
          <a:p>
            <a:pPr>
              <a:spcBef>
                <a:spcPts val="0"/>
              </a:spcBef>
              <a:buNone/>
            </a:pPr>
            <a:r>
              <a:rPr lang="en-US" sz="1300" dirty="0">
                <a:solidFill>
                  <a:srgbClr val="000000"/>
                </a:solidFill>
                <a:latin typeface="Arial" charset="0"/>
              </a:rPr>
              <a:t>Arizona State University</a:t>
            </a:r>
          </a:p>
          <a:p>
            <a:pPr>
              <a:spcBef>
                <a:spcPts val="0"/>
              </a:spcBef>
              <a:buNone/>
            </a:pPr>
            <a:r>
              <a:rPr lang="en-US" sz="1300" dirty="0">
                <a:solidFill>
                  <a:srgbClr val="000000"/>
                </a:solidFill>
                <a:latin typeface="Arial" charset="0"/>
              </a:rPr>
              <a:t>Baylor University</a:t>
            </a:r>
          </a:p>
          <a:p>
            <a:pPr>
              <a:spcBef>
                <a:spcPts val="0"/>
              </a:spcBef>
              <a:buNone/>
            </a:pPr>
            <a:r>
              <a:rPr lang="en-US" sz="1300" dirty="0">
                <a:solidFill>
                  <a:srgbClr val="000000"/>
                </a:solidFill>
                <a:latin typeface="Arial" charset="0"/>
              </a:rPr>
              <a:t>Boston College</a:t>
            </a:r>
          </a:p>
          <a:p>
            <a:pPr>
              <a:spcBef>
                <a:spcPts val="0"/>
              </a:spcBef>
              <a:buNone/>
            </a:pPr>
            <a:r>
              <a:rPr lang="en-US" sz="1300" dirty="0">
                <a:solidFill>
                  <a:srgbClr val="000000"/>
                </a:solidFill>
                <a:latin typeface="Arial" charset="0"/>
              </a:rPr>
              <a:t>Boston University</a:t>
            </a:r>
          </a:p>
          <a:p>
            <a:pPr>
              <a:spcBef>
                <a:spcPts val="0"/>
              </a:spcBef>
              <a:buNone/>
            </a:pPr>
            <a:r>
              <a:rPr lang="en-US" sz="1300" dirty="0">
                <a:solidFill>
                  <a:srgbClr val="000000"/>
                </a:solidFill>
                <a:latin typeface="Arial" charset="0"/>
              </a:rPr>
              <a:t>Brown University</a:t>
            </a:r>
          </a:p>
          <a:p>
            <a:pPr>
              <a:spcBef>
                <a:spcPts val="0"/>
              </a:spcBef>
              <a:buNone/>
            </a:pPr>
            <a:r>
              <a:rPr lang="en-US" sz="1300" dirty="0">
                <a:solidFill>
                  <a:srgbClr val="000000"/>
                </a:solidFill>
                <a:latin typeface="Arial" charset="0"/>
              </a:rPr>
              <a:t>California Digital Library</a:t>
            </a:r>
          </a:p>
          <a:p>
            <a:pPr>
              <a:spcBef>
                <a:spcPts val="0"/>
              </a:spcBef>
              <a:buNone/>
            </a:pPr>
            <a:r>
              <a:rPr lang="en-US" sz="1300" dirty="0">
                <a:solidFill>
                  <a:srgbClr val="000000"/>
                </a:solidFill>
                <a:latin typeface="Arial" charset="0"/>
              </a:rPr>
              <a:t>Colby College</a:t>
            </a:r>
          </a:p>
          <a:p>
            <a:pPr>
              <a:spcBef>
                <a:spcPts val="0"/>
              </a:spcBef>
              <a:buNone/>
            </a:pPr>
            <a:r>
              <a:rPr lang="en-US" sz="1300" dirty="0">
                <a:solidFill>
                  <a:srgbClr val="000000"/>
                </a:solidFill>
                <a:latin typeface="Arial" charset="0"/>
              </a:rPr>
              <a:t>Columbia University</a:t>
            </a:r>
          </a:p>
          <a:p>
            <a:pPr>
              <a:spcBef>
                <a:spcPts val="0"/>
              </a:spcBef>
              <a:buNone/>
            </a:pPr>
            <a:r>
              <a:rPr lang="en-US" sz="1300" dirty="0">
                <a:solidFill>
                  <a:srgbClr val="000000"/>
                </a:solidFill>
                <a:latin typeface="Arial" charset="0"/>
              </a:rPr>
              <a:t>Cornell University</a:t>
            </a:r>
          </a:p>
          <a:p>
            <a:pPr>
              <a:spcBef>
                <a:spcPts val="0"/>
              </a:spcBef>
              <a:buNone/>
            </a:pPr>
            <a:r>
              <a:rPr lang="en-US" sz="1300" dirty="0">
                <a:solidFill>
                  <a:srgbClr val="000000"/>
                </a:solidFill>
                <a:latin typeface="Arial" charset="0"/>
              </a:rPr>
              <a:t>Dartmouth College</a:t>
            </a:r>
          </a:p>
          <a:p>
            <a:pPr>
              <a:spcBef>
                <a:spcPts val="0"/>
              </a:spcBef>
              <a:buNone/>
            </a:pPr>
            <a:r>
              <a:rPr lang="en-US" sz="1300" dirty="0">
                <a:solidFill>
                  <a:srgbClr val="000000"/>
                </a:solidFill>
                <a:latin typeface="Arial" charset="0"/>
              </a:rPr>
              <a:t>Duke University</a:t>
            </a:r>
          </a:p>
          <a:p>
            <a:pPr>
              <a:spcBef>
                <a:spcPts val="0"/>
              </a:spcBef>
              <a:buNone/>
            </a:pPr>
            <a:r>
              <a:rPr lang="en-US" sz="1300" dirty="0">
                <a:solidFill>
                  <a:srgbClr val="000000"/>
                </a:solidFill>
                <a:latin typeface="Arial" charset="0"/>
              </a:rPr>
              <a:t>Emory University</a:t>
            </a:r>
          </a:p>
          <a:p>
            <a:pPr>
              <a:spcBef>
                <a:spcPts val="0"/>
              </a:spcBef>
              <a:buNone/>
            </a:pPr>
            <a:r>
              <a:rPr lang="en-US" sz="1300" dirty="0">
                <a:solidFill>
                  <a:srgbClr val="000000"/>
                </a:solidFill>
                <a:latin typeface="Arial" charset="0"/>
              </a:rPr>
              <a:t>Florida State University</a:t>
            </a:r>
          </a:p>
          <a:p>
            <a:pPr>
              <a:spcBef>
                <a:spcPts val="0"/>
              </a:spcBef>
              <a:buNone/>
            </a:pPr>
            <a:r>
              <a:rPr lang="en-US" sz="1300" dirty="0">
                <a:solidFill>
                  <a:srgbClr val="000000"/>
                </a:solidFill>
                <a:latin typeface="Arial" charset="0"/>
              </a:rPr>
              <a:t>Getty Research Institute</a:t>
            </a:r>
          </a:p>
          <a:p>
            <a:pPr>
              <a:spcBef>
                <a:spcPts val="0"/>
              </a:spcBef>
              <a:buNone/>
            </a:pPr>
            <a:r>
              <a:rPr lang="en-US" sz="1300" dirty="0">
                <a:solidFill>
                  <a:srgbClr val="000000"/>
                </a:solidFill>
                <a:latin typeface="Arial" charset="0"/>
              </a:rPr>
              <a:t>Harvard University Library</a:t>
            </a:r>
          </a:p>
          <a:p>
            <a:pPr>
              <a:spcBef>
                <a:spcPts val="0"/>
              </a:spcBef>
              <a:buNone/>
            </a:pPr>
            <a:r>
              <a:rPr lang="en-US" sz="1300" dirty="0">
                <a:solidFill>
                  <a:srgbClr val="000000"/>
                </a:solidFill>
                <a:latin typeface="Arial" charset="0"/>
              </a:rPr>
              <a:t>Indiana University</a:t>
            </a:r>
          </a:p>
          <a:p>
            <a:pPr>
              <a:spcBef>
                <a:spcPts val="0"/>
              </a:spcBef>
              <a:buNone/>
            </a:pPr>
            <a:r>
              <a:rPr lang="en-US" sz="1300" dirty="0">
                <a:solidFill>
                  <a:srgbClr val="000000"/>
                </a:solidFill>
                <a:latin typeface="Arial" charset="0"/>
              </a:rPr>
              <a:t>Johns Hopkins University</a:t>
            </a:r>
          </a:p>
          <a:p>
            <a:pPr>
              <a:spcBef>
                <a:spcPts val="0"/>
              </a:spcBef>
              <a:buNone/>
            </a:pPr>
            <a:r>
              <a:rPr lang="en-US" sz="1300" dirty="0">
                <a:solidFill>
                  <a:srgbClr val="000000"/>
                </a:solidFill>
                <a:latin typeface="Arial" charset="0"/>
              </a:rPr>
              <a:t>Lafayette College</a:t>
            </a:r>
          </a:p>
          <a:p>
            <a:pPr>
              <a:spcBef>
                <a:spcPts val="0"/>
              </a:spcBef>
              <a:buNone/>
            </a:pPr>
            <a:r>
              <a:rPr lang="en-US" sz="1300" dirty="0">
                <a:solidFill>
                  <a:srgbClr val="000000"/>
                </a:solidFill>
                <a:latin typeface="Arial" charset="0"/>
              </a:rPr>
              <a:t>Library of Congress</a:t>
            </a:r>
          </a:p>
          <a:p>
            <a:pPr>
              <a:spcBef>
                <a:spcPts val="0"/>
              </a:spcBef>
              <a:buNone/>
            </a:pPr>
            <a:r>
              <a:rPr lang="en-US" sz="1300" dirty="0">
                <a:solidFill>
                  <a:srgbClr val="000000"/>
                </a:solidFill>
                <a:latin typeface="Arial" charset="0"/>
              </a:rPr>
              <a:t>Massachusetts Institute of Technology</a:t>
            </a:r>
          </a:p>
          <a:p>
            <a:pPr>
              <a:spcBef>
                <a:spcPts val="0"/>
              </a:spcBef>
              <a:buNone/>
            </a:pPr>
            <a:r>
              <a:rPr lang="en-US" sz="1300" dirty="0">
                <a:solidFill>
                  <a:srgbClr val="000000"/>
                </a:solidFill>
                <a:latin typeface="Arial" charset="0"/>
              </a:rPr>
              <a:t>McGill University`</a:t>
            </a:r>
          </a:p>
          <a:p>
            <a:pPr>
              <a:spcBef>
                <a:spcPts val="0"/>
              </a:spcBef>
              <a:buNone/>
            </a:pPr>
            <a:r>
              <a:rPr lang="en-US" sz="1300" dirty="0">
                <a:solidFill>
                  <a:srgbClr val="000000"/>
                </a:solidFill>
                <a:latin typeface="Arial" charset="0"/>
              </a:rPr>
              <a:t>Michigan State University</a:t>
            </a:r>
          </a:p>
          <a:p>
            <a:pPr>
              <a:spcBef>
                <a:spcPts val="0"/>
              </a:spcBef>
              <a:buNone/>
            </a:pPr>
            <a:r>
              <a:rPr lang="en-US" sz="1300" dirty="0">
                <a:solidFill>
                  <a:srgbClr val="000000"/>
                </a:solidFill>
                <a:latin typeface="Arial" charset="0"/>
              </a:rPr>
              <a:t>New York Public Library</a:t>
            </a:r>
          </a:p>
          <a:p>
            <a:pPr>
              <a:spcBef>
                <a:spcPts val="0"/>
              </a:spcBef>
              <a:buNone/>
            </a:pPr>
            <a:r>
              <a:rPr lang="en-US" sz="1300" dirty="0">
                <a:solidFill>
                  <a:srgbClr val="000000"/>
                </a:solidFill>
                <a:latin typeface="Arial" charset="0"/>
              </a:rPr>
              <a:t>New York University</a:t>
            </a:r>
          </a:p>
          <a:p>
            <a:pPr>
              <a:spcBef>
                <a:spcPts val="0"/>
              </a:spcBef>
              <a:buNone/>
            </a:pPr>
            <a:r>
              <a:rPr lang="en-US" sz="1300" dirty="0">
                <a:solidFill>
                  <a:srgbClr val="000000"/>
                </a:solidFill>
                <a:latin typeface="Arial" charset="0"/>
              </a:rPr>
              <a:t>North Carolina Central</a:t>
            </a:r>
          </a:p>
          <a:p>
            <a:pPr>
              <a:spcBef>
                <a:spcPts val="0"/>
              </a:spcBef>
              <a:buNone/>
            </a:pPr>
            <a:r>
              <a:rPr lang="en-US" sz="1300" dirty="0">
                <a:solidFill>
                  <a:srgbClr val="000000"/>
                </a:solidFill>
                <a:latin typeface="Arial" charset="0"/>
              </a:rPr>
              <a:t>	University</a:t>
            </a:r>
          </a:p>
          <a:p>
            <a:pPr>
              <a:spcBef>
                <a:spcPts val="0"/>
              </a:spcBef>
              <a:buNone/>
            </a:pPr>
            <a:endParaRPr lang="en-US" sz="1300" dirty="0">
              <a:solidFill>
                <a:srgbClr val="000000"/>
              </a:solidFill>
              <a:latin typeface="Arial" charset="0"/>
            </a:endParaRPr>
          </a:p>
          <a:p>
            <a:pPr>
              <a:spcBef>
                <a:spcPts val="0"/>
              </a:spcBef>
            </a:pPr>
            <a:endParaRPr lang="en-US" sz="1300" dirty="0">
              <a:solidFill>
                <a:srgbClr val="000000"/>
              </a:solidFill>
              <a:latin typeface="Arial" charset="0"/>
            </a:endParaRPr>
          </a:p>
          <a:p>
            <a:pPr>
              <a:spcBef>
                <a:spcPts val="0"/>
              </a:spcBef>
            </a:pPr>
            <a:endParaRPr lang="en-US" sz="1300" dirty="0">
              <a:solidFill>
                <a:srgbClr val="000000"/>
              </a:solidFill>
              <a:latin typeface="Monaco" charset="0"/>
            </a:endParaRPr>
          </a:p>
        </p:txBody>
      </p:sp>
      <p:sp>
        <p:nvSpPr>
          <p:cNvPr id="9220" name="Rectangle 13"/>
          <p:cNvSpPr>
            <a:spLocks noGrp="1"/>
          </p:cNvSpPr>
          <p:nvPr>
            <p:ph type="body" sz="half" idx="4294967295"/>
          </p:nvPr>
        </p:nvSpPr>
        <p:spPr>
          <a:xfrm>
            <a:off x="3229055" y="1618461"/>
            <a:ext cx="2393950" cy="4919662"/>
          </a:xfrm>
        </p:spPr>
        <p:txBody>
          <a:bodyPr>
            <a:normAutofit fontScale="62500" lnSpcReduction="20000"/>
          </a:bodyPr>
          <a:lstStyle/>
          <a:p>
            <a:pPr>
              <a:lnSpc>
                <a:spcPct val="110000"/>
              </a:lnSpc>
              <a:spcBef>
                <a:spcPts val="0"/>
              </a:spcBef>
              <a:buNone/>
            </a:pPr>
            <a:r>
              <a:rPr lang="en-US" sz="1700" dirty="0">
                <a:solidFill>
                  <a:srgbClr val="000000"/>
                </a:solidFill>
                <a:latin typeface="Arial" charset="0"/>
              </a:rPr>
              <a:t>North Carolina State</a:t>
            </a:r>
          </a:p>
          <a:p>
            <a:pPr>
              <a:lnSpc>
                <a:spcPct val="110000"/>
              </a:lnSpc>
              <a:spcBef>
                <a:spcPts val="0"/>
              </a:spcBef>
              <a:buNone/>
            </a:pPr>
            <a:r>
              <a:rPr lang="en-US" sz="1700" dirty="0">
                <a:solidFill>
                  <a:srgbClr val="000000"/>
                </a:solidFill>
                <a:latin typeface="Arial" charset="0"/>
              </a:rPr>
              <a:t>	University</a:t>
            </a:r>
          </a:p>
          <a:p>
            <a:pPr>
              <a:lnSpc>
                <a:spcPct val="110000"/>
              </a:lnSpc>
              <a:spcBef>
                <a:spcPts val="0"/>
              </a:spcBef>
              <a:buNone/>
            </a:pPr>
            <a:r>
              <a:rPr lang="en-US" sz="1700" dirty="0">
                <a:solidFill>
                  <a:srgbClr val="000000"/>
                </a:solidFill>
                <a:latin typeface="Arial" charset="0"/>
              </a:rPr>
              <a:t>Northwestern University</a:t>
            </a:r>
          </a:p>
          <a:p>
            <a:pPr>
              <a:lnSpc>
                <a:spcPct val="110000"/>
              </a:lnSpc>
              <a:spcBef>
                <a:spcPts val="0"/>
              </a:spcBef>
              <a:buNone/>
            </a:pPr>
            <a:r>
              <a:rPr lang="en-US" sz="1700" dirty="0">
                <a:solidFill>
                  <a:srgbClr val="000000"/>
                </a:solidFill>
                <a:latin typeface="Arial" charset="0"/>
              </a:rPr>
              <a:t>The Ohio State University</a:t>
            </a:r>
          </a:p>
          <a:p>
            <a:pPr>
              <a:lnSpc>
                <a:spcPct val="110000"/>
              </a:lnSpc>
              <a:spcBef>
                <a:spcPts val="0"/>
              </a:spcBef>
              <a:buNone/>
            </a:pPr>
            <a:r>
              <a:rPr lang="en-US" sz="1700" dirty="0">
                <a:solidFill>
                  <a:srgbClr val="000000"/>
                </a:solidFill>
                <a:latin typeface="Arial" charset="0"/>
              </a:rPr>
              <a:t>The Pennsylvania State</a:t>
            </a:r>
          </a:p>
          <a:p>
            <a:pPr>
              <a:lnSpc>
                <a:spcPct val="110000"/>
              </a:lnSpc>
              <a:spcBef>
                <a:spcPts val="0"/>
              </a:spcBef>
              <a:buNone/>
            </a:pPr>
            <a:r>
              <a:rPr lang="en-US" sz="1700" dirty="0">
                <a:solidFill>
                  <a:srgbClr val="000000"/>
                </a:solidFill>
                <a:latin typeface="Arial" charset="0"/>
              </a:rPr>
              <a:t>	University</a:t>
            </a:r>
          </a:p>
          <a:p>
            <a:pPr>
              <a:lnSpc>
                <a:spcPct val="110000"/>
              </a:lnSpc>
              <a:spcBef>
                <a:spcPts val="0"/>
              </a:spcBef>
              <a:buNone/>
            </a:pPr>
            <a:r>
              <a:rPr lang="en-US" sz="1700" dirty="0">
                <a:solidFill>
                  <a:srgbClr val="000000"/>
                </a:solidFill>
                <a:latin typeface="Arial" charset="0"/>
              </a:rPr>
              <a:t>Princeton University</a:t>
            </a:r>
          </a:p>
          <a:p>
            <a:pPr>
              <a:lnSpc>
                <a:spcPct val="110000"/>
              </a:lnSpc>
              <a:spcBef>
                <a:spcPts val="0"/>
              </a:spcBef>
              <a:buNone/>
            </a:pPr>
            <a:r>
              <a:rPr lang="en-US" sz="1700" dirty="0">
                <a:solidFill>
                  <a:srgbClr val="000000"/>
                </a:solidFill>
                <a:latin typeface="Arial" charset="0"/>
              </a:rPr>
              <a:t>Purdue University</a:t>
            </a:r>
          </a:p>
          <a:p>
            <a:pPr>
              <a:lnSpc>
                <a:spcPct val="110000"/>
              </a:lnSpc>
              <a:spcBef>
                <a:spcPts val="0"/>
              </a:spcBef>
              <a:buNone/>
            </a:pPr>
            <a:r>
              <a:rPr lang="en-US" sz="1700" dirty="0">
                <a:solidFill>
                  <a:srgbClr val="000000"/>
                </a:solidFill>
                <a:latin typeface="Arial" charset="0"/>
              </a:rPr>
              <a:t>Stanford University</a:t>
            </a:r>
          </a:p>
          <a:p>
            <a:pPr>
              <a:lnSpc>
                <a:spcPct val="110000"/>
              </a:lnSpc>
              <a:spcBef>
                <a:spcPts val="0"/>
              </a:spcBef>
              <a:buNone/>
            </a:pPr>
            <a:r>
              <a:rPr lang="en-US" sz="1700" dirty="0">
                <a:solidFill>
                  <a:srgbClr val="000000"/>
                </a:solidFill>
                <a:latin typeface="Arial" charset="0"/>
              </a:rPr>
              <a:t>Temple University</a:t>
            </a:r>
          </a:p>
          <a:p>
            <a:pPr>
              <a:lnSpc>
                <a:spcPct val="110000"/>
              </a:lnSpc>
              <a:spcBef>
                <a:spcPts val="0"/>
              </a:spcBef>
              <a:buNone/>
            </a:pPr>
            <a:r>
              <a:rPr lang="en-US" sz="1700" dirty="0">
                <a:solidFill>
                  <a:srgbClr val="000000"/>
                </a:solidFill>
                <a:latin typeface="Arial" charset="0"/>
              </a:rPr>
              <a:t>Texas A&amp;M University</a:t>
            </a:r>
          </a:p>
          <a:p>
            <a:pPr>
              <a:lnSpc>
                <a:spcPct val="110000"/>
              </a:lnSpc>
              <a:spcBef>
                <a:spcPts val="0"/>
              </a:spcBef>
              <a:buNone/>
            </a:pPr>
            <a:r>
              <a:rPr lang="en-US" sz="1700" dirty="0">
                <a:solidFill>
                  <a:srgbClr val="000000"/>
                </a:solidFill>
                <a:latin typeface="Arial" charset="0"/>
              </a:rPr>
              <a:t>Tufts University</a:t>
            </a:r>
          </a:p>
          <a:p>
            <a:pPr>
              <a:lnSpc>
                <a:spcPct val="110000"/>
              </a:lnSpc>
              <a:spcBef>
                <a:spcPts val="0"/>
              </a:spcBef>
              <a:buNone/>
            </a:pPr>
            <a:r>
              <a:rPr lang="en-US" sz="1700" dirty="0">
                <a:solidFill>
                  <a:srgbClr val="000000"/>
                </a:solidFill>
                <a:latin typeface="Arial" charset="0"/>
              </a:rPr>
              <a:t>Universidad </a:t>
            </a:r>
            <a:r>
              <a:rPr lang="en-US" sz="1700" dirty="0" err="1">
                <a:solidFill>
                  <a:srgbClr val="000000"/>
                </a:solidFill>
                <a:latin typeface="Arial" charset="0"/>
              </a:rPr>
              <a:t>Complutense</a:t>
            </a:r>
            <a:endParaRPr lang="en-US" sz="1700" dirty="0">
              <a:solidFill>
                <a:srgbClr val="000000"/>
              </a:solidFill>
              <a:latin typeface="Arial" charset="0"/>
            </a:endParaRPr>
          </a:p>
          <a:p>
            <a:pPr>
              <a:lnSpc>
                <a:spcPct val="110000"/>
              </a:lnSpc>
              <a:spcBef>
                <a:spcPts val="0"/>
              </a:spcBef>
              <a:buNone/>
            </a:pPr>
            <a:r>
              <a:rPr lang="en-US" sz="1700" dirty="0">
                <a:solidFill>
                  <a:srgbClr val="000000"/>
                </a:solidFill>
                <a:latin typeface="Arial" charset="0"/>
              </a:rPr>
              <a:t>	de Madrid</a:t>
            </a:r>
          </a:p>
          <a:p>
            <a:pPr>
              <a:lnSpc>
                <a:spcPct val="110000"/>
              </a:lnSpc>
              <a:spcBef>
                <a:spcPts val="0"/>
              </a:spcBef>
              <a:buNone/>
            </a:pPr>
            <a:r>
              <a:rPr lang="en-US" sz="1700" dirty="0">
                <a:solidFill>
                  <a:srgbClr val="000000"/>
                </a:solidFill>
                <a:latin typeface="Arial" charset="0"/>
                <a:cs typeface="Arial" charset="0"/>
              </a:rPr>
              <a:t>University of Alberta</a:t>
            </a:r>
          </a:p>
          <a:p>
            <a:pPr>
              <a:lnSpc>
                <a:spcPct val="110000"/>
              </a:lnSpc>
              <a:spcBef>
                <a:spcPts val="0"/>
              </a:spcBef>
              <a:buNone/>
            </a:pPr>
            <a:r>
              <a:rPr lang="en-US" sz="1700" dirty="0">
                <a:solidFill>
                  <a:srgbClr val="000000"/>
                </a:solidFill>
                <a:latin typeface="Arial" charset="0"/>
                <a:cs typeface="Arial" charset="0"/>
              </a:rPr>
              <a:t>University of British Columbia</a:t>
            </a:r>
          </a:p>
          <a:p>
            <a:pPr>
              <a:lnSpc>
                <a:spcPct val="110000"/>
              </a:lnSpc>
              <a:spcBef>
                <a:spcPts val="0"/>
              </a:spcBef>
              <a:buNone/>
            </a:pPr>
            <a:r>
              <a:rPr lang="en-US" sz="1700" dirty="0">
                <a:solidFill>
                  <a:srgbClr val="000000"/>
                </a:solidFill>
                <a:latin typeface="Arial" charset="0"/>
                <a:cs typeface="Arial" charset="0"/>
              </a:rPr>
              <a:t>University of Arizona</a:t>
            </a:r>
          </a:p>
          <a:p>
            <a:pPr>
              <a:lnSpc>
                <a:spcPct val="110000"/>
              </a:lnSpc>
              <a:spcBef>
                <a:spcPts val="0"/>
              </a:spcBef>
              <a:buNone/>
            </a:pPr>
            <a:r>
              <a:rPr lang="en-US" sz="1700" dirty="0">
                <a:solidFill>
                  <a:srgbClr val="000000"/>
                </a:solidFill>
                <a:latin typeface="Arial" charset="0"/>
                <a:cs typeface="Arial" charset="0"/>
              </a:rPr>
              <a:t>University of Calgary</a:t>
            </a:r>
            <a:endParaRPr lang="en-US" sz="1700" dirty="0">
              <a:solidFill>
                <a:srgbClr val="000000"/>
              </a:solidFill>
              <a:latin typeface="Arial" charset="0"/>
            </a:endParaRPr>
          </a:p>
          <a:p>
            <a:pPr>
              <a:lnSpc>
                <a:spcPct val="110000"/>
              </a:lnSpc>
              <a:spcBef>
                <a:spcPts val="0"/>
              </a:spcBef>
              <a:buNone/>
            </a:pPr>
            <a:r>
              <a:rPr lang="en-US" sz="1700" b="1" dirty="0">
                <a:solidFill>
                  <a:srgbClr val="FF0000"/>
                </a:solidFill>
                <a:latin typeface="Arial" charset="0"/>
              </a:rPr>
              <a:t>University of California</a:t>
            </a:r>
          </a:p>
          <a:p>
            <a:pPr>
              <a:lnSpc>
                <a:spcPct val="110000"/>
              </a:lnSpc>
              <a:spcBef>
                <a:spcPts val="0"/>
              </a:spcBef>
              <a:buNone/>
            </a:pPr>
            <a:r>
              <a:rPr lang="en-US" sz="1700" dirty="0">
                <a:solidFill>
                  <a:srgbClr val="000000"/>
                </a:solidFill>
                <a:latin typeface="Arial" charset="0"/>
              </a:rPr>
              <a:t>	Berkeley</a:t>
            </a:r>
          </a:p>
          <a:p>
            <a:pPr>
              <a:lnSpc>
                <a:spcPct val="110000"/>
              </a:lnSpc>
              <a:spcBef>
                <a:spcPts val="0"/>
              </a:spcBef>
              <a:buNone/>
            </a:pPr>
            <a:r>
              <a:rPr lang="en-US" sz="1700" dirty="0">
                <a:solidFill>
                  <a:srgbClr val="000000"/>
                </a:solidFill>
                <a:latin typeface="Arial" charset="0"/>
              </a:rPr>
              <a:t>	Davis</a:t>
            </a:r>
          </a:p>
          <a:p>
            <a:pPr>
              <a:lnSpc>
                <a:spcPct val="110000"/>
              </a:lnSpc>
              <a:spcBef>
                <a:spcPts val="0"/>
              </a:spcBef>
              <a:buNone/>
            </a:pPr>
            <a:r>
              <a:rPr lang="en-US" sz="1700" dirty="0">
                <a:solidFill>
                  <a:srgbClr val="000000"/>
                </a:solidFill>
                <a:latin typeface="Arial" charset="0"/>
              </a:rPr>
              <a:t>	Irvine</a:t>
            </a:r>
          </a:p>
          <a:p>
            <a:pPr>
              <a:lnSpc>
                <a:spcPct val="110000"/>
              </a:lnSpc>
              <a:spcBef>
                <a:spcPts val="0"/>
              </a:spcBef>
              <a:buNone/>
            </a:pPr>
            <a:r>
              <a:rPr lang="en-US" sz="1700" dirty="0">
                <a:solidFill>
                  <a:srgbClr val="000000"/>
                </a:solidFill>
                <a:latin typeface="Arial" charset="0"/>
              </a:rPr>
              <a:t>	Los Angeles</a:t>
            </a:r>
          </a:p>
          <a:p>
            <a:pPr>
              <a:lnSpc>
                <a:spcPct val="110000"/>
              </a:lnSpc>
              <a:spcBef>
                <a:spcPts val="0"/>
              </a:spcBef>
              <a:buNone/>
            </a:pPr>
            <a:r>
              <a:rPr lang="en-US" sz="1700" dirty="0">
                <a:solidFill>
                  <a:srgbClr val="000000"/>
                </a:solidFill>
                <a:latin typeface="Arial" charset="0"/>
              </a:rPr>
              <a:t>	Merced</a:t>
            </a:r>
          </a:p>
          <a:p>
            <a:pPr>
              <a:lnSpc>
                <a:spcPct val="110000"/>
              </a:lnSpc>
              <a:spcBef>
                <a:spcPts val="0"/>
              </a:spcBef>
              <a:buNone/>
            </a:pPr>
            <a:r>
              <a:rPr lang="en-US" sz="1700" dirty="0">
                <a:solidFill>
                  <a:srgbClr val="000000"/>
                </a:solidFill>
                <a:latin typeface="Arial" charset="0"/>
              </a:rPr>
              <a:t>	Riverside</a:t>
            </a:r>
          </a:p>
          <a:p>
            <a:pPr>
              <a:lnSpc>
                <a:spcPct val="110000"/>
              </a:lnSpc>
              <a:spcBef>
                <a:spcPts val="0"/>
              </a:spcBef>
              <a:buNone/>
            </a:pPr>
            <a:r>
              <a:rPr lang="en-US" sz="1700" dirty="0">
                <a:solidFill>
                  <a:srgbClr val="000000"/>
                </a:solidFill>
                <a:latin typeface="Arial" charset="0"/>
              </a:rPr>
              <a:t>	San Diego</a:t>
            </a:r>
          </a:p>
          <a:p>
            <a:pPr>
              <a:lnSpc>
                <a:spcPct val="110000"/>
              </a:lnSpc>
              <a:spcBef>
                <a:spcPts val="0"/>
              </a:spcBef>
              <a:buNone/>
            </a:pPr>
            <a:r>
              <a:rPr lang="en-US" sz="1700" dirty="0">
                <a:solidFill>
                  <a:srgbClr val="000000"/>
                </a:solidFill>
                <a:latin typeface="Arial" charset="0"/>
              </a:rPr>
              <a:t>	San Francisco</a:t>
            </a:r>
          </a:p>
          <a:p>
            <a:pPr>
              <a:lnSpc>
                <a:spcPct val="110000"/>
              </a:lnSpc>
              <a:spcBef>
                <a:spcPts val="0"/>
              </a:spcBef>
              <a:buNone/>
            </a:pPr>
            <a:r>
              <a:rPr lang="en-US" sz="1700" dirty="0">
                <a:solidFill>
                  <a:srgbClr val="000000"/>
                </a:solidFill>
                <a:latin typeface="Arial" charset="0"/>
              </a:rPr>
              <a:t>	Santa Barbara</a:t>
            </a:r>
          </a:p>
          <a:p>
            <a:pPr>
              <a:lnSpc>
                <a:spcPct val="110000"/>
              </a:lnSpc>
              <a:spcBef>
                <a:spcPts val="0"/>
              </a:spcBef>
              <a:buNone/>
            </a:pPr>
            <a:r>
              <a:rPr lang="en-US" sz="1700" dirty="0">
                <a:solidFill>
                  <a:srgbClr val="000000"/>
                </a:solidFill>
                <a:latin typeface="Arial" charset="0"/>
              </a:rPr>
              <a:t>	Santa Cruz</a:t>
            </a:r>
            <a:endParaRPr lang="en-US" sz="2600" dirty="0">
              <a:latin typeface="Calibri" charset="0"/>
            </a:endParaRPr>
          </a:p>
          <a:p>
            <a:pPr marL="0" indent="0">
              <a:lnSpc>
                <a:spcPct val="110000"/>
              </a:lnSpc>
              <a:spcBef>
                <a:spcPts val="0"/>
              </a:spcBef>
              <a:buNone/>
            </a:pPr>
            <a:r>
              <a:rPr lang="en-US" sz="1700" dirty="0">
                <a:solidFill>
                  <a:srgbClr val="000000"/>
                </a:solidFill>
                <a:latin typeface="Arial" charset="0"/>
                <a:cs typeface="Arial" charset="0"/>
              </a:rPr>
              <a:t>The University of Chicago</a:t>
            </a:r>
          </a:p>
          <a:p>
            <a:pPr marL="0" indent="0">
              <a:lnSpc>
                <a:spcPct val="110000"/>
              </a:lnSpc>
              <a:spcBef>
                <a:spcPts val="0"/>
              </a:spcBef>
              <a:buNone/>
            </a:pPr>
            <a:r>
              <a:rPr lang="en-US" sz="1700" dirty="0">
                <a:solidFill>
                  <a:srgbClr val="000000"/>
                </a:solidFill>
                <a:latin typeface="Arial" charset="0"/>
                <a:cs typeface="Arial" charset="0"/>
              </a:rPr>
              <a:t>University of Connecticut</a:t>
            </a:r>
          </a:p>
          <a:p>
            <a:pPr marL="0" indent="0">
              <a:lnSpc>
                <a:spcPct val="110000"/>
              </a:lnSpc>
              <a:spcBef>
                <a:spcPts val="0"/>
              </a:spcBef>
              <a:buNone/>
            </a:pPr>
            <a:endParaRPr lang="en-US" sz="1400" dirty="0">
              <a:solidFill>
                <a:srgbClr val="000000"/>
              </a:solidFill>
              <a:latin typeface="Arial" charset="0"/>
              <a:cs typeface="Arial" charset="0"/>
            </a:endParaRPr>
          </a:p>
        </p:txBody>
      </p:sp>
      <p:sp>
        <p:nvSpPr>
          <p:cNvPr id="9221" name="Rectangle 13"/>
          <p:cNvSpPr txBox="1">
            <a:spLocks/>
          </p:cNvSpPr>
          <p:nvPr/>
        </p:nvSpPr>
        <p:spPr bwMode="auto">
          <a:xfrm>
            <a:off x="6141687" y="1630169"/>
            <a:ext cx="266848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r>
              <a:rPr lang="en-US" sz="1100" dirty="0">
                <a:solidFill>
                  <a:srgbClr val="000000"/>
                </a:solidFill>
                <a:latin typeface="Arial" charset="0"/>
                <a:cs typeface="Arial" charset="0"/>
              </a:rPr>
              <a:t>University of Delaware</a:t>
            </a:r>
          </a:p>
          <a:p>
            <a:pPr defTabSz="457200"/>
            <a:r>
              <a:rPr lang="en-US" sz="1100" dirty="0">
                <a:solidFill>
                  <a:srgbClr val="000000"/>
                </a:solidFill>
                <a:latin typeface="Arial" charset="0"/>
                <a:cs typeface="Arial" charset="0"/>
              </a:rPr>
              <a:t>University of Florida</a:t>
            </a:r>
          </a:p>
          <a:p>
            <a:pPr defTabSz="457200"/>
            <a:r>
              <a:rPr lang="en-US" sz="1100" dirty="0">
                <a:solidFill>
                  <a:srgbClr val="000000"/>
                </a:solidFill>
                <a:latin typeface="Arial" charset="0"/>
                <a:cs typeface="Arial" charset="0"/>
              </a:rPr>
              <a:t>University of Houston</a:t>
            </a:r>
          </a:p>
          <a:p>
            <a:pPr defTabSz="457200"/>
            <a:r>
              <a:rPr lang="en-US" sz="1100" dirty="0">
                <a:solidFill>
                  <a:srgbClr val="000000"/>
                </a:solidFill>
                <a:latin typeface="Arial" charset="0"/>
                <a:cs typeface="Arial" charset="0"/>
              </a:rPr>
              <a:t>University of Illinois</a:t>
            </a:r>
          </a:p>
          <a:p>
            <a:pPr defTabSz="457200"/>
            <a:r>
              <a:rPr lang="en-US" sz="1100" dirty="0">
                <a:solidFill>
                  <a:srgbClr val="000000"/>
                </a:solidFill>
                <a:latin typeface="Arial" charset="0"/>
                <a:cs typeface="Arial" charset="0"/>
              </a:rPr>
              <a:t>University of Illinois at Chicago</a:t>
            </a:r>
          </a:p>
          <a:p>
            <a:pPr defTabSz="457200"/>
            <a:r>
              <a:rPr lang="en-US" sz="1100" dirty="0">
                <a:solidFill>
                  <a:srgbClr val="000000"/>
                </a:solidFill>
                <a:latin typeface="Arial" charset="0"/>
                <a:cs typeface="Arial" charset="0"/>
              </a:rPr>
              <a:t>The University of Iowa</a:t>
            </a:r>
          </a:p>
          <a:p>
            <a:pPr defTabSz="457200"/>
            <a:r>
              <a:rPr lang="en-US" sz="1100" dirty="0">
                <a:solidFill>
                  <a:srgbClr val="000000"/>
                </a:solidFill>
                <a:latin typeface="Arial" charset="0"/>
                <a:cs typeface="Arial" charset="0"/>
              </a:rPr>
              <a:t>University of Maryland</a:t>
            </a:r>
          </a:p>
          <a:p>
            <a:pPr defTabSz="457200"/>
            <a:r>
              <a:rPr lang="en-US" sz="1100" dirty="0">
                <a:solidFill>
                  <a:srgbClr val="000000"/>
                </a:solidFill>
                <a:latin typeface="Arial" charset="0"/>
                <a:cs typeface="Arial" charset="0"/>
              </a:rPr>
              <a:t>University of Massachusetts</a:t>
            </a:r>
          </a:p>
          <a:p>
            <a:pPr defTabSz="457200"/>
            <a:r>
              <a:rPr lang="en-US" sz="1100" dirty="0">
                <a:solidFill>
                  <a:srgbClr val="000000"/>
                </a:solidFill>
                <a:latin typeface="Arial" charset="0"/>
                <a:cs typeface="Arial" charset="0"/>
              </a:rPr>
              <a:t>University of Miami</a:t>
            </a:r>
          </a:p>
          <a:p>
            <a:pPr defTabSz="457200"/>
            <a:r>
              <a:rPr lang="en-US" sz="1100" b="1" dirty="0">
                <a:solidFill>
                  <a:srgbClr val="FF0000"/>
                </a:solidFill>
                <a:latin typeface="Arial" charset="0"/>
                <a:cs typeface="Arial" charset="0"/>
              </a:rPr>
              <a:t>University of Michigan</a:t>
            </a:r>
          </a:p>
          <a:p>
            <a:pPr defTabSz="457200"/>
            <a:r>
              <a:rPr lang="en-US" sz="1100" dirty="0">
                <a:solidFill>
                  <a:srgbClr val="000000"/>
                </a:solidFill>
                <a:latin typeface="Arial" charset="0"/>
                <a:cs typeface="Arial" charset="0"/>
              </a:rPr>
              <a:t>University of Minnesota</a:t>
            </a:r>
          </a:p>
          <a:p>
            <a:pPr defTabSz="457200"/>
            <a:r>
              <a:rPr lang="en-US" sz="1100" dirty="0">
                <a:solidFill>
                  <a:srgbClr val="000000"/>
                </a:solidFill>
                <a:latin typeface="Arial" charset="0"/>
                <a:cs typeface="Arial" charset="0"/>
              </a:rPr>
              <a:t>University of Missouri</a:t>
            </a:r>
          </a:p>
          <a:p>
            <a:pPr defTabSz="457200"/>
            <a:r>
              <a:rPr lang="en-US" sz="1100" dirty="0">
                <a:solidFill>
                  <a:srgbClr val="000000"/>
                </a:solidFill>
                <a:latin typeface="Arial" charset="0"/>
                <a:cs typeface="Arial" charset="0"/>
              </a:rPr>
              <a:t>University of Nebraska-Lincoln</a:t>
            </a:r>
          </a:p>
          <a:p>
            <a:pPr defTabSz="457200"/>
            <a:r>
              <a:rPr lang="en-US" sz="1100" dirty="0">
                <a:solidFill>
                  <a:srgbClr val="000000"/>
                </a:solidFill>
                <a:latin typeface="Arial" charset="0"/>
                <a:cs typeface="Arial" charset="0"/>
              </a:rPr>
              <a:t>The University of North</a:t>
            </a:r>
          </a:p>
          <a:p>
            <a:pPr defTabSz="457200"/>
            <a:r>
              <a:rPr lang="en-US" sz="1100" dirty="0">
                <a:solidFill>
                  <a:srgbClr val="000000"/>
                </a:solidFill>
                <a:latin typeface="Arial" charset="0"/>
                <a:cs typeface="Arial" charset="0"/>
              </a:rPr>
              <a:t>	Carolina at Chapel Hill</a:t>
            </a:r>
          </a:p>
          <a:p>
            <a:pPr defTabSz="457200"/>
            <a:r>
              <a:rPr lang="en-US" sz="1100" dirty="0">
                <a:solidFill>
                  <a:srgbClr val="000000"/>
                </a:solidFill>
                <a:latin typeface="Arial" charset="0"/>
                <a:cs typeface="Arial" charset="0"/>
              </a:rPr>
              <a:t>University of Notre Dame</a:t>
            </a:r>
          </a:p>
          <a:p>
            <a:pPr defTabSz="457200"/>
            <a:r>
              <a:rPr lang="en-US" sz="1100" dirty="0">
                <a:solidFill>
                  <a:srgbClr val="000000"/>
                </a:solidFill>
                <a:latin typeface="Arial" charset="0"/>
                <a:cs typeface="Arial" charset="0"/>
              </a:rPr>
              <a:t>University of Oklahoma</a:t>
            </a:r>
          </a:p>
          <a:p>
            <a:pPr defTabSz="457200"/>
            <a:r>
              <a:rPr lang="en-US" sz="1100" dirty="0">
                <a:solidFill>
                  <a:srgbClr val="000000"/>
                </a:solidFill>
                <a:latin typeface="Arial" charset="0"/>
                <a:cs typeface="Arial" charset="0"/>
              </a:rPr>
              <a:t>University of Pennsylvania</a:t>
            </a:r>
          </a:p>
          <a:p>
            <a:pPr defTabSz="457200"/>
            <a:r>
              <a:rPr lang="en-US" sz="1100" dirty="0">
                <a:solidFill>
                  <a:srgbClr val="000000"/>
                </a:solidFill>
                <a:latin typeface="Arial" charset="0"/>
                <a:cs typeface="Arial" charset="0"/>
              </a:rPr>
              <a:t>University of Pittsburgh</a:t>
            </a:r>
          </a:p>
          <a:p>
            <a:pPr defTabSz="457200"/>
            <a:r>
              <a:rPr lang="en-US" sz="1100" dirty="0">
                <a:solidFill>
                  <a:srgbClr val="000000"/>
                </a:solidFill>
                <a:latin typeface="Arial" charset="0"/>
                <a:cs typeface="Arial" charset="0"/>
              </a:rPr>
              <a:t>University of Queensland</a:t>
            </a:r>
          </a:p>
          <a:p>
            <a:pPr defTabSz="457200"/>
            <a:r>
              <a:rPr lang="en-US" sz="1100" dirty="0">
                <a:solidFill>
                  <a:srgbClr val="000000"/>
                </a:solidFill>
                <a:latin typeface="Arial" charset="0"/>
                <a:cs typeface="Arial" charset="0"/>
              </a:rPr>
              <a:t>University of </a:t>
            </a:r>
            <a:r>
              <a:rPr lang="en-US" sz="1100" dirty="0" err="1">
                <a:solidFill>
                  <a:srgbClr val="000000"/>
                </a:solidFill>
                <a:latin typeface="Arial" charset="0"/>
                <a:cs typeface="Arial" charset="0"/>
              </a:rPr>
              <a:t>Tennessee,Knoxvile</a:t>
            </a:r>
            <a:endParaRPr lang="en-US" sz="1100" dirty="0">
              <a:solidFill>
                <a:srgbClr val="000000"/>
              </a:solidFill>
              <a:latin typeface="Arial" charset="0"/>
              <a:cs typeface="Arial" charset="0"/>
            </a:endParaRPr>
          </a:p>
          <a:p>
            <a:pPr defTabSz="457200"/>
            <a:r>
              <a:rPr lang="en-US" sz="1100" dirty="0">
                <a:solidFill>
                  <a:srgbClr val="000000"/>
                </a:solidFill>
                <a:latin typeface="Arial" charset="0"/>
                <a:cs typeface="Arial" charset="0"/>
              </a:rPr>
              <a:t>University of Utah</a:t>
            </a:r>
          </a:p>
          <a:p>
            <a:pPr defTabSz="457200"/>
            <a:r>
              <a:rPr lang="en-US" sz="1100" dirty="0">
                <a:solidFill>
                  <a:srgbClr val="000000"/>
                </a:solidFill>
                <a:latin typeface="Arial" charset="0"/>
                <a:cs typeface="Arial" charset="0"/>
              </a:rPr>
              <a:t>University of Virginia</a:t>
            </a:r>
          </a:p>
          <a:p>
            <a:pPr defTabSz="457200"/>
            <a:r>
              <a:rPr lang="en-US" sz="1100" dirty="0">
                <a:solidFill>
                  <a:srgbClr val="000000"/>
                </a:solidFill>
                <a:latin typeface="Arial" charset="0"/>
                <a:cs typeface="Arial" charset="0"/>
              </a:rPr>
              <a:t>University of Washington</a:t>
            </a:r>
          </a:p>
          <a:p>
            <a:pPr defTabSz="457200"/>
            <a:r>
              <a:rPr lang="en-US" sz="1100" dirty="0">
                <a:solidFill>
                  <a:srgbClr val="000000"/>
                </a:solidFill>
                <a:latin typeface="Arial" charset="0"/>
                <a:cs typeface="Arial" charset="0"/>
              </a:rPr>
              <a:t>University of Wisconsin-Madison</a:t>
            </a:r>
          </a:p>
          <a:p>
            <a:pPr defTabSz="457200"/>
            <a:r>
              <a:rPr lang="en-US" sz="1100" dirty="0">
                <a:solidFill>
                  <a:srgbClr val="000000"/>
                </a:solidFill>
                <a:latin typeface="Arial" charset="0"/>
                <a:cs typeface="Arial" charset="0"/>
              </a:rPr>
              <a:t>Utah State University</a:t>
            </a:r>
          </a:p>
          <a:p>
            <a:pPr defTabSz="457200"/>
            <a:r>
              <a:rPr lang="en-US" sz="1100" dirty="0">
                <a:solidFill>
                  <a:srgbClr val="000000"/>
                </a:solidFill>
                <a:latin typeface="Arial" charset="0"/>
                <a:cs typeface="Arial" charset="0"/>
              </a:rPr>
              <a:t>Wake Forest University</a:t>
            </a:r>
          </a:p>
          <a:p>
            <a:pPr defTabSz="457200"/>
            <a:r>
              <a:rPr lang="en-US" sz="1100" dirty="0">
                <a:solidFill>
                  <a:srgbClr val="000000"/>
                </a:solidFill>
                <a:latin typeface="Arial" charset="0"/>
                <a:cs typeface="Arial" charset="0"/>
              </a:rPr>
              <a:t>Washington University</a:t>
            </a:r>
          </a:p>
          <a:p>
            <a:pPr defTabSz="457200"/>
            <a:r>
              <a:rPr lang="en-US" sz="1100" dirty="0">
                <a:solidFill>
                  <a:srgbClr val="000000"/>
                </a:solidFill>
                <a:latin typeface="Arial" charset="0"/>
                <a:cs typeface="Arial" charset="0"/>
              </a:rPr>
              <a:t>Yale University Library</a:t>
            </a:r>
            <a:endParaRPr lang="en-US" sz="1100" dirty="0">
              <a:solidFill>
                <a:prstClr val="black"/>
              </a:solidFill>
              <a:latin typeface="Arial" charset="0"/>
              <a:cs typeface="Arial" charset="0"/>
            </a:endParaRPr>
          </a:p>
          <a:p>
            <a:pPr defTabSz="457200"/>
            <a:endParaRPr lang="en-US" sz="1300" dirty="0">
              <a:solidFill>
                <a:srgbClr val="000000"/>
              </a:solidFill>
              <a:latin typeface="Arial" charset="0"/>
              <a:cs typeface="Arial" charset="0"/>
            </a:endParaRPr>
          </a:p>
        </p:txBody>
      </p:sp>
    </p:spTree>
    <p:extLst>
      <p:ext uri="{BB962C8B-B14F-4D97-AF65-F5344CB8AC3E}">
        <p14:creationId xmlns:p14="http://schemas.microsoft.com/office/powerpoint/2010/main" val="6321806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Overview</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2228" y="1600200"/>
            <a:ext cx="6459543"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7620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Approaches</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Secure Portal Access</a:t>
            </a:r>
          </a:p>
          <a:p>
            <a:pPr marL="514350" indent="-514350">
              <a:buFont typeface="+mj-lt"/>
              <a:buAutoNum type="arabicPeriod"/>
            </a:pPr>
            <a:r>
              <a:rPr lang="en-US" dirty="0" smtClean="0"/>
              <a:t>Data Capsule Access</a:t>
            </a:r>
          </a:p>
          <a:p>
            <a:pPr marL="514350" indent="-514350">
              <a:buFont typeface="+mj-lt"/>
              <a:buAutoNum type="arabicPeriod"/>
            </a:pPr>
            <a:r>
              <a:rPr lang="en-US" dirty="0" smtClean="0"/>
              <a:t>Feature Extraction Services</a:t>
            </a:r>
            <a:endParaRPr lang="en-US" dirty="0"/>
          </a:p>
        </p:txBody>
      </p:sp>
    </p:spTree>
    <p:extLst>
      <p:ext uri="{BB962C8B-B14F-4D97-AF65-F5344CB8AC3E}">
        <p14:creationId xmlns:p14="http://schemas.microsoft.com/office/powerpoint/2010/main" val="248335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Tree>
    <p:extLst>
      <p:ext uri="{BB962C8B-B14F-4D97-AF65-F5344CB8AC3E}">
        <p14:creationId xmlns:p14="http://schemas.microsoft.com/office/powerpoint/2010/main" val="18491751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2729850" y="443852"/>
            <a:ext cx="6798730" cy="6029569"/>
          </a:xfrm>
          <a:prstGeom prst="wedgeRoundRectCallout">
            <a:avLst>
              <a:gd name="adj1" fmla="val -28536"/>
              <a:gd name="adj2" fmla="val 63513"/>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Portal Access</a:t>
            </a:r>
            <a:endParaRPr lang="en-US" sz="2800" dirty="0">
              <a:solidFill>
                <a:schemeClr val="accent3">
                  <a:lumMod val="75000"/>
                </a:schemeClr>
              </a:solidFill>
            </a:endParaRPr>
          </a:p>
        </p:txBody>
      </p:sp>
      <p:sp>
        <p:nvSpPr>
          <p:cNvPr id="53" name="Rectangle 52"/>
          <p:cNvSpPr/>
          <p:nvPr/>
        </p:nvSpPr>
        <p:spPr>
          <a:xfrm>
            <a:off x="3516994" y="770473"/>
            <a:ext cx="5085137" cy="2082801"/>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HTRC Portal</a:t>
            </a:r>
            <a:endParaRPr lang="en-US" dirty="0">
              <a:solidFill>
                <a:srgbClr val="000000"/>
              </a:solidFill>
            </a:endParaRPr>
          </a:p>
          <a:p>
            <a:pPr algn="ctr"/>
            <a:endParaRPr lang="en-US" dirty="0">
              <a:solidFill>
                <a:srgbClr val="000000"/>
              </a:solidFill>
            </a:endParaRPr>
          </a:p>
        </p:txBody>
      </p:sp>
      <p:sp>
        <p:nvSpPr>
          <p:cNvPr id="54" name="Rectangle 53"/>
          <p:cNvSpPr/>
          <p:nvPr/>
        </p:nvSpPr>
        <p:spPr>
          <a:xfrm>
            <a:off x="6513353" y="2007689"/>
            <a:ext cx="1908493" cy="694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pic>
        <p:nvPicPr>
          <p:cNvPr id="6" name="Picture 5" descr="HTRC-OpenNLP-Entities-F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250" y="3619499"/>
            <a:ext cx="3130550" cy="2595033"/>
          </a:xfrm>
          <a:prstGeom prst="rect">
            <a:avLst/>
          </a:prstGeom>
        </p:spPr>
      </p:pic>
      <p:sp>
        <p:nvSpPr>
          <p:cNvPr id="55" name="Title 1"/>
          <p:cNvSpPr txBox="1">
            <a:spLocks/>
          </p:cNvSpPr>
          <p:nvPr/>
        </p:nvSpPr>
        <p:spPr bwMode="auto">
          <a:xfrm>
            <a:off x="3238500" y="30480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App SEAR</a:t>
            </a:r>
            <a:endParaRPr lang="en-US" sz="2800" dirty="0">
              <a:solidFill>
                <a:schemeClr val="accent3">
                  <a:lumMod val="75000"/>
                </a:schemeClr>
              </a:solidFill>
            </a:endParaRPr>
          </a:p>
        </p:txBody>
      </p:sp>
      <p:sp>
        <p:nvSpPr>
          <p:cNvPr id="59" name="Title 1"/>
          <p:cNvSpPr txBox="1">
            <a:spLocks/>
          </p:cNvSpPr>
          <p:nvPr/>
        </p:nvSpPr>
        <p:spPr bwMode="auto">
          <a:xfrm>
            <a:off x="6213230" y="3048000"/>
            <a:ext cx="28926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App Blacklight</a:t>
            </a:r>
            <a:endParaRPr lang="en-US" sz="2800" dirty="0">
              <a:solidFill>
                <a:schemeClr val="accent3">
                  <a:lumMod val="75000"/>
                </a:schemeClr>
              </a:solidFill>
            </a:endParaRPr>
          </a:p>
        </p:txBody>
      </p:sp>
      <p:pic>
        <p:nvPicPr>
          <p:cNvPr id="9" name="Picture 8"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123267"/>
            <a:ext cx="2580640" cy="904240"/>
          </a:xfrm>
          <a:prstGeom prst="rect">
            <a:avLst/>
          </a:prstGeom>
        </p:spPr>
      </p:pic>
    </p:spTree>
    <p:extLst>
      <p:ext uri="{BB962C8B-B14F-4D97-AF65-F5344CB8AC3E}">
        <p14:creationId xmlns:p14="http://schemas.microsoft.com/office/powerpoint/2010/main" val="27374644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3754317" y="-580615"/>
            <a:ext cx="4207928" cy="5487701"/>
          </a:xfrm>
          <a:prstGeom prst="wedgeRoundRectCallout">
            <a:avLst>
              <a:gd name="adj1" fmla="val -16654"/>
              <a:gd name="adj2" fmla="val 68759"/>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Agent</a:t>
            </a:r>
            <a:endParaRPr lang="en-US" sz="2800" dirty="0">
              <a:solidFill>
                <a:schemeClr val="accent3">
                  <a:lumMod val="75000"/>
                </a:schemeClr>
              </a:solidFill>
            </a:endParaRPr>
          </a:p>
        </p:txBody>
      </p:sp>
      <p:grpSp>
        <p:nvGrpSpPr>
          <p:cNvPr id="59" name="Group 58"/>
          <p:cNvGrpSpPr/>
          <p:nvPr/>
        </p:nvGrpSpPr>
        <p:grpSpPr>
          <a:xfrm>
            <a:off x="3657076" y="732770"/>
            <a:ext cx="4039123" cy="2315230"/>
            <a:chOff x="732739" y="3200400"/>
            <a:chExt cx="2393228" cy="1143000"/>
          </a:xfrm>
        </p:grpSpPr>
        <p:sp>
          <p:nvSpPr>
            <p:cNvPr id="64" name="Rectangle 63"/>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5" name="TextBox 64"/>
            <p:cNvSpPr txBox="1"/>
            <p:nvPr/>
          </p:nvSpPr>
          <p:spPr>
            <a:xfrm>
              <a:off x="1407242" y="3235523"/>
              <a:ext cx="1135199" cy="227918"/>
            </a:xfrm>
            <a:prstGeom prst="rect">
              <a:avLst/>
            </a:prstGeom>
            <a:noFill/>
          </p:spPr>
          <p:txBody>
            <a:bodyPr wrap="none" rtlCol="0">
              <a:spAutoFit/>
            </a:bodyPr>
            <a:lstStyle/>
            <a:p>
              <a:r>
                <a:rPr lang="en-US" dirty="0" smtClean="0">
                  <a:solidFill>
                    <a:prstClr val="black"/>
                  </a:solidFill>
                </a:rPr>
                <a:t>HTRC Agent</a:t>
              </a:r>
              <a:endParaRPr lang="en-US" dirty="0">
                <a:solidFill>
                  <a:prstClr val="black"/>
                </a:solidFill>
              </a:endParaRPr>
            </a:p>
          </p:txBody>
        </p:sp>
        <p:sp>
          <p:nvSpPr>
            <p:cNvPr id="66" name="Rectangle 6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smtClean="0">
                  <a:solidFill>
                    <a:srgbClr val="000000"/>
                  </a:solidFill>
                </a:rPr>
                <a:t>Job </a:t>
              </a:r>
            </a:p>
            <a:p>
              <a:pPr algn="ctr"/>
              <a:r>
                <a:rPr lang="en-US" sz="2000" smtClean="0">
                  <a:solidFill>
                    <a:srgbClr val="000000"/>
                  </a:solidFill>
                </a:rPr>
                <a:t>Submission</a:t>
              </a:r>
              <a:endParaRPr lang="en-US" sz="2000" dirty="0">
                <a:solidFill>
                  <a:srgbClr val="000000"/>
                </a:solidFill>
              </a:endParaRPr>
            </a:p>
          </p:txBody>
        </p:sp>
        <p:sp>
          <p:nvSpPr>
            <p:cNvPr id="67" name="Rectangle 6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Collection building</a:t>
              </a:r>
              <a:endParaRPr lang="en-US" sz="2000" dirty="0">
                <a:solidFill>
                  <a:srgbClr val="000000"/>
                </a:solidFill>
              </a:endParaRPr>
            </a:p>
          </p:txBody>
        </p:sp>
      </p:grpSp>
    </p:spTree>
    <p:extLst>
      <p:ext uri="{BB962C8B-B14F-4D97-AF65-F5344CB8AC3E}">
        <p14:creationId xmlns:p14="http://schemas.microsoft.com/office/powerpoint/2010/main" val="396344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3648484" y="-474782"/>
            <a:ext cx="4588928" cy="5657036"/>
          </a:xfrm>
          <a:prstGeom prst="wedgeRoundRectCallout">
            <a:avLst>
              <a:gd name="adj1" fmla="val 29729"/>
              <a:gd name="adj2" fmla="val 66570"/>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HTRC Registry</a:t>
            </a:r>
            <a:endParaRPr lang="en-US" sz="2800" dirty="0">
              <a:solidFill>
                <a:schemeClr val="accent3">
                  <a:lumMod val="75000"/>
                </a:schemeClr>
              </a:solidFill>
            </a:endParaRPr>
          </a:p>
        </p:txBody>
      </p:sp>
      <p:grpSp>
        <p:nvGrpSpPr>
          <p:cNvPr id="52" name="Group 51"/>
          <p:cNvGrpSpPr/>
          <p:nvPr/>
        </p:nvGrpSpPr>
        <p:grpSpPr>
          <a:xfrm>
            <a:off x="3809998" y="748784"/>
            <a:ext cx="4216401" cy="2163256"/>
            <a:chOff x="-2689587" y="4838700"/>
            <a:chExt cx="2971800" cy="1600200"/>
          </a:xfrm>
        </p:grpSpPr>
        <p:sp>
          <p:nvSpPr>
            <p:cNvPr id="53" name="Rectangle 52"/>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Rectangle 53"/>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Algorithms</a:t>
              </a:r>
              <a:endParaRPr lang="en-US" sz="2000" dirty="0">
                <a:solidFill>
                  <a:srgbClr val="000000"/>
                </a:solidFill>
              </a:endParaRPr>
            </a:p>
          </p:txBody>
        </p:sp>
        <p:sp>
          <p:nvSpPr>
            <p:cNvPr id="55" name="Rectangle 54"/>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Result Sets</a:t>
              </a:r>
              <a:endParaRPr lang="en-US" sz="2000" dirty="0">
                <a:solidFill>
                  <a:srgbClr val="000000"/>
                </a:solidFill>
              </a:endParaRPr>
            </a:p>
          </p:txBody>
        </p:sp>
        <p:sp>
          <p:nvSpPr>
            <p:cNvPr id="59" name="Rectangle 58"/>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rgbClr val="000000"/>
                  </a:solidFill>
                </a:rPr>
                <a:t>Meandre </a:t>
              </a:r>
              <a:r>
                <a:rPr lang="en-US" sz="2000" dirty="0" smtClean="0">
                  <a:solidFill>
                    <a:srgbClr val="000000"/>
                  </a:solidFill>
                </a:rPr>
                <a:t>Workflows</a:t>
              </a:r>
              <a:endParaRPr lang="en-US" sz="2000" dirty="0">
                <a:solidFill>
                  <a:srgbClr val="000000"/>
                </a:solidFill>
              </a:endParaRPr>
            </a:p>
          </p:txBody>
        </p:sp>
        <p:sp>
          <p:nvSpPr>
            <p:cNvPr id="64" name="TextBox 63"/>
            <p:cNvSpPr txBox="1"/>
            <p:nvPr/>
          </p:nvSpPr>
          <p:spPr>
            <a:xfrm>
              <a:off x="-1896558" y="4898812"/>
              <a:ext cx="1860318" cy="375995"/>
            </a:xfrm>
            <a:prstGeom prst="rect">
              <a:avLst/>
            </a:prstGeom>
            <a:noFill/>
          </p:spPr>
          <p:txBody>
            <a:bodyPr wrap="none" rtlCol="0">
              <a:spAutoFit/>
            </a:bodyPr>
            <a:lstStyle/>
            <a:p>
              <a:r>
                <a:rPr lang="en-US" sz="2000" dirty="0" smtClean="0">
                  <a:solidFill>
                    <a:prstClr val="black"/>
                  </a:solidFill>
                </a:rPr>
                <a:t>Registry (WSO2)</a:t>
              </a:r>
              <a:endParaRPr lang="en-US" sz="2000" dirty="0">
                <a:solidFill>
                  <a:prstClr val="black"/>
                </a:solidFill>
              </a:endParaRPr>
            </a:p>
          </p:txBody>
        </p:sp>
      </p:grpSp>
      <p:sp>
        <p:nvSpPr>
          <p:cNvPr id="65" name="Rectangle 64"/>
          <p:cNvSpPr/>
          <p:nvPr/>
        </p:nvSpPr>
        <p:spPr>
          <a:xfrm>
            <a:off x="6095999" y="2098720"/>
            <a:ext cx="1714173" cy="721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Collections</a:t>
            </a:r>
            <a:endParaRPr lang="en-US" sz="2000" dirty="0">
              <a:solidFill>
                <a:srgbClr val="000000"/>
              </a:solidFill>
            </a:endParaRPr>
          </a:p>
        </p:txBody>
      </p:sp>
      <p:pic>
        <p:nvPicPr>
          <p:cNvPr id="6" name="Picture 5" descr="header-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194" y="3048000"/>
            <a:ext cx="5505937" cy="977900"/>
          </a:xfrm>
          <a:prstGeom prst="rect">
            <a:avLst/>
          </a:prstGeom>
        </p:spPr>
      </p:pic>
    </p:spTree>
    <p:extLst>
      <p:ext uri="{BB962C8B-B14F-4D97-AF65-F5344CB8AC3E}">
        <p14:creationId xmlns:p14="http://schemas.microsoft.com/office/powerpoint/2010/main" val="15346164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10800000">
            <a:off x="4741336" y="152399"/>
            <a:ext cx="4284130" cy="6498167"/>
          </a:xfrm>
          <a:prstGeom prst="wedgeRoundRectCallout">
            <a:avLst>
              <a:gd name="adj1" fmla="val 54479"/>
              <a:gd name="adj2" fmla="val -4876"/>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5215471" y="292104"/>
            <a:ext cx="33443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Secure Data API</a:t>
            </a:r>
            <a:endParaRPr lang="en-US" sz="2800" dirty="0">
              <a:solidFill>
                <a:schemeClr val="accent3">
                  <a:lumMod val="75000"/>
                </a:schemeClr>
              </a:solidFill>
            </a:endParaRPr>
          </a:p>
        </p:txBody>
      </p:sp>
      <p:sp>
        <p:nvSpPr>
          <p:cNvPr id="52" name="Content Placeholder 2"/>
          <p:cNvSpPr>
            <a:spLocks noGrp="1"/>
          </p:cNvSpPr>
          <p:nvPr>
            <p:ph idx="1"/>
          </p:nvPr>
        </p:nvSpPr>
        <p:spPr>
          <a:xfrm>
            <a:off x="5240870" y="1087438"/>
            <a:ext cx="3352800" cy="4060296"/>
          </a:xfrm>
        </p:spPr>
        <p:txBody>
          <a:bodyPr>
            <a:normAutofit fontScale="77500" lnSpcReduction="20000"/>
          </a:bodyPr>
          <a:lstStyle/>
          <a:p>
            <a:r>
              <a:rPr lang="en-US" dirty="0" smtClean="0"/>
              <a:t>RESTful Web Service</a:t>
            </a:r>
          </a:p>
          <a:p>
            <a:pPr lvl="1"/>
            <a:r>
              <a:rPr lang="en-US" dirty="0" smtClean="0"/>
              <a:t>Language agnostic</a:t>
            </a:r>
          </a:p>
          <a:p>
            <a:pPr lvl="1"/>
            <a:r>
              <a:rPr lang="en-US" dirty="0" smtClean="0"/>
              <a:t>Clients don’t have to deal with Cassandra</a:t>
            </a:r>
          </a:p>
          <a:p>
            <a:r>
              <a:rPr lang="en-US" dirty="0" smtClean="0"/>
              <a:t>Simple OAuth2 authentication</a:t>
            </a:r>
          </a:p>
          <a:p>
            <a:r>
              <a:rPr lang="en-US" dirty="0" smtClean="0"/>
              <a:t>HTTP over SSL</a:t>
            </a:r>
          </a:p>
          <a:p>
            <a:r>
              <a:rPr lang="en-US" dirty="0" smtClean="0"/>
              <a:t>Audits client access</a:t>
            </a:r>
          </a:p>
          <a:p>
            <a:r>
              <a:rPr lang="en-US" dirty="0"/>
              <a:t>P</a:t>
            </a:r>
            <a:r>
              <a:rPr lang="en-US" dirty="0" smtClean="0"/>
              <a:t>rotected behind firewall, accessible only to authorized IPs</a:t>
            </a:r>
          </a:p>
        </p:txBody>
      </p:sp>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968" y="4834469"/>
            <a:ext cx="1714500" cy="1714500"/>
          </a:xfrm>
          <a:prstGeom prst="rect">
            <a:avLst/>
          </a:prstGeom>
        </p:spPr>
      </p:pic>
      <p:sp>
        <p:nvSpPr>
          <p:cNvPr id="15" name="TextBox 14"/>
          <p:cNvSpPr txBox="1"/>
          <p:nvPr/>
        </p:nvSpPr>
        <p:spPr>
          <a:xfrm>
            <a:off x="6400800" y="5430110"/>
            <a:ext cx="1039467" cy="461665"/>
          </a:xfrm>
          <a:prstGeom prst="rect">
            <a:avLst/>
          </a:prstGeom>
          <a:noFill/>
        </p:spPr>
        <p:txBody>
          <a:bodyPr wrap="none" rtlCol="0">
            <a:spAutoFit/>
          </a:bodyPr>
          <a:lstStyle/>
          <a:p>
            <a:r>
              <a:rPr lang="en-US" b="1" dirty="0" smtClean="0">
                <a:solidFill>
                  <a:schemeClr val="accent3">
                    <a:lumMod val="50000"/>
                  </a:schemeClr>
                </a:solidFill>
              </a:rPr>
              <a:t>HTRC</a:t>
            </a:r>
            <a:endParaRPr lang="en-US" b="1" dirty="0">
              <a:solidFill>
                <a:schemeClr val="accent3">
                  <a:lumMod val="50000"/>
                </a:schemeClr>
              </a:solidFill>
            </a:endParaRPr>
          </a:p>
        </p:txBody>
      </p:sp>
    </p:spTree>
    <p:extLst>
      <p:ext uri="{BB962C8B-B14F-4D97-AF65-F5344CB8AC3E}">
        <p14:creationId xmlns:p14="http://schemas.microsoft.com/office/powerpoint/2010/main" val="12191458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10800000">
            <a:off x="448735" y="113781"/>
            <a:ext cx="4284130" cy="6498167"/>
          </a:xfrm>
          <a:prstGeom prst="wedgeRoundRectCallout">
            <a:avLst>
              <a:gd name="adj1" fmla="val -111134"/>
              <a:gd name="adj2" fmla="val -4355"/>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itle 1"/>
          <p:cNvSpPr txBox="1">
            <a:spLocks/>
          </p:cNvSpPr>
          <p:nvPr/>
        </p:nvSpPr>
        <p:spPr bwMode="auto">
          <a:xfrm>
            <a:off x="922867" y="330208"/>
            <a:ext cx="33443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err="1" smtClean="0">
                <a:solidFill>
                  <a:schemeClr val="accent3">
                    <a:lumMod val="75000"/>
                  </a:schemeClr>
                </a:solidFill>
              </a:rPr>
              <a:t>Solr</a:t>
            </a:r>
            <a:r>
              <a:rPr lang="en-US" sz="2800" dirty="0" smtClean="0">
                <a:solidFill>
                  <a:schemeClr val="accent3">
                    <a:lumMod val="75000"/>
                  </a:schemeClr>
                </a:solidFill>
              </a:rPr>
              <a:t> Proxy</a:t>
            </a:r>
            <a:endParaRPr lang="en-US" sz="2800" dirty="0">
              <a:solidFill>
                <a:schemeClr val="accent3">
                  <a:lumMod val="75000"/>
                </a:schemeClr>
              </a:solidFill>
            </a:endParaRPr>
          </a:p>
        </p:txBody>
      </p:sp>
      <p:cxnSp>
        <p:nvCxnSpPr>
          <p:cNvPr id="54" name="Straight Arrow Connector 53"/>
          <p:cNvCxnSpPr/>
          <p:nvPr/>
        </p:nvCxnSpPr>
        <p:spPr>
          <a:xfrm rot="5400000">
            <a:off x="314140" y="3140333"/>
            <a:ext cx="4267200" cy="1588"/>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66540" y="3140333"/>
            <a:ext cx="4267200" cy="1588"/>
          </a:xfrm>
          <a:prstGeom prst="straightConnector1">
            <a:avLst/>
          </a:prstGeom>
          <a:ln>
            <a:solidFill>
              <a:schemeClr val="accent3">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59" name="Can 58"/>
          <p:cNvSpPr/>
          <p:nvPr/>
        </p:nvSpPr>
        <p:spPr>
          <a:xfrm>
            <a:off x="999146" y="5274727"/>
            <a:ext cx="3200400" cy="6858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7933C"/>
                </a:solidFill>
              </a:rPr>
              <a:t>RFS distributed file system</a:t>
            </a:r>
            <a:endParaRPr lang="en-US" dirty="0">
              <a:solidFill>
                <a:srgbClr val="77933C"/>
              </a:solidFill>
            </a:endParaRPr>
          </a:p>
        </p:txBody>
      </p:sp>
      <p:sp>
        <p:nvSpPr>
          <p:cNvPr id="64" name="Rectangle 63"/>
          <p:cNvSpPr/>
          <p:nvPr/>
        </p:nvSpPr>
        <p:spPr>
          <a:xfrm>
            <a:off x="1532546" y="1921927"/>
            <a:ext cx="1981200" cy="457200"/>
          </a:xfrm>
          <a:prstGeom prst="rect">
            <a:avLst/>
          </a:prstGeom>
          <a:solidFill>
            <a:srgbClr val="4F6228"/>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Solr</a:t>
            </a:r>
            <a:r>
              <a:rPr lang="en-US" dirty="0" smtClean="0"/>
              <a:t> proxy</a:t>
            </a:r>
            <a:endParaRPr lang="en-US" dirty="0"/>
          </a:p>
        </p:txBody>
      </p:sp>
      <p:sp>
        <p:nvSpPr>
          <p:cNvPr id="65" name="Rectangle 64"/>
          <p:cNvSpPr/>
          <p:nvPr/>
        </p:nvSpPr>
        <p:spPr>
          <a:xfrm>
            <a:off x="1915135" y="3325121"/>
            <a:ext cx="1066800" cy="914400"/>
          </a:xfrm>
          <a:prstGeom prst="rect">
            <a:avLst/>
          </a:prstGeom>
          <a:solidFill>
            <a:schemeClr val="accent3">
              <a:lumMod val="50000"/>
            </a:schemeClr>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Solr</a:t>
            </a:r>
            <a:r>
              <a:rPr lang="en-US" dirty="0" smtClean="0"/>
              <a:t> service</a:t>
            </a:r>
            <a:endParaRPr lang="en-US" dirty="0"/>
          </a:p>
        </p:txBody>
      </p:sp>
    </p:spTree>
    <p:extLst>
      <p:ext uri="{BB962C8B-B14F-4D97-AF65-F5344CB8AC3E}">
        <p14:creationId xmlns:p14="http://schemas.microsoft.com/office/powerpoint/2010/main" val="40571911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Capsule Team</a:t>
            </a:r>
            <a:endParaRPr lang="en-US" dirty="0"/>
          </a:p>
        </p:txBody>
      </p:sp>
      <p:sp>
        <p:nvSpPr>
          <p:cNvPr id="4" name="Content Placeholder 2"/>
          <p:cNvSpPr txBox="1">
            <a:spLocks/>
          </p:cNvSpPr>
          <p:nvPr/>
        </p:nvSpPr>
        <p:spPr>
          <a:xfrm>
            <a:off x="457200" y="1629525"/>
            <a:ext cx="4038600" cy="18448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HTRC Data </a:t>
            </a:r>
            <a:r>
              <a:rPr lang="en-US" sz="2400" dirty="0" err="1" smtClean="0"/>
              <a:t>Capsule@IU</a:t>
            </a:r>
            <a:r>
              <a:rPr lang="en-US" sz="2400" dirty="0" smtClean="0"/>
              <a:t>  Team</a:t>
            </a:r>
          </a:p>
          <a:p>
            <a:r>
              <a:rPr lang="en-US" sz="2400" dirty="0" smtClean="0"/>
              <a:t>Beth Plale (PI)</a:t>
            </a:r>
          </a:p>
          <a:p>
            <a:r>
              <a:rPr lang="en-US" sz="2400" dirty="0" err="1" smtClean="0"/>
              <a:t>Jiaan</a:t>
            </a:r>
            <a:r>
              <a:rPr lang="en-US" sz="2400" dirty="0" smtClean="0"/>
              <a:t> Zeng</a:t>
            </a:r>
          </a:p>
          <a:p>
            <a:r>
              <a:rPr lang="en-US" sz="2400" dirty="0" err="1" smtClean="0"/>
              <a:t>Guangchen</a:t>
            </a:r>
            <a:r>
              <a:rPr lang="en-US" sz="2400" dirty="0" smtClean="0"/>
              <a:t> Ruan</a:t>
            </a:r>
          </a:p>
        </p:txBody>
      </p:sp>
      <p:pic>
        <p:nvPicPr>
          <p:cNvPr id="5" name="Picture 4" descr="sloan 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771" y="5277070"/>
            <a:ext cx="3056751" cy="11033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870" y="4266686"/>
            <a:ext cx="2209419" cy="342900"/>
          </a:xfrm>
          <a:prstGeom prst="rect">
            <a:avLst/>
          </a:prstGeom>
        </p:spPr>
      </p:pic>
      <p:pic>
        <p:nvPicPr>
          <p:cNvPr id="7" name="Picture 6" descr="ilogo_horz_bw.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478" y="4848652"/>
            <a:ext cx="1607820" cy="274320"/>
          </a:xfrm>
          <a:prstGeom prst="rect">
            <a:avLst/>
          </a:prstGeom>
        </p:spPr>
      </p:pic>
      <p:sp>
        <p:nvSpPr>
          <p:cNvPr id="8" name="Content Placeholder 4"/>
          <p:cNvSpPr txBox="1">
            <a:spLocks/>
          </p:cNvSpPr>
          <p:nvPr/>
        </p:nvSpPr>
        <p:spPr>
          <a:xfrm>
            <a:off x="4485525" y="1665812"/>
            <a:ext cx="4329701" cy="143030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400" dirty="0" smtClean="0"/>
              <a:t>HTRC Data Capsule@Michigan</a:t>
            </a:r>
            <a:r>
              <a:rPr lang="en-US" sz="2400" dirty="0"/>
              <a:t> </a:t>
            </a:r>
            <a:r>
              <a:rPr lang="en-US" sz="2400" dirty="0" smtClean="0"/>
              <a:t>Team</a:t>
            </a:r>
          </a:p>
          <a:p>
            <a:r>
              <a:rPr lang="en-US" sz="2400" dirty="0" smtClean="0"/>
              <a:t>Atul Prakash (PI)</a:t>
            </a:r>
          </a:p>
          <a:p>
            <a:r>
              <a:rPr lang="en-US" sz="2400" dirty="0" smtClean="0"/>
              <a:t>Alexander Crowell</a:t>
            </a:r>
          </a:p>
          <a:p>
            <a:endParaRPr lang="en-US" sz="2400" dirty="0" smtClean="0"/>
          </a:p>
          <a:p>
            <a:endParaRPr lang="en-US" sz="2400"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91241" y="5364837"/>
            <a:ext cx="514536" cy="53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4"/>
          <p:cNvSpPr txBox="1">
            <a:spLocks/>
          </p:cNvSpPr>
          <p:nvPr/>
        </p:nvSpPr>
        <p:spPr>
          <a:xfrm>
            <a:off x="4611594" y="2940133"/>
            <a:ext cx="3959411" cy="95105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t>Jiaan Zeng, Guangchen Ruan, Alexander Crowell, Atul Prakash, and Beth Plale. 2014. Cloud computing data capsules for non-consumptiveuse of texts. In </a:t>
            </a:r>
            <a:r>
              <a:rPr lang="en-US" sz="2400" i="1" dirty="0"/>
              <a:t>Proceedings of the 5th ACM workshop on Scientific cloud computing</a:t>
            </a:r>
            <a:r>
              <a:rPr lang="en-US" sz="2400" dirty="0"/>
              <a:t> (ScienceCloud '14). ACM, New York, NY, USA, 9-16. </a:t>
            </a:r>
            <a:r>
              <a:rPr lang="en-US" sz="2400" dirty="0" smtClean="0"/>
              <a:t>DOI=10.1145/2608029.2608031 http://doi.acm.org/10.1145/2608029.2608031</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6395" y="4004128"/>
            <a:ext cx="1889760" cy="1889760"/>
          </a:xfrm>
          <a:prstGeom prst="rect">
            <a:avLst/>
          </a:prstGeom>
        </p:spPr>
      </p:pic>
      <p:sp>
        <p:nvSpPr>
          <p:cNvPr id="12" name="Content Placeholder 2"/>
          <p:cNvSpPr txBox="1">
            <a:spLocks/>
          </p:cNvSpPr>
          <p:nvPr/>
        </p:nvSpPr>
        <p:spPr>
          <a:xfrm>
            <a:off x="477395" y="3674729"/>
            <a:ext cx="4038600" cy="183565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smtClean="0"/>
              <a:t>Special Thanks to</a:t>
            </a:r>
          </a:p>
          <a:p>
            <a:r>
              <a:rPr lang="en-US" sz="2400" smtClean="0"/>
              <a:t>Samitha Liyanage</a:t>
            </a:r>
          </a:p>
          <a:p>
            <a:r>
              <a:rPr lang="en-US" sz="2400" smtClean="0"/>
              <a:t>Milinda Pathirage</a:t>
            </a:r>
          </a:p>
          <a:p>
            <a:r>
              <a:rPr lang="en-US" sz="2400" smtClean="0"/>
              <a:t>Zong Peng</a:t>
            </a:r>
          </a:p>
          <a:p>
            <a:r>
              <a:rPr lang="en-US" sz="2400" smtClean="0"/>
              <a:t>Earlence Fernandes</a:t>
            </a:r>
          </a:p>
          <a:p>
            <a:r>
              <a:rPr lang="en-US" sz="2400" smtClean="0"/>
              <a:t>Ajit Aluri</a:t>
            </a:r>
          </a:p>
          <a:p>
            <a:endParaRPr lang="en-US" sz="2400" dirty="0"/>
          </a:p>
        </p:txBody>
      </p:sp>
    </p:spTree>
    <p:extLst>
      <p:ext uri="{BB962C8B-B14F-4D97-AF65-F5344CB8AC3E}">
        <p14:creationId xmlns:p14="http://schemas.microsoft.com/office/powerpoint/2010/main" val="15992551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0254"/>
            <a:ext cx="8229600" cy="1143000"/>
          </a:xfrm>
        </p:spPr>
        <p:txBody>
          <a:bodyPr>
            <a:normAutofit/>
          </a:bodyPr>
          <a:lstStyle/>
          <a:p>
            <a:pPr algn="ctr"/>
            <a:r>
              <a:rPr lang="en-US" b="1" dirty="0" smtClean="0"/>
              <a:t>HTRC Data Capsule</a:t>
            </a:r>
            <a:endParaRPr lang="en-US" b="1" dirty="0"/>
          </a:p>
        </p:txBody>
      </p:sp>
      <p:sp>
        <p:nvSpPr>
          <p:cNvPr id="3" name="Content Placeholder 2"/>
          <p:cNvSpPr>
            <a:spLocks noGrp="1"/>
          </p:cNvSpPr>
          <p:nvPr>
            <p:ph sz="half" idx="1"/>
          </p:nvPr>
        </p:nvSpPr>
        <p:spPr>
          <a:xfrm>
            <a:off x="457200" y="1141845"/>
            <a:ext cx="4038600" cy="1844864"/>
          </a:xfrm>
        </p:spPr>
        <p:txBody>
          <a:bodyPr>
            <a:normAutofit/>
          </a:bodyPr>
          <a:lstStyle/>
          <a:p>
            <a:pPr marL="0" indent="0">
              <a:buNone/>
            </a:pPr>
            <a:r>
              <a:rPr lang="en-US" sz="2400" dirty="0" smtClean="0"/>
              <a:t>HTRC Data Capsule@IU  </a:t>
            </a:r>
            <a:r>
              <a:rPr lang="en-US" sz="2400" dirty="0"/>
              <a:t>T</a:t>
            </a:r>
            <a:r>
              <a:rPr lang="en-US" sz="2400" dirty="0" smtClean="0"/>
              <a:t>eam</a:t>
            </a:r>
          </a:p>
          <a:p>
            <a:r>
              <a:rPr lang="en-US" sz="2400" dirty="0" smtClean="0"/>
              <a:t>Beth Plale (PI)</a:t>
            </a:r>
          </a:p>
          <a:p>
            <a:r>
              <a:rPr lang="en-US" sz="2400" dirty="0" smtClean="0"/>
              <a:t>Jiaan Zeng</a:t>
            </a:r>
          </a:p>
          <a:p>
            <a:r>
              <a:rPr lang="en-US" sz="2400" dirty="0" smtClean="0"/>
              <a:t>Guangchen Ruan</a:t>
            </a:r>
          </a:p>
        </p:txBody>
      </p:sp>
      <p:pic>
        <p:nvPicPr>
          <p:cNvPr id="6" name="Picture 5" descr="sloan 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771" y="4789390"/>
            <a:ext cx="3056751" cy="11033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870" y="3779006"/>
            <a:ext cx="2209419" cy="342900"/>
          </a:xfrm>
          <a:prstGeom prst="rect">
            <a:avLst/>
          </a:prstGeom>
        </p:spPr>
      </p:pic>
      <p:pic>
        <p:nvPicPr>
          <p:cNvPr id="8" name="Picture 7" descr="ilogo_horz_bw.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3478" y="4360972"/>
            <a:ext cx="1607820" cy="274320"/>
          </a:xfrm>
          <a:prstGeom prst="rect">
            <a:avLst/>
          </a:prstGeom>
        </p:spPr>
      </p:pic>
      <p:sp>
        <p:nvSpPr>
          <p:cNvPr id="9" name="Content Placeholder 4"/>
          <p:cNvSpPr txBox="1">
            <a:spLocks/>
          </p:cNvSpPr>
          <p:nvPr/>
        </p:nvSpPr>
        <p:spPr>
          <a:xfrm>
            <a:off x="4485525" y="1178132"/>
            <a:ext cx="4329701" cy="143030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400" dirty="0" smtClean="0"/>
              <a:t>HTRC Data Capsule@Michigan</a:t>
            </a:r>
            <a:r>
              <a:rPr lang="en-US" sz="2400" dirty="0"/>
              <a:t> </a:t>
            </a:r>
            <a:r>
              <a:rPr lang="en-US" sz="2400" dirty="0" smtClean="0"/>
              <a:t>Team</a:t>
            </a:r>
          </a:p>
          <a:p>
            <a:r>
              <a:rPr lang="en-US" sz="2400" dirty="0" smtClean="0"/>
              <a:t>Atul Prakash (PI)</a:t>
            </a:r>
          </a:p>
          <a:p>
            <a:r>
              <a:rPr lang="en-US" sz="2400" dirty="0" smtClean="0"/>
              <a:t>Alexander Crowell</a:t>
            </a:r>
          </a:p>
          <a:p>
            <a:endParaRPr lang="en-US" sz="2400" dirty="0" smtClean="0"/>
          </a:p>
          <a:p>
            <a:endParaRPr lang="en-US" sz="2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1241" y="4877157"/>
            <a:ext cx="514536" cy="53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p:cNvSpPr txBox="1">
            <a:spLocks/>
          </p:cNvSpPr>
          <p:nvPr/>
        </p:nvSpPr>
        <p:spPr>
          <a:xfrm>
            <a:off x="4611594" y="2452453"/>
            <a:ext cx="3959411" cy="95105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t>Jiaan Zeng, Guangchen Ruan, Alexander Crowell, Atul Prakash, and Beth Plale. 2014. Cloud computing data capsules for non-consumptiveuse of texts. In </a:t>
            </a:r>
            <a:r>
              <a:rPr lang="en-US" sz="2400" i="1" dirty="0"/>
              <a:t>Proceedings of the 5th ACM workshop on Scientific cloud computing</a:t>
            </a:r>
            <a:r>
              <a:rPr lang="en-US" sz="2400" dirty="0"/>
              <a:t> (ScienceCloud '14). ACM, New York, NY, USA, 9-16. </a:t>
            </a:r>
            <a:r>
              <a:rPr lang="en-US" sz="2400" dirty="0" smtClean="0"/>
              <a:t>DOI=10.1145/2608029.2608031 http://doi.acm.org/10.1145/2608029.2608031</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395" y="3516448"/>
            <a:ext cx="1889760" cy="1889760"/>
          </a:xfrm>
          <a:prstGeom prst="rect">
            <a:avLst/>
          </a:prstGeom>
        </p:spPr>
      </p:pic>
      <p:sp>
        <p:nvSpPr>
          <p:cNvPr id="14" name="Content Placeholder 2"/>
          <p:cNvSpPr>
            <a:spLocks noGrp="1"/>
          </p:cNvSpPr>
          <p:nvPr>
            <p:ph sz="half" idx="1"/>
          </p:nvPr>
        </p:nvSpPr>
        <p:spPr>
          <a:xfrm>
            <a:off x="477395" y="3187049"/>
            <a:ext cx="4038600" cy="1835659"/>
          </a:xfrm>
        </p:spPr>
        <p:txBody>
          <a:bodyPr>
            <a:normAutofit fontScale="77500" lnSpcReduction="20000"/>
          </a:bodyPr>
          <a:lstStyle/>
          <a:p>
            <a:pPr marL="0" indent="0">
              <a:buNone/>
            </a:pPr>
            <a:r>
              <a:rPr lang="en-US" sz="2400" dirty="0" smtClean="0"/>
              <a:t>Special Thanks to</a:t>
            </a:r>
          </a:p>
          <a:p>
            <a:r>
              <a:rPr lang="en-US" sz="2400" dirty="0"/>
              <a:t>Samitha Liyanage</a:t>
            </a:r>
          </a:p>
          <a:p>
            <a:r>
              <a:rPr lang="en-US" sz="2400" dirty="0" smtClean="0"/>
              <a:t>Milinda Pathirage</a:t>
            </a:r>
          </a:p>
          <a:p>
            <a:r>
              <a:rPr lang="en-US" sz="2400" dirty="0" smtClean="0"/>
              <a:t>Zong Peng</a:t>
            </a:r>
          </a:p>
          <a:p>
            <a:r>
              <a:rPr lang="en-US" sz="2400" dirty="0"/>
              <a:t>Earlence </a:t>
            </a:r>
            <a:r>
              <a:rPr lang="en-US" sz="2400" dirty="0" smtClean="0"/>
              <a:t>Fernandes</a:t>
            </a:r>
          </a:p>
          <a:p>
            <a:r>
              <a:rPr lang="en-US" sz="2400" dirty="0" smtClean="0"/>
              <a:t>Ajit </a:t>
            </a:r>
            <a:r>
              <a:rPr lang="en-US" sz="2400" dirty="0"/>
              <a:t>Aluri</a:t>
            </a:r>
          </a:p>
          <a:p>
            <a:endParaRPr lang="en-US" sz="2400" dirty="0"/>
          </a:p>
        </p:txBody>
      </p:sp>
    </p:spTree>
    <p:extLst>
      <p:ext uri="{BB962C8B-B14F-4D97-AF65-F5344CB8AC3E}">
        <p14:creationId xmlns:p14="http://schemas.microsoft.com/office/powerpoint/2010/main" val="1682396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err="1" smtClean="0">
                <a:ea typeface="+mj-ea"/>
                <a:cs typeface="+mj-cs"/>
              </a:rPr>
              <a:t>HathiTrust</a:t>
            </a:r>
            <a:r>
              <a:rPr lang="en-US" dirty="0" smtClean="0">
                <a:ea typeface="+mj-ea"/>
                <a:cs typeface="+mj-cs"/>
              </a:rPr>
              <a:t> Mission	</a:t>
            </a:r>
            <a:endParaRPr lang="en-US" dirty="0">
              <a:ea typeface="+mj-ea"/>
              <a:cs typeface="+mj-cs"/>
            </a:endParaRPr>
          </a:p>
        </p:txBody>
      </p:sp>
      <p:sp>
        <p:nvSpPr>
          <p:cNvPr id="3" name="Content Placeholder 2"/>
          <p:cNvSpPr>
            <a:spLocks noGrp="1"/>
          </p:cNvSpPr>
          <p:nvPr>
            <p:ph idx="1"/>
          </p:nvPr>
        </p:nvSpPr>
        <p:spPr/>
        <p:txBody>
          <a:bodyPr rtlCol="0">
            <a:normAutofit/>
          </a:bodyPr>
          <a:lstStyle/>
          <a:p>
            <a:pPr marL="0" indent="0" fontAlgn="auto">
              <a:spcAft>
                <a:spcPts val="0"/>
              </a:spcAft>
              <a:buNone/>
              <a:defRPr/>
            </a:pPr>
            <a:endParaRPr lang="en-US" sz="3000" dirty="0" smtClean="0">
              <a:ea typeface="+mn-ea"/>
              <a:cs typeface="+mn-cs"/>
            </a:endParaRPr>
          </a:p>
          <a:p>
            <a:pPr marL="0" indent="0" fontAlgn="auto">
              <a:spcAft>
                <a:spcPts val="0"/>
              </a:spcAft>
              <a:buNone/>
              <a:defRPr/>
            </a:pPr>
            <a:endParaRPr lang="en-US" sz="3000" dirty="0"/>
          </a:p>
          <a:p>
            <a:pPr marL="0" indent="0" fontAlgn="auto">
              <a:spcAft>
                <a:spcPts val="0"/>
              </a:spcAft>
              <a:buNone/>
              <a:defRPr/>
            </a:pPr>
            <a:r>
              <a:rPr lang="en-US" sz="3000" dirty="0" smtClean="0">
                <a:ea typeface="+mn-ea"/>
                <a:cs typeface="+mn-cs"/>
              </a:rPr>
              <a:t>To contribute to the common good by collecting, organizing, preserving, communicating, and sharing</a:t>
            </a:r>
            <a:r>
              <a:rPr lang="en-US" sz="3000" b="1" dirty="0" smtClean="0">
                <a:ea typeface="+mn-ea"/>
                <a:cs typeface="+mn-cs"/>
              </a:rPr>
              <a:t> </a:t>
            </a:r>
            <a:r>
              <a:rPr lang="en-US" sz="3000" dirty="0" smtClean="0">
                <a:ea typeface="+mn-ea"/>
                <a:cs typeface="+mn-cs"/>
              </a:rPr>
              <a:t>the record of human knowledge</a:t>
            </a:r>
          </a:p>
          <a:p>
            <a:pPr fontAlgn="auto">
              <a:spcAft>
                <a:spcPts val="0"/>
              </a:spcAft>
              <a:buFont typeface="Arial"/>
              <a:buChar char="•"/>
              <a:defRPr/>
            </a:pPr>
            <a:endParaRPr lang="en-US" dirty="0">
              <a:ea typeface="+mn-ea"/>
              <a:cs typeface="+mn-cs"/>
            </a:endParaRPr>
          </a:p>
        </p:txBody>
      </p:sp>
    </p:spTree>
    <p:extLst>
      <p:ext uri="{BB962C8B-B14F-4D97-AF65-F5344CB8AC3E}">
        <p14:creationId xmlns:p14="http://schemas.microsoft.com/office/powerpoint/2010/main" val="42596589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56" y="1836166"/>
            <a:ext cx="8353425" cy="4581525"/>
          </a:xfrm>
          <a:prstGeom prst="rect">
            <a:avLst/>
          </a:prstGeom>
        </p:spPr>
      </p:pic>
      <p:sp>
        <p:nvSpPr>
          <p:cNvPr id="2" name="Title 1"/>
          <p:cNvSpPr>
            <a:spLocks noGrp="1"/>
          </p:cNvSpPr>
          <p:nvPr>
            <p:ph type="title"/>
          </p:nvPr>
        </p:nvSpPr>
        <p:spPr/>
        <p:txBody>
          <a:bodyPr/>
          <a:lstStyle/>
          <a:p>
            <a:r>
              <a:rPr lang="en-US" dirty="0" smtClean="0"/>
              <a:t>Data Capsule Workflow</a:t>
            </a:r>
            <a:endParaRPr lang="en-US" dirty="0"/>
          </a:p>
        </p:txBody>
      </p:sp>
    </p:spTree>
    <p:extLst>
      <p:ext uri="{BB962C8B-B14F-4D97-AF65-F5344CB8AC3E}">
        <p14:creationId xmlns:p14="http://schemas.microsoft.com/office/powerpoint/2010/main" val="21716575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HTRC Data Capsule</a:t>
            </a:r>
            <a:endParaRPr lang="en-US" b="1" dirty="0"/>
          </a:p>
        </p:txBody>
      </p:sp>
      <p:sp>
        <p:nvSpPr>
          <p:cNvPr id="7" name="Rounded Rectangle 6"/>
          <p:cNvSpPr/>
          <p:nvPr/>
        </p:nvSpPr>
        <p:spPr>
          <a:xfrm>
            <a:off x="1200212" y="4910752"/>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Host-1</a:t>
            </a:r>
            <a:endParaRPr lang="en-US" dirty="0">
              <a:solidFill>
                <a:schemeClr val="tx1"/>
              </a:solidFill>
            </a:endParaRPr>
          </a:p>
        </p:txBody>
      </p:sp>
      <p:sp>
        <p:nvSpPr>
          <p:cNvPr id="8" name="Rounded Rectangle 7"/>
          <p:cNvSpPr/>
          <p:nvPr/>
        </p:nvSpPr>
        <p:spPr>
          <a:xfrm>
            <a:off x="1298183"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9" name="TextBox 8"/>
          <p:cNvSpPr txBox="1"/>
          <p:nvPr/>
        </p:nvSpPr>
        <p:spPr>
          <a:xfrm>
            <a:off x="2091334" y="4525287"/>
            <a:ext cx="367408" cy="400110"/>
          </a:xfrm>
          <a:prstGeom prst="rect">
            <a:avLst/>
          </a:prstGeom>
          <a:noFill/>
        </p:spPr>
        <p:txBody>
          <a:bodyPr wrap="none" rtlCol="0">
            <a:spAutoFit/>
          </a:bodyPr>
          <a:lstStyle/>
          <a:p>
            <a:r>
              <a:rPr lang="en-US" sz="2000" b="1" dirty="0" smtClean="0"/>
              <a:t>…</a:t>
            </a:r>
            <a:endParaRPr lang="en-US" sz="2000" b="1" dirty="0"/>
          </a:p>
        </p:txBody>
      </p:sp>
      <p:sp>
        <p:nvSpPr>
          <p:cNvPr id="10" name="TextBox 9"/>
          <p:cNvSpPr txBox="1"/>
          <p:nvPr/>
        </p:nvSpPr>
        <p:spPr>
          <a:xfrm>
            <a:off x="3333812" y="4997132"/>
            <a:ext cx="439544" cy="523220"/>
          </a:xfrm>
          <a:prstGeom prst="rect">
            <a:avLst/>
          </a:prstGeom>
          <a:noFill/>
        </p:spPr>
        <p:txBody>
          <a:bodyPr wrap="none" rtlCol="0">
            <a:spAutoFit/>
          </a:bodyPr>
          <a:lstStyle/>
          <a:p>
            <a:r>
              <a:rPr lang="en-US" sz="2800" b="1" dirty="0" smtClean="0"/>
              <a:t>…</a:t>
            </a:r>
            <a:endParaRPr lang="en-US" sz="2800" b="1" dirty="0"/>
          </a:p>
        </p:txBody>
      </p:sp>
      <p:sp>
        <p:nvSpPr>
          <p:cNvPr id="11" name="Rounded Rectangle 10"/>
          <p:cNvSpPr/>
          <p:nvPr/>
        </p:nvSpPr>
        <p:spPr>
          <a:xfrm>
            <a:off x="1200212" y="3615352"/>
            <a:ext cx="4724400" cy="457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Hypervisor Scripts</a:t>
            </a:r>
            <a:endParaRPr lang="en-US" dirty="0">
              <a:solidFill>
                <a:schemeClr val="tx1"/>
              </a:solidFill>
            </a:endParaRPr>
          </a:p>
        </p:txBody>
      </p:sp>
      <p:sp>
        <p:nvSpPr>
          <p:cNvPr id="12" name="Rounded Rectangle 11"/>
          <p:cNvSpPr/>
          <p:nvPr/>
        </p:nvSpPr>
        <p:spPr>
          <a:xfrm>
            <a:off x="1200211" y="2853352"/>
            <a:ext cx="472440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Services</a:t>
            </a:r>
            <a:endParaRPr lang="en-US" dirty="0">
              <a:solidFill>
                <a:schemeClr val="tx1"/>
              </a:solidFill>
            </a:endParaRPr>
          </a:p>
        </p:txBody>
      </p:sp>
      <p:sp>
        <p:nvSpPr>
          <p:cNvPr id="13" name="Rounded Rectangle 12"/>
          <p:cNvSpPr/>
          <p:nvPr/>
        </p:nvSpPr>
        <p:spPr>
          <a:xfrm>
            <a:off x="1109499" y="1655923"/>
            <a:ext cx="4724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UI</a:t>
            </a:r>
            <a:endParaRPr lang="en-US" dirty="0">
              <a:solidFill>
                <a:schemeClr val="tx1"/>
              </a:solidFill>
            </a:endParaRPr>
          </a:p>
        </p:txBody>
      </p:sp>
      <p:sp>
        <p:nvSpPr>
          <p:cNvPr id="14" name="Rounded Rectangle 13"/>
          <p:cNvSpPr/>
          <p:nvPr/>
        </p:nvSpPr>
        <p:spPr>
          <a:xfrm>
            <a:off x="6115113"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Database</a:t>
            </a:r>
            <a:endParaRPr lang="en-US" dirty="0">
              <a:solidFill>
                <a:schemeClr val="tx1"/>
              </a:solidFill>
            </a:endParaRPr>
          </a:p>
        </p:txBody>
      </p:sp>
      <p:sp>
        <p:nvSpPr>
          <p:cNvPr id="15" name="Rounded Rectangle 14"/>
          <p:cNvSpPr/>
          <p:nvPr/>
        </p:nvSpPr>
        <p:spPr>
          <a:xfrm>
            <a:off x="6095154" y="1634152"/>
            <a:ext cx="2209800" cy="45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tx1"/>
                </a:solidFill>
              </a:rPr>
              <a:t>User Authentication</a:t>
            </a:r>
            <a:endParaRPr lang="en-US" dirty="0">
              <a:solidFill>
                <a:schemeClr val="tx1"/>
              </a:solidFill>
            </a:endParaRPr>
          </a:p>
        </p:txBody>
      </p:sp>
      <p:cxnSp>
        <p:nvCxnSpPr>
          <p:cNvPr id="16" name="Straight Connector 15"/>
          <p:cNvCxnSpPr/>
          <p:nvPr/>
        </p:nvCxnSpPr>
        <p:spPr>
          <a:xfrm>
            <a:off x="1200212" y="2472352"/>
            <a:ext cx="7104742"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useBgFill="1">
        <p:nvSpPr>
          <p:cNvPr id="17" name="TextBox 16"/>
          <p:cNvSpPr txBox="1"/>
          <p:nvPr/>
        </p:nvSpPr>
        <p:spPr>
          <a:xfrm>
            <a:off x="4553012" y="2255420"/>
            <a:ext cx="913712" cy="369332"/>
          </a:xfrm>
          <a:prstGeom prst="rect">
            <a:avLst/>
          </a:prstGeom>
        </p:spPr>
        <p:txBody>
          <a:bodyPr wrap="none" rtlCol="0">
            <a:spAutoFit/>
          </a:bodyPr>
          <a:lstStyle/>
          <a:p>
            <a:r>
              <a:rPr lang="en-US" dirty="0"/>
              <a:t>Firewall</a:t>
            </a:r>
          </a:p>
        </p:txBody>
      </p:sp>
      <p:sp>
        <p:nvSpPr>
          <p:cNvPr id="18" name="Rounded Rectangle 17"/>
          <p:cNvSpPr/>
          <p:nvPr/>
        </p:nvSpPr>
        <p:spPr>
          <a:xfrm>
            <a:off x="6115112" y="2853352"/>
            <a:ext cx="218984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Audit</a:t>
            </a:r>
            <a:endParaRPr lang="en-US" dirty="0">
              <a:solidFill>
                <a:schemeClr val="tx1"/>
              </a:solidFill>
            </a:endParaRPr>
          </a:p>
        </p:txBody>
      </p:sp>
      <p:sp>
        <p:nvSpPr>
          <p:cNvPr id="19" name="Rounded Rectangle 18"/>
          <p:cNvSpPr/>
          <p:nvPr/>
        </p:nvSpPr>
        <p:spPr>
          <a:xfrm>
            <a:off x="6915212"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Image Store</a:t>
            </a:r>
            <a:endParaRPr lang="en-US" dirty="0">
              <a:solidFill>
                <a:schemeClr val="tx1"/>
              </a:solidFill>
            </a:endParaRPr>
          </a:p>
        </p:txBody>
      </p:sp>
      <p:sp>
        <p:nvSpPr>
          <p:cNvPr id="20" name="Rounded Rectangle 19"/>
          <p:cNvSpPr/>
          <p:nvPr/>
        </p:nvSpPr>
        <p:spPr>
          <a:xfrm>
            <a:off x="7695355"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Volume Store</a:t>
            </a:r>
            <a:endParaRPr lang="en-US" dirty="0">
              <a:solidFill>
                <a:schemeClr val="tx1"/>
              </a:solidFill>
            </a:endParaRPr>
          </a:p>
        </p:txBody>
      </p:sp>
      <p:sp>
        <p:nvSpPr>
          <p:cNvPr id="21" name="Rounded Rectangle 20"/>
          <p:cNvSpPr/>
          <p:nvPr/>
        </p:nvSpPr>
        <p:spPr>
          <a:xfrm>
            <a:off x="2426669"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22" name="Rounded Rectangle 21"/>
          <p:cNvSpPr/>
          <p:nvPr/>
        </p:nvSpPr>
        <p:spPr>
          <a:xfrm>
            <a:off x="3791013" y="4910752"/>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Host-N</a:t>
            </a:r>
            <a:endParaRPr lang="en-US" dirty="0">
              <a:solidFill>
                <a:schemeClr val="tx1"/>
              </a:solidFill>
            </a:endParaRPr>
          </a:p>
        </p:txBody>
      </p:sp>
      <p:sp>
        <p:nvSpPr>
          <p:cNvPr id="23" name="Rounded Rectangle 22"/>
          <p:cNvSpPr/>
          <p:nvPr/>
        </p:nvSpPr>
        <p:spPr>
          <a:xfrm>
            <a:off x="3888984"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24" name="TextBox 23"/>
          <p:cNvSpPr txBox="1"/>
          <p:nvPr/>
        </p:nvSpPr>
        <p:spPr>
          <a:xfrm>
            <a:off x="4682135" y="4525287"/>
            <a:ext cx="367408" cy="400110"/>
          </a:xfrm>
          <a:prstGeom prst="rect">
            <a:avLst/>
          </a:prstGeom>
          <a:noFill/>
        </p:spPr>
        <p:txBody>
          <a:bodyPr wrap="none" rtlCol="0">
            <a:spAutoFit/>
          </a:bodyPr>
          <a:lstStyle/>
          <a:p>
            <a:r>
              <a:rPr lang="en-US" sz="2000" b="1" dirty="0" smtClean="0"/>
              <a:t>…</a:t>
            </a:r>
            <a:endParaRPr lang="en-US" sz="2000" b="1" dirty="0"/>
          </a:p>
        </p:txBody>
      </p:sp>
      <p:sp>
        <p:nvSpPr>
          <p:cNvPr id="25" name="Rounded Rectangle 24"/>
          <p:cNvSpPr/>
          <p:nvPr/>
        </p:nvSpPr>
        <p:spPr>
          <a:xfrm>
            <a:off x="5017470"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26" name="Left Brace 25"/>
          <p:cNvSpPr/>
          <p:nvPr/>
        </p:nvSpPr>
        <p:spPr>
          <a:xfrm>
            <a:off x="933510" y="3810942"/>
            <a:ext cx="266702" cy="148081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Left Brace 26"/>
          <p:cNvSpPr/>
          <p:nvPr/>
        </p:nvSpPr>
        <p:spPr>
          <a:xfrm>
            <a:off x="895407" y="2853352"/>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Left Brace 27"/>
          <p:cNvSpPr/>
          <p:nvPr/>
        </p:nvSpPr>
        <p:spPr>
          <a:xfrm>
            <a:off x="857310" y="1634152"/>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571502" y="1264820"/>
            <a:ext cx="400110" cy="1151982"/>
          </a:xfrm>
          <a:prstGeom prst="rect">
            <a:avLst/>
          </a:prstGeom>
          <a:noFill/>
        </p:spPr>
        <p:txBody>
          <a:bodyPr vert="vert" wrap="none" rtlCol="0">
            <a:spAutoFit/>
          </a:bodyPr>
          <a:lstStyle/>
          <a:p>
            <a:r>
              <a:rPr lang="en-US" sz="1400" dirty="0" smtClean="0"/>
              <a:t>Web front end</a:t>
            </a:r>
            <a:endParaRPr lang="en-US" sz="1400" dirty="0"/>
          </a:p>
        </p:txBody>
      </p:sp>
      <p:sp>
        <p:nvSpPr>
          <p:cNvPr id="30" name="TextBox 29"/>
          <p:cNvSpPr txBox="1"/>
          <p:nvPr/>
        </p:nvSpPr>
        <p:spPr>
          <a:xfrm>
            <a:off x="533400" y="2631878"/>
            <a:ext cx="400110" cy="983474"/>
          </a:xfrm>
          <a:prstGeom prst="rect">
            <a:avLst/>
          </a:prstGeom>
          <a:noFill/>
        </p:spPr>
        <p:txBody>
          <a:bodyPr vert="vert" wrap="none" rtlCol="0">
            <a:spAutoFit/>
          </a:bodyPr>
          <a:lstStyle/>
          <a:p>
            <a:r>
              <a:rPr lang="en-US" sz="1400" dirty="0" smtClean="0"/>
              <a:t>Web service</a:t>
            </a:r>
            <a:endParaRPr lang="en-US" sz="1400" dirty="0"/>
          </a:p>
        </p:txBody>
      </p:sp>
      <p:sp>
        <p:nvSpPr>
          <p:cNvPr id="31" name="TextBox 30"/>
          <p:cNvSpPr txBox="1"/>
          <p:nvPr/>
        </p:nvSpPr>
        <p:spPr>
          <a:xfrm>
            <a:off x="533400" y="4072552"/>
            <a:ext cx="400110" cy="706925"/>
          </a:xfrm>
          <a:prstGeom prst="rect">
            <a:avLst/>
          </a:prstGeom>
          <a:noFill/>
        </p:spPr>
        <p:txBody>
          <a:bodyPr vert="vert" wrap="none" rtlCol="0">
            <a:spAutoFit/>
          </a:bodyPr>
          <a:lstStyle/>
          <a:p>
            <a:r>
              <a:rPr lang="en-US" sz="1400" dirty="0" smtClean="0"/>
              <a:t>Backend</a:t>
            </a:r>
            <a:endParaRPr lang="en-US" sz="1400" dirty="0"/>
          </a:p>
        </p:txBody>
      </p:sp>
    </p:spTree>
    <p:extLst>
      <p:ext uri="{BB962C8B-B14F-4D97-AF65-F5344CB8AC3E}">
        <p14:creationId xmlns:p14="http://schemas.microsoft.com/office/powerpoint/2010/main" val="4101364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Data Capsule</a:t>
            </a:r>
            <a:endParaRPr lang="en-US" dirty="0"/>
          </a:p>
        </p:txBody>
      </p:sp>
      <p:sp>
        <p:nvSpPr>
          <p:cNvPr id="4" name="Rounded Rectangle 3"/>
          <p:cNvSpPr/>
          <p:nvPr/>
        </p:nvSpPr>
        <p:spPr>
          <a:xfrm>
            <a:off x="1303448" y="5249956"/>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Host-1</a:t>
            </a:r>
            <a:endParaRPr lang="en-US" dirty="0">
              <a:solidFill>
                <a:schemeClr val="tx1"/>
              </a:solidFill>
            </a:endParaRPr>
          </a:p>
        </p:txBody>
      </p:sp>
      <p:sp>
        <p:nvSpPr>
          <p:cNvPr id="5" name="Rounded Rectangle 4"/>
          <p:cNvSpPr/>
          <p:nvPr/>
        </p:nvSpPr>
        <p:spPr>
          <a:xfrm>
            <a:off x="1401419" y="4915346"/>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6" name="TextBox 5"/>
          <p:cNvSpPr txBox="1"/>
          <p:nvPr/>
        </p:nvSpPr>
        <p:spPr>
          <a:xfrm>
            <a:off x="2194570" y="4864491"/>
            <a:ext cx="367408" cy="400110"/>
          </a:xfrm>
          <a:prstGeom prst="rect">
            <a:avLst/>
          </a:prstGeom>
          <a:noFill/>
        </p:spPr>
        <p:txBody>
          <a:bodyPr wrap="none" rtlCol="0">
            <a:spAutoFit/>
          </a:bodyPr>
          <a:lstStyle/>
          <a:p>
            <a:r>
              <a:rPr lang="en-US" sz="2000" b="1" dirty="0" smtClean="0"/>
              <a:t>…</a:t>
            </a:r>
            <a:endParaRPr lang="en-US" sz="2000" b="1" dirty="0"/>
          </a:p>
        </p:txBody>
      </p:sp>
      <p:sp>
        <p:nvSpPr>
          <p:cNvPr id="7" name="TextBox 6"/>
          <p:cNvSpPr txBox="1"/>
          <p:nvPr/>
        </p:nvSpPr>
        <p:spPr>
          <a:xfrm>
            <a:off x="3437048" y="5336336"/>
            <a:ext cx="439544" cy="523220"/>
          </a:xfrm>
          <a:prstGeom prst="rect">
            <a:avLst/>
          </a:prstGeom>
          <a:noFill/>
        </p:spPr>
        <p:txBody>
          <a:bodyPr wrap="none" rtlCol="0">
            <a:spAutoFit/>
          </a:bodyPr>
          <a:lstStyle/>
          <a:p>
            <a:r>
              <a:rPr lang="en-US" sz="2800" b="1" dirty="0" smtClean="0"/>
              <a:t>…</a:t>
            </a:r>
            <a:endParaRPr lang="en-US" sz="2800" b="1" dirty="0"/>
          </a:p>
        </p:txBody>
      </p:sp>
      <p:sp>
        <p:nvSpPr>
          <p:cNvPr id="8" name="Rounded Rectangle 7"/>
          <p:cNvSpPr/>
          <p:nvPr/>
        </p:nvSpPr>
        <p:spPr>
          <a:xfrm>
            <a:off x="1303448" y="3954556"/>
            <a:ext cx="4724400" cy="457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Hypervisor Scripts</a:t>
            </a:r>
            <a:endParaRPr lang="en-US" dirty="0">
              <a:solidFill>
                <a:schemeClr val="tx1"/>
              </a:solidFill>
            </a:endParaRPr>
          </a:p>
        </p:txBody>
      </p:sp>
      <p:sp>
        <p:nvSpPr>
          <p:cNvPr id="9" name="Rounded Rectangle 8"/>
          <p:cNvSpPr/>
          <p:nvPr/>
        </p:nvSpPr>
        <p:spPr>
          <a:xfrm>
            <a:off x="1303447" y="3192556"/>
            <a:ext cx="472440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Services</a:t>
            </a:r>
            <a:endParaRPr lang="en-US" dirty="0">
              <a:solidFill>
                <a:schemeClr val="tx1"/>
              </a:solidFill>
            </a:endParaRPr>
          </a:p>
        </p:txBody>
      </p:sp>
      <p:sp>
        <p:nvSpPr>
          <p:cNvPr id="10" name="Rounded Rectangle 9"/>
          <p:cNvSpPr/>
          <p:nvPr/>
        </p:nvSpPr>
        <p:spPr>
          <a:xfrm>
            <a:off x="1212735" y="1995127"/>
            <a:ext cx="4724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UI</a:t>
            </a:r>
            <a:endParaRPr lang="en-US" dirty="0">
              <a:solidFill>
                <a:schemeClr val="tx1"/>
              </a:solidFill>
            </a:endParaRPr>
          </a:p>
        </p:txBody>
      </p:sp>
      <p:sp>
        <p:nvSpPr>
          <p:cNvPr id="11" name="Rounded Rectangle 10"/>
          <p:cNvSpPr/>
          <p:nvPr/>
        </p:nvSpPr>
        <p:spPr>
          <a:xfrm>
            <a:off x="6218349" y="3954556"/>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Database</a:t>
            </a:r>
            <a:endParaRPr lang="en-US" dirty="0">
              <a:solidFill>
                <a:schemeClr val="tx1"/>
              </a:solidFill>
            </a:endParaRPr>
          </a:p>
        </p:txBody>
      </p:sp>
      <p:sp>
        <p:nvSpPr>
          <p:cNvPr id="12" name="Rounded Rectangle 11"/>
          <p:cNvSpPr/>
          <p:nvPr/>
        </p:nvSpPr>
        <p:spPr>
          <a:xfrm>
            <a:off x="6198390" y="1973356"/>
            <a:ext cx="2209800" cy="45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tx1"/>
                </a:solidFill>
              </a:rPr>
              <a:t>User Authentication</a:t>
            </a:r>
            <a:endParaRPr lang="en-US" dirty="0">
              <a:solidFill>
                <a:schemeClr val="tx1"/>
              </a:solidFill>
            </a:endParaRPr>
          </a:p>
        </p:txBody>
      </p:sp>
      <p:cxnSp>
        <p:nvCxnSpPr>
          <p:cNvPr id="13" name="Straight Connector 12"/>
          <p:cNvCxnSpPr/>
          <p:nvPr/>
        </p:nvCxnSpPr>
        <p:spPr>
          <a:xfrm>
            <a:off x="1303448" y="2811556"/>
            <a:ext cx="7104742"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useBgFill="1">
        <p:nvSpPr>
          <p:cNvPr id="14" name="TextBox 13"/>
          <p:cNvSpPr txBox="1"/>
          <p:nvPr/>
        </p:nvSpPr>
        <p:spPr>
          <a:xfrm>
            <a:off x="4656248" y="2594624"/>
            <a:ext cx="913712" cy="369332"/>
          </a:xfrm>
          <a:prstGeom prst="rect">
            <a:avLst/>
          </a:prstGeom>
        </p:spPr>
        <p:txBody>
          <a:bodyPr wrap="none" rtlCol="0">
            <a:spAutoFit/>
          </a:bodyPr>
          <a:lstStyle/>
          <a:p>
            <a:r>
              <a:rPr lang="en-US" dirty="0"/>
              <a:t>Firewall</a:t>
            </a:r>
          </a:p>
        </p:txBody>
      </p:sp>
      <p:sp>
        <p:nvSpPr>
          <p:cNvPr id="15" name="Rounded Rectangle 14"/>
          <p:cNvSpPr/>
          <p:nvPr/>
        </p:nvSpPr>
        <p:spPr>
          <a:xfrm>
            <a:off x="6218348" y="3192556"/>
            <a:ext cx="218984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Audit</a:t>
            </a:r>
            <a:endParaRPr lang="en-US" dirty="0">
              <a:solidFill>
                <a:schemeClr val="tx1"/>
              </a:solidFill>
            </a:endParaRPr>
          </a:p>
        </p:txBody>
      </p:sp>
      <p:sp>
        <p:nvSpPr>
          <p:cNvPr id="16" name="Rounded Rectangle 15"/>
          <p:cNvSpPr/>
          <p:nvPr/>
        </p:nvSpPr>
        <p:spPr>
          <a:xfrm>
            <a:off x="7018448" y="3954556"/>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Image Store</a:t>
            </a:r>
            <a:endParaRPr lang="en-US" dirty="0">
              <a:solidFill>
                <a:schemeClr val="tx1"/>
              </a:solidFill>
            </a:endParaRPr>
          </a:p>
        </p:txBody>
      </p:sp>
      <p:sp>
        <p:nvSpPr>
          <p:cNvPr id="17" name="Rounded Rectangle 16"/>
          <p:cNvSpPr/>
          <p:nvPr/>
        </p:nvSpPr>
        <p:spPr>
          <a:xfrm>
            <a:off x="7798591" y="3954556"/>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Volume Store</a:t>
            </a:r>
            <a:endParaRPr lang="en-US" dirty="0">
              <a:solidFill>
                <a:schemeClr val="tx1"/>
              </a:solidFill>
            </a:endParaRPr>
          </a:p>
        </p:txBody>
      </p:sp>
      <p:sp>
        <p:nvSpPr>
          <p:cNvPr id="18" name="Rounded Rectangle 17"/>
          <p:cNvSpPr/>
          <p:nvPr/>
        </p:nvSpPr>
        <p:spPr>
          <a:xfrm>
            <a:off x="2529905" y="4915346"/>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19" name="Rounded Rectangle 18"/>
          <p:cNvSpPr/>
          <p:nvPr/>
        </p:nvSpPr>
        <p:spPr>
          <a:xfrm>
            <a:off x="3894249" y="5249956"/>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Host-N</a:t>
            </a:r>
            <a:endParaRPr lang="en-US" dirty="0">
              <a:solidFill>
                <a:schemeClr val="tx1"/>
              </a:solidFill>
            </a:endParaRPr>
          </a:p>
        </p:txBody>
      </p:sp>
      <p:sp>
        <p:nvSpPr>
          <p:cNvPr id="20" name="Rounded Rectangle 19"/>
          <p:cNvSpPr/>
          <p:nvPr/>
        </p:nvSpPr>
        <p:spPr>
          <a:xfrm>
            <a:off x="3992220" y="4915346"/>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21" name="TextBox 20"/>
          <p:cNvSpPr txBox="1"/>
          <p:nvPr/>
        </p:nvSpPr>
        <p:spPr>
          <a:xfrm>
            <a:off x="4785371" y="4864491"/>
            <a:ext cx="367408" cy="400110"/>
          </a:xfrm>
          <a:prstGeom prst="rect">
            <a:avLst/>
          </a:prstGeom>
          <a:noFill/>
        </p:spPr>
        <p:txBody>
          <a:bodyPr wrap="none" rtlCol="0">
            <a:spAutoFit/>
          </a:bodyPr>
          <a:lstStyle/>
          <a:p>
            <a:r>
              <a:rPr lang="en-US" sz="2000" b="1" dirty="0" smtClean="0"/>
              <a:t>…</a:t>
            </a:r>
            <a:endParaRPr lang="en-US" sz="2000" b="1" dirty="0"/>
          </a:p>
        </p:txBody>
      </p:sp>
      <p:sp>
        <p:nvSpPr>
          <p:cNvPr id="22" name="Rounded Rectangle 21"/>
          <p:cNvSpPr/>
          <p:nvPr/>
        </p:nvSpPr>
        <p:spPr>
          <a:xfrm>
            <a:off x="5120706" y="4915346"/>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23" name="Left Brace 22"/>
          <p:cNvSpPr/>
          <p:nvPr/>
        </p:nvSpPr>
        <p:spPr>
          <a:xfrm>
            <a:off x="1036746" y="4150146"/>
            <a:ext cx="266702" cy="148081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 Brace 23"/>
          <p:cNvSpPr/>
          <p:nvPr/>
        </p:nvSpPr>
        <p:spPr>
          <a:xfrm>
            <a:off x="998643" y="3192556"/>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Left Brace 24"/>
          <p:cNvSpPr/>
          <p:nvPr/>
        </p:nvSpPr>
        <p:spPr>
          <a:xfrm>
            <a:off x="960546" y="1973356"/>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a:off x="674738" y="1604024"/>
            <a:ext cx="400110" cy="1151982"/>
          </a:xfrm>
          <a:prstGeom prst="rect">
            <a:avLst/>
          </a:prstGeom>
          <a:noFill/>
        </p:spPr>
        <p:txBody>
          <a:bodyPr vert="vert" wrap="none" rtlCol="0">
            <a:spAutoFit/>
          </a:bodyPr>
          <a:lstStyle/>
          <a:p>
            <a:r>
              <a:rPr lang="en-US" sz="1400" dirty="0" smtClean="0"/>
              <a:t>Web front end</a:t>
            </a:r>
            <a:endParaRPr lang="en-US" sz="1400" dirty="0"/>
          </a:p>
        </p:txBody>
      </p:sp>
      <p:sp>
        <p:nvSpPr>
          <p:cNvPr id="27" name="TextBox 26"/>
          <p:cNvSpPr txBox="1"/>
          <p:nvPr/>
        </p:nvSpPr>
        <p:spPr>
          <a:xfrm>
            <a:off x="636636" y="2971082"/>
            <a:ext cx="400110" cy="983474"/>
          </a:xfrm>
          <a:prstGeom prst="rect">
            <a:avLst/>
          </a:prstGeom>
          <a:noFill/>
        </p:spPr>
        <p:txBody>
          <a:bodyPr vert="vert" wrap="none" rtlCol="0">
            <a:spAutoFit/>
          </a:bodyPr>
          <a:lstStyle/>
          <a:p>
            <a:r>
              <a:rPr lang="en-US" sz="1400" dirty="0" smtClean="0"/>
              <a:t>Web service</a:t>
            </a:r>
            <a:endParaRPr lang="en-US" sz="1400" dirty="0"/>
          </a:p>
        </p:txBody>
      </p:sp>
      <p:sp>
        <p:nvSpPr>
          <p:cNvPr id="28" name="TextBox 27"/>
          <p:cNvSpPr txBox="1"/>
          <p:nvPr/>
        </p:nvSpPr>
        <p:spPr>
          <a:xfrm>
            <a:off x="636636" y="4411756"/>
            <a:ext cx="400110" cy="706925"/>
          </a:xfrm>
          <a:prstGeom prst="rect">
            <a:avLst/>
          </a:prstGeom>
          <a:noFill/>
        </p:spPr>
        <p:txBody>
          <a:bodyPr vert="vert" wrap="none" rtlCol="0">
            <a:spAutoFit/>
          </a:bodyPr>
          <a:lstStyle/>
          <a:p>
            <a:r>
              <a:rPr lang="en-US" sz="1400" dirty="0" smtClean="0"/>
              <a:t>Backend</a:t>
            </a:r>
            <a:endParaRPr lang="en-US" sz="1400" dirty="0"/>
          </a:p>
        </p:txBody>
      </p:sp>
    </p:spTree>
    <p:extLst>
      <p:ext uri="{BB962C8B-B14F-4D97-AF65-F5344CB8AC3E}">
        <p14:creationId xmlns:p14="http://schemas.microsoft.com/office/powerpoint/2010/main" val="219607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87562"/>
            <a:ext cx="8353425" cy="4581525"/>
          </a:xfrm>
          <a:prstGeom prst="rect">
            <a:avLst/>
          </a:prstGeom>
        </p:spPr>
      </p:pic>
      <p:sp>
        <p:nvSpPr>
          <p:cNvPr id="2" name="Title 1"/>
          <p:cNvSpPr>
            <a:spLocks noGrp="1"/>
          </p:cNvSpPr>
          <p:nvPr>
            <p:ph type="title"/>
          </p:nvPr>
        </p:nvSpPr>
        <p:spPr>
          <a:xfrm>
            <a:off x="298464" y="195279"/>
            <a:ext cx="8229600" cy="1143000"/>
          </a:xfrm>
        </p:spPr>
        <p:txBody>
          <a:bodyPr/>
          <a:lstStyle/>
          <a:p>
            <a:r>
              <a:rPr lang="en-US" b="1" dirty="0" smtClean="0"/>
              <a:t>HTRC Data Capsule Workflow</a:t>
            </a:r>
            <a:endParaRPr lang="en-US" b="1" dirty="0"/>
          </a:p>
        </p:txBody>
      </p:sp>
    </p:spTree>
    <p:extLst>
      <p:ext uri="{BB962C8B-B14F-4D97-AF65-F5344CB8AC3E}">
        <p14:creationId xmlns:p14="http://schemas.microsoft.com/office/powerpoint/2010/main" val="3211264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Capsule Screenshots</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1302"/>
            <a:ext cx="4288425" cy="29221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67277"/>
            <a:ext cx="4303173" cy="2971800"/>
          </a:xfrm>
          <a:prstGeom prst="rect">
            <a:avLst/>
          </a:prstGeom>
        </p:spPr>
      </p:pic>
      <p:sp>
        <p:nvSpPr>
          <p:cNvPr id="6" name="TextBox 5"/>
          <p:cNvSpPr txBox="1"/>
          <p:nvPr/>
        </p:nvSpPr>
        <p:spPr>
          <a:xfrm>
            <a:off x="1447800" y="4872702"/>
            <a:ext cx="2031518" cy="369332"/>
          </a:xfrm>
          <a:prstGeom prst="rect">
            <a:avLst/>
          </a:prstGeom>
          <a:noFill/>
        </p:spPr>
        <p:txBody>
          <a:bodyPr wrap="none" rtlCol="0">
            <a:spAutoFit/>
          </a:bodyPr>
          <a:lstStyle/>
          <a:p>
            <a:r>
              <a:rPr lang="en-US" dirty="0" smtClean="0"/>
              <a:t>Maintenance Mode</a:t>
            </a:r>
            <a:endParaRPr lang="en-US" dirty="0"/>
          </a:p>
        </p:txBody>
      </p:sp>
      <p:sp>
        <p:nvSpPr>
          <p:cNvPr id="7" name="TextBox 6"/>
          <p:cNvSpPr txBox="1"/>
          <p:nvPr/>
        </p:nvSpPr>
        <p:spPr>
          <a:xfrm>
            <a:off x="6116614" y="1788345"/>
            <a:ext cx="1427186" cy="369332"/>
          </a:xfrm>
          <a:prstGeom prst="rect">
            <a:avLst/>
          </a:prstGeom>
          <a:noFill/>
        </p:spPr>
        <p:txBody>
          <a:bodyPr wrap="none" rtlCol="0">
            <a:spAutoFit/>
          </a:bodyPr>
          <a:lstStyle/>
          <a:p>
            <a:r>
              <a:rPr lang="en-US" dirty="0" smtClean="0"/>
              <a:t>Secure Mode</a:t>
            </a:r>
            <a:endParaRPr lang="en-US" dirty="0"/>
          </a:p>
        </p:txBody>
      </p:sp>
      <p:cxnSp>
        <p:nvCxnSpPr>
          <p:cNvPr id="8" name="Straight Arrow Connector 7"/>
          <p:cNvCxnSpPr>
            <a:stCxn id="6" idx="0"/>
          </p:cNvCxnSpPr>
          <p:nvPr/>
        </p:nvCxnSpPr>
        <p:spPr>
          <a:xfrm flipV="1">
            <a:off x="2463559" y="4213481"/>
            <a:ext cx="0" cy="65922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p:cNvCxnSpPr>
          <p:nvPr/>
        </p:nvCxnSpPr>
        <p:spPr>
          <a:xfrm>
            <a:off x="6830207" y="2157677"/>
            <a:ext cx="0" cy="60960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048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Data Capsule Screenshots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18994"/>
            <a:ext cx="4288425" cy="29221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194969"/>
            <a:ext cx="4303173" cy="2971800"/>
          </a:xfrm>
          <a:prstGeom prst="rect">
            <a:avLst/>
          </a:prstGeom>
        </p:spPr>
      </p:pic>
      <p:sp>
        <p:nvSpPr>
          <p:cNvPr id="6" name="TextBox 5"/>
          <p:cNvSpPr txBox="1"/>
          <p:nvPr/>
        </p:nvSpPr>
        <p:spPr>
          <a:xfrm>
            <a:off x="1447800" y="5300394"/>
            <a:ext cx="2031518" cy="369332"/>
          </a:xfrm>
          <a:prstGeom prst="rect">
            <a:avLst/>
          </a:prstGeom>
          <a:noFill/>
        </p:spPr>
        <p:txBody>
          <a:bodyPr wrap="none" rtlCol="0">
            <a:spAutoFit/>
          </a:bodyPr>
          <a:lstStyle/>
          <a:p>
            <a:r>
              <a:rPr lang="en-US" dirty="0" smtClean="0"/>
              <a:t>Maintenance Mode</a:t>
            </a:r>
            <a:endParaRPr lang="en-US" dirty="0"/>
          </a:p>
        </p:txBody>
      </p:sp>
      <p:sp>
        <p:nvSpPr>
          <p:cNvPr id="7" name="TextBox 6"/>
          <p:cNvSpPr txBox="1"/>
          <p:nvPr/>
        </p:nvSpPr>
        <p:spPr>
          <a:xfrm>
            <a:off x="6116614" y="2216037"/>
            <a:ext cx="1427186" cy="369332"/>
          </a:xfrm>
          <a:prstGeom prst="rect">
            <a:avLst/>
          </a:prstGeom>
          <a:noFill/>
        </p:spPr>
        <p:txBody>
          <a:bodyPr wrap="none" rtlCol="0">
            <a:spAutoFit/>
          </a:bodyPr>
          <a:lstStyle/>
          <a:p>
            <a:r>
              <a:rPr lang="en-US" dirty="0" smtClean="0"/>
              <a:t>Secure Mode</a:t>
            </a:r>
            <a:endParaRPr lang="en-US" dirty="0"/>
          </a:p>
        </p:txBody>
      </p:sp>
      <p:cxnSp>
        <p:nvCxnSpPr>
          <p:cNvPr id="8" name="Straight Arrow Connector 7"/>
          <p:cNvCxnSpPr>
            <a:stCxn id="6" idx="0"/>
          </p:cNvCxnSpPr>
          <p:nvPr/>
        </p:nvCxnSpPr>
        <p:spPr>
          <a:xfrm flipV="1">
            <a:off x="2463559" y="4641173"/>
            <a:ext cx="0" cy="65922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p:cNvCxnSpPr>
          <p:nvPr/>
        </p:nvCxnSpPr>
        <p:spPr>
          <a:xfrm>
            <a:off x="6830207" y="2585369"/>
            <a:ext cx="0" cy="60960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079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Extracted Features</a:t>
            </a:r>
            <a:endParaRPr lang="en-US" dirty="0"/>
          </a:p>
        </p:txBody>
      </p:sp>
      <p:pic>
        <p:nvPicPr>
          <p:cNvPr id="4" name="Content Placeholder 3"/>
          <p:cNvPicPr>
            <a:picLocks noGrp="1" noChangeAspect="1"/>
          </p:cNvPicPr>
          <p:nvPr>
            <p:ph idx="1"/>
          </p:nvPr>
        </p:nvPicPr>
        <p:blipFill>
          <a:blip r:embed="rId2"/>
          <a:stretch>
            <a:fillRect/>
          </a:stretch>
        </p:blipFill>
        <p:spPr>
          <a:xfrm>
            <a:off x="1602434" y="1600200"/>
            <a:ext cx="5939132" cy="4895850"/>
          </a:xfrm>
          <a:prstGeom prst="rect">
            <a:avLst/>
          </a:prstGeom>
        </p:spPr>
      </p:pic>
      <p:pic>
        <p:nvPicPr>
          <p:cNvPr id="6" name="Picture 5"/>
          <p:cNvPicPr>
            <a:picLocks noChangeAspect="1"/>
          </p:cNvPicPr>
          <p:nvPr/>
        </p:nvPicPr>
        <p:blipFill>
          <a:blip r:embed="rId3"/>
          <a:stretch>
            <a:fillRect/>
          </a:stretch>
        </p:blipFill>
        <p:spPr>
          <a:xfrm>
            <a:off x="5334635" y="2611755"/>
            <a:ext cx="3067050" cy="3219450"/>
          </a:xfrm>
          <a:prstGeom prst="rect">
            <a:avLst/>
          </a:prstGeom>
          <a:ln>
            <a:solidFill>
              <a:schemeClr val="tx2"/>
            </a:solidFill>
          </a:ln>
          <a:effectLst>
            <a:softEdge rad="63500"/>
          </a:effectLst>
        </p:spPr>
      </p:pic>
    </p:spTree>
    <p:extLst>
      <p:ext uri="{BB962C8B-B14F-4D97-AF65-F5344CB8AC3E}">
        <p14:creationId xmlns:p14="http://schemas.microsoft.com/office/powerpoint/2010/main" val="2562312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Members Engaged</a:t>
            </a:r>
            <a:endParaRPr lang="en-US" dirty="0"/>
          </a:p>
        </p:txBody>
      </p:sp>
      <p:sp>
        <p:nvSpPr>
          <p:cNvPr id="3" name="Content Placeholder 2"/>
          <p:cNvSpPr>
            <a:spLocks noGrp="1"/>
          </p:cNvSpPr>
          <p:nvPr>
            <p:ph idx="1"/>
          </p:nvPr>
        </p:nvSpPr>
        <p:spPr/>
        <p:txBody>
          <a:bodyPr numCol="4">
            <a:normAutofit fontScale="25000" lnSpcReduction="20000"/>
          </a:bodyPr>
          <a:lstStyle/>
          <a:p>
            <a:r>
              <a:rPr lang="en-US" sz="4400" dirty="0" smtClean="0">
                <a:solidFill>
                  <a:srgbClr val="F79646"/>
                </a:solidFill>
              </a:rPr>
              <a:t>Allegheny </a:t>
            </a:r>
            <a:r>
              <a:rPr lang="en-US" sz="4400" dirty="0">
                <a:solidFill>
                  <a:srgbClr val="F79646"/>
                </a:solidFill>
              </a:rPr>
              <a:t>College</a:t>
            </a:r>
          </a:p>
          <a:p>
            <a:r>
              <a:rPr lang="en-US" sz="4400" dirty="0">
                <a:solidFill>
                  <a:srgbClr val="F79646"/>
                </a:solidFill>
              </a:rPr>
              <a:t>American University of Beirut</a:t>
            </a:r>
          </a:p>
          <a:p>
            <a:r>
              <a:rPr lang="en-US" sz="4400" dirty="0">
                <a:solidFill>
                  <a:srgbClr val="000000"/>
                </a:solidFill>
              </a:rPr>
              <a:t>Arizona State University</a:t>
            </a:r>
          </a:p>
          <a:p>
            <a:r>
              <a:rPr lang="en-US" sz="4400" dirty="0">
                <a:solidFill>
                  <a:srgbClr val="000000"/>
                </a:solidFill>
              </a:rPr>
              <a:t>Baylor University</a:t>
            </a:r>
          </a:p>
          <a:p>
            <a:r>
              <a:rPr lang="en-US" sz="4400" dirty="0">
                <a:solidFill>
                  <a:srgbClr val="000000"/>
                </a:solidFill>
              </a:rPr>
              <a:t>Boston College</a:t>
            </a:r>
          </a:p>
          <a:p>
            <a:r>
              <a:rPr lang="en-US" sz="4400" dirty="0">
                <a:solidFill>
                  <a:srgbClr val="F79646"/>
                </a:solidFill>
              </a:rPr>
              <a:t>Boston University</a:t>
            </a:r>
          </a:p>
          <a:p>
            <a:r>
              <a:rPr lang="en-US" sz="4400" dirty="0">
                <a:solidFill>
                  <a:srgbClr val="000000"/>
                </a:solidFill>
              </a:rPr>
              <a:t>Brandeis University</a:t>
            </a:r>
          </a:p>
          <a:p>
            <a:r>
              <a:rPr lang="en-US" sz="4400" dirty="0">
                <a:solidFill>
                  <a:srgbClr val="000000"/>
                </a:solidFill>
              </a:rPr>
              <a:t>Brown University</a:t>
            </a:r>
          </a:p>
          <a:p>
            <a:r>
              <a:rPr lang="en-US" sz="4400" dirty="0">
                <a:solidFill>
                  <a:srgbClr val="000000"/>
                </a:solidFill>
              </a:rPr>
              <a:t>California Digital Library</a:t>
            </a:r>
          </a:p>
          <a:p>
            <a:r>
              <a:rPr lang="en-US" sz="4400" dirty="0">
                <a:solidFill>
                  <a:srgbClr val="000000"/>
                </a:solidFill>
              </a:rPr>
              <a:t>Carnegie Mellon University</a:t>
            </a:r>
          </a:p>
          <a:p>
            <a:r>
              <a:rPr lang="en-US" sz="4400" dirty="0">
                <a:solidFill>
                  <a:srgbClr val="F79646"/>
                </a:solidFill>
              </a:rPr>
              <a:t>Colby College</a:t>
            </a:r>
          </a:p>
          <a:p>
            <a:r>
              <a:rPr lang="en-US" sz="4400" dirty="0">
                <a:solidFill>
                  <a:srgbClr val="F79646"/>
                </a:solidFill>
              </a:rPr>
              <a:t>Columbia </a:t>
            </a:r>
            <a:r>
              <a:rPr lang="en-US" sz="4400" dirty="0" smtClean="0">
                <a:solidFill>
                  <a:srgbClr val="F79646"/>
                </a:solidFill>
              </a:rPr>
              <a:t>University</a:t>
            </a:r>
          </a:p>
          <a:p>
            <a:r>
              <a:rPr lang="en-US" sz="4400" dirty="0" smtClean="0">
                <a:solidFill>
                  <a:srgbClr val="000000"/>
                </a:solidFill>
              </a:rPr>
              <a:t>Committee on Institutional Cooperation</a:t>
            </a:r>
            <a:endParaRPr lang="en-US" sz="4400" dirty="0">
              <a:solidFill>
                <a:srgbClr val="000000"/>
              </a:solidFill>
            </a:endParaRPr>
          </a:p>
          <a:p>
            <a:r>
              <a:rPr lang="en-US" sz="4400" dirty="0">
                <a:solidFill>
                  <a:srgbClr val="000000"/>
                </a:solidFill>
              </a:rPr>
              <a:t>Cornell University</a:t>
            </a:r>
          </a:p>
          <a:p>
            <a:r>
              <a:rPr lang="en-US" sz="4400" dirty="0">
                <a:solidFill>
                  <a:srgbClr val="F79646"/>
                </a:solidFill>
              </a:rPr>
              <a:t>Dartmouth College</a:t>
            </a:r>
          </a:p>
          <a:p>
            <a:r>
              <a:rPr lang="en-US" sz="4400" dirty="0">
                <a:solidFill>
                  <a:srgbClr val="F79646"/>
                </a:solidFill>
              </a:rPr>
              <a:t>Duke University</a:t>
            </a:r>
          </a:p>
          <a:p>
            <a:r>
              <a:rPr lang="en-US" sz="4400" dirty="0">
                <a:solidFill>
                  <a:srgbClr val="000000"/>
                </a:solidFill>
              </a:rPr>
              <a:t>Emory University</a:t>
            </a:r>
          </a:p>
          <a:p>
            <a:r>
              <a:rPr lang="en-US" sz="4400" dirty="0">
                <a:solidFill>
                  <a:srgbClr val="000000"/>
                </a:solidFill>
              </a:rPr>
              <a:t>Florida State University</a:t>
            </a:r>
          </a:p>
          <a:p>
            <a:r>
              <a:rPr lang="en-US" sz="4400" dirty="0">
                <a:solidFill>
                  <a:srgbClr val="000000"/>
                </a:solidFill>
              </a:rPr>
              <a:t>Harvard </a:t>
            </a:r>
            <a:r>
              <a:rPr lang="en-US" sz="4400" dirty="0" smtClean="0">
                <a:solidFill>
                  <a:srgbClr val="000000"/>
                </a:solidFill>
              </a:rPr>
              <a:t>University</a:t>
            </a:r>
            <a:endParaRPr lang="en-US" sz="4400" dirty="0">
              <a:solidFill>
                <a:srgbClr val="000000"/>
              </a:solidFill>
            </a:endParaRPr>
          </a:p>
          <a:p>
            <a:r>
              <a:rPr lang="en-US" sz="4400" dirty="0">
                <a:solidFill>
                  <a:srgbClr val="000000"/>
                </a:solidFill>
              </a:rPr>
              <a:t>Indiana University</a:t>
            </a:r>
          </a:p>
          <a:p>
            <a:r>
              <a:rPr lang="en-US" sz="4400" dirty="0">
                <a:solidFill>
                  <a:srgbClr val="F79646"/>
                </a:solidFill>
              </a:rPr>
              <a:t>Iowa State University</a:t>
            </a:r>
          </a:p>
          <a:p>
            <a:r>
              <a:rPr lang="en-US" sz="4400" dirty="0">
                <a:solidFill>
                  <a:srgbClr val="000000"/>
                </a:solidFill>
              </a:rPr>
              <a:t>Johns Hopkins University</a:t>
            </a:r>
          </a:p>
          <a:p>
            <a:r>
              <a:rPr lang="en-US" sz="4400" dirty="0">
                <a:solidFill>
                  <a:srgbClr val="F79646"/>
                </a:solidFill>
              </a:rPr>
              <a:t>Kansas State University</a:t>
            </a:r>
          </a:p>
          <a:p>
            <a:r>
              <a:rPr lang="en-US" sz="4400" dirty="0">
                <a:solidFill>
                  <a:srgbClr val="F79646"/>
                </a:solidFill>
              </a:rPr>
              <a:t>Lafayette College</a:t>
            </a:r>
          </a:p>
          <a:p>
            <a:r>
              <a:rPr lang="en-US" sz="4400" dirty="0">
                <a:solidFill>
                  <a:srgbClr val="F79646"/>
                </a:solidFill>
              </a:rPr>
              <a:t>Library of Congress</a:t>
            </a:r>
          </a:p>
          <a:p>
            <a:r>
              <a:rPr lang="en-US" sz="4400" dirty="0">
                <a:solidFill>
                  <a:srgbClr val="F79646"/>
                </a:solidFill>
              </a:rPr>
              <a:t>Massachusetts Institute of Technology</a:t>
            </a:r>
          </a:p>
          <a:p>
            <a:r>
              <a:rPr lang="en-US" sz="4400" dirty="0">
                <a:solidFill>
                  <a:srgbClr val="000000"/>
                </a:solidFill>
              </a:rPr>
              <a:t>McGill University</a:t>
            </a:r>
          </a:p>
          <a:p>
            <a:r>
              <a:rPr lang="en-US" sz="4400" dirty="0">
                <a:solidFill>
                  <a:srgbClr val="F79646"/>
                </a:solidFill>
              </a:rPr>
              <a:t>Montana State University</a:t>
            </a:r>
          </a:p>
          <a:p>
            <a:r>
              <a:rPr lang="en-US" sz="4400" dirty="0">
                <a:solidFill>
                  <a:srgbClr val="F79646"/>
                </a:solidFill>
              </a:rPr>
              <a:t>Mount Holyoke College</a:t>
            </a:r>
          </a:p>
          <a:p>
            <a:r>
              <a:rPr lang="en-US" sz="4400" dirty="0">
                <a:solidFill>
                  <a:srgbClr val="000000"/>
                </a:solidFill>
              </a:rPr>
              <a:t>Michigan State University</a:t>
            </a:r>
          </a:p>
          <a:p>
            <a:r>
              <a:rPr lang="en-US" sz="4400" dirty="0">
                <a:solidFill>
                  <a:srgbClr val="000000"/>
                </a:solidFill>
              </a:rPr>
              <a:t>New York University</a:t>
            </a:r>
          </a:p>
          <a:p>
            <a:r>
              <a:rPr lang="en-US" sz="4400" dirty="0">
                <a:solidFill>
                  <a:srgbClr val="F79646"/>
                </a:solidFill>
              </a:rPr>
              <a:t>New York Public Library</a:t>
            </a:r>
          </a:p>
          <a:p>
            <a:r>
              <a:rPr lang="en-US" sz="4400" dirty="0">
                <a:solidFill>
                  <a:srgbClr val="F79646"/>
                </a:solidFill>
              </a:rPr>
              <a:t>North Carolina Central University</a:t>
            </a:r>
          </a:p>
          <a:p>
            <a:r>
              <a:rPr lang="en-US" sz="4400" dirty="0">
                <a:solidFill>
                  <a:srgbClr val="000000"/>
                </a:solidFill>
              </a:rPr>
              <a:t>North Carolina State University</a:t>
            </a:r>
          </a:p>
          <a:p>
            <a:r>
              <a:rPr lang="en-US" sz="4400" dirty="0">
                <a:solidFill>
                  <a:srgbClr val="000000"/>
                </a:solidFill>
              </a:rPr>
              <a:t>Northeastern University</a:t>
            </a:r>
          </a:p>
          <a:p>
            <a:r>
              <a:rPr lang="en-US" sz="4400" dirty="0">
                <a:solidFill>
                  <a:srgbClr val="000000"/>
                </a:solidFill>
              </a:rPr>
              <a:t>Northwestern University</a:t>
            </a:r>
          </a:p>
          <a:p>
            <a:r>
              <a:rPr lang="en-US" sz="4400" dirty="0">
                <a:solidFill>
                  <a:srgbClr val="F79646"/>
                </a:solidFill>
              </a:rPr>
              <a:t>The Ohio State University</a:t>
            </a:r>
          </a:p>
          <a:p>
            <a:r>
              <a:rPr lang="en-US" sz="4400" dirty="0">
                <a:solidFill>
                  <a:srgbClr val="F79646"/>
                </a:solidFill>
              </a:rPr>
              <a:t>The Pennsylvania State University</a:t>
            </a:r>
          </a:p>
          <a:p>
            <a:r>
              <a:rPr lang="en-US" sz="4400" dirty="0">
                <a:solidFill>
                  <a:srgbClr val="000000"/>
                </a:solidFill>
              </a:rPr>
              <a:t>Princeton University</a:t>
            </a:r>
          </a:p>
          <a:p>
            <a:r>
              <a:rPr lang="en-US" sz="4400" dirty="0">
                <a:solidFill>
                  <a:srgbClr val="000000"/>
                </a:solidFill>
              </a:rPr>
              <a:t>Purdue University</a:t>
            </a:r>
          </a:p>
          <a:p>
            <a:r>
              <a:rPr lang="en-US" sz="4400" dirty="0">
                <a:solidFill>
                  <a:srgbClr val="F79646"/>
                </a:solidFill>
              </a:rPr>
              <a:t>Rutgers University</a:t>
            </a:r>
          </a:p>
          <a:p>
            <a:r>
              <a:rPr lang="en-US" sz="4400" dirty="0">
                <a:solidFill>
                  <a:srgbClr val="000000"/>
                </a:solidFill>
              </a:rPr>
              <a:t>Stanford University</a:t>
            </a:r>
          </a:p>
          <a:p>
            <a:r>
              <a:rPr lang="en-US" sz="4400" dirty="0">
                <a:solidFill>
                  <a:srgbClr val="000000"/>
                </a:solidFill>
              </a:rPr>
              <a:t>Syracuse University</a:t>
            </a:r>
          </a:p>
          <a:p>
            <a:r>
              <a:rPr lang="en-US" sz="4400" dirty="0">
                <a:solidFill>
                  <a:srgbClr val="000000"/>
                </a:solidFill>
              </a:rPr>
              <a:t>Temple University</a:t>
            </a:r>
          </a:p>
          <a:p>
            <a:r>
              <a:rPr lang="en-US" sz="4400" dirty="0">
                <a:solidFill>
                  <a:srgbClr val="000000"/>
                </a:solidFill>
              </a:rPr>
              <a:t>Texas A&amp;M University</a:t>
            </a:r>
          </a:p>
          <a:p>
            <a:r>
              <a:rPr lang="en-US" sz="4400" dirty="0">
                <a:solidFill>
                  <a:srgbClr val="F79646"/>
                </a:solidFill>
              </a:rPr>
              <a:t>Tufts University</a:t>
            </a:r>
          </a:p>
          <a:p>
            <a:r>
              <a:rPr lang="en-US" sz="4400" dirty="0">
                <a:solidFill>
                  <a:srgbClr val="F79646"/>
                </a:solidFill>
              </a:rPr>
              <a:t>Universidad </a:t>
            </a:r>
            <a:r>
              <a:rPr lang="en-US" sz="4400" dirty="0" err="1">
                <a:solidFill>
                  <a:srgbClr val="F79646"/>
                </a:solidFill>
              </a:rPr>
              <a:t>Complutense</a:t>
            </a:r>
            <a:r>
              <a:rPr lang="en-US" sz="4400" dirty="0">
                <a:solidFill>
                  <a:srgbClr val="F79646"/>
                </a:solidFill>
              </a:rPr>
              <a:t> de Madrid</a:t>
            </a:r>
          </a:p>
          <a:p>
            <a:r>
              <a:rPr lang="en-US" sz="4400" dirty="0">
                <a:solidFill>
                  <a:srgbClr val="F79646"/>
                </a:solidFill>
              </a:rPr>
              <a:t>University of Alabama</a:t>
            </a:r>
          </a:p>
          <a:p>
            <a:r>
              <a:rPr lang="en-US" sz="4400" dirty="0">
                <a:solidFill>
                  <a:srgbClr val="F79646"/>
                </a:solidFill>
              </a:rPr>
              <a:t>University of </a:t>
            </a:r>
            <a:r>
              <a:rPr lang="en-US" sz="4400" dirty="0" smtClean="0">
                <a:solidFill>
                  <a:srgbClr val="F79646"/>
                </a:solidFill>
              </a:rPr>
              <a:t>Arizona</a:t>
            </a:r>
          </a:p>
          <a:p>
            <a:r>
              <a:rPr lang="en-US" sz="4400" dirty="0" smtClean="0">
                <a:solidFill>
                  <a:srgbClr val="000000"/>
                </a:solidFill>
              </a:rPr>
              <a:t>University of California</a:t>
            </a:r>
            <a:endParaRPr lang="en-US" sz="4400" dirty="0">
              <a:solidFill>
                <a:srgbClr val="000000"/>
              </a:solidFill>
            </a:endParaRPr>
          </a:p>
          <a:p>
            <a:r>
              <a:rPr lang="en-US" sz="4400" dirty="0">
                <a:solidFill>
                  <a:srgbClr val="F79646"/>
                </a:solidFill>
              </a:rPr>
              <a:t>University of California Berkeley</a:t>
            </a:r>
          </a:p>
          <a:p>
            <a:r>
              <a:rPr lang="en-US" sz="4400" dirty="0">
                <a:solidFill>
                  <a:srgbClr val="F79646"/>
                </a:solidFill>
              </a:rPr>
              <a:t>University of California Davis</a:t>
            </a:r>
          </a:p>
          <a:p>
            <a:r>
              <a:rPr lang="en-US" sz="4400" dirty="0">
                <a:solidFill>
                  <a:srgbClr val="F79646"/>
                </a:solidFill>
              </a:rPr>
              <a:t>University of California Irvine</a:t>
            </a:r>
          </a:p>
          <a:p>
            <a:r>
              <a:rPr lang="en-US" sz="4400" dirty="0">
                <a:solidFill>
                  <a:srgbClr val="F79646"/>
                </a:solidFill>
              </a:rPr>
              <a:t>University of California Los Angeles</a:t>
            </a:r>
          </a:p>
          <a:p>
            <a:r>
              <a:rPr lang="en-US" sz="4400" dirty="0">
                <a:solidFill>
                  <a:srgbClr val="F79646"/>
                </a:solidFill>
              </a:rPr>
              <a:t>University of California Merced</a:t>
            </a:r>
          </a:p>
          <a:p>
            <a:r>
              <a:rPr lang="en-US" sz="4400" dirty="0">
                <a:solidFill>
                  <a:srgbClr val="F79646"/>
                </a:solidFill>
              </a:rPr>
              <a:t>University of California Riverside</a:t>
            </a:r>
          </a:p>
          <a:p>
            <a:r>
              <a:rPr lang="en-US" sz="4400" dirty="0">
                <a:solidFill>
                  <a:srgbClr val="F79646"/>
                </a:solidFill>
              </a:rPr>
              <a:t>University of California San Diego</a:t>
            </a:r>
          </a:p>
          <a:p>
            <a:r>
              <a:rPr lang="en-US" sz="4400" dirty="0">
                <a:solidFill>
                  <a:srgbClr val="F79646"/>
                </a:solidFill>
              </a:rPr>
              <a:t>University of California San Francisco</a:t>
            </a:r>
          </a:p>
          <a:p>
            <a:r>
              <a:rPr lang="en-US" sz="4400" dirty="0">
                <a:solidFill>
                  <a:srgbClr val="F79646"/>
                </a:solidFill>
              </a:rPr>
              <a:t>University of California Santa Barbara</a:t>
            </a:r>
          </a:p>
          <a:p>
            <a:r>
              <a:rPr lang="en-US" sz="4400" dirty="0">
                <a:solidFill>
                  <a:srgbClr val="000000"/>
                </a:solidFill>
              </a:rPr>
              <a:t>University of California Santa Cruz</a:t>
            </a:r>
          </a:p>
          <a:p>
            <a:r>
              <a:rPr lang="en-US" sz="4400" dirty="0">
                <a:solidFill>
                  <a:srgbClr val="000000"/>
                </a:solidFill>
              </a:rPr>
              <a:t>The University of Chicago</a:t>
            </a:r>
          </a:p>
          <a:p>
            <a:r>
              <a:rPr lang="en-US" sz="4400" dirty="0">
                <a:solidFill>
                  <a:srgbClr val="F79646"/>
                </a:solidFill>
              </a:rPr>
              <a:t>University of Connecticut</a:t>
            </a:r>
          </a:p>
          <a:p>
            <a:r>
              <a:rPr lang="en-US" sz="4400" dirty="0">
                <a:solidFill>
                  <a:srgbClr val="F79646"/>
                </a:solidFill>
              </a:rPr>
              <a:t>University of Delaware</a:t>
            </a:r>
          </a:p>
          <a:p>
            <a:r>
              <a:rPr lang="en-US" sz="4400" dirty="0">
                <a:solidFill>
                  <a:srgbClr val="000000"/>
                </a:solidFill>
              </a:rPr>
              <a:t>University of Florida</a:t>
            </a:r>
          </a:p>
          <a:p>
            <a:r>
              <a:rPr lang="en-US" sz="4400" dirty="0">
                <a:solidFill>
                  <a:srgbClr val="000000"/>
                </a:solidFill>
              </a:rPr>
              <a:t>University of Houston</a:t>
            </a:r>
          </a:p>
          <a:p>
            <a:r>
              <a:rPr lang="en-US" sz="4400" dirty="0">
                <a:solidFill>
                  <a:srgbClr val="000000"/>
                </a:solidFill>
              </a:rPr>
              <a:t>University of Illinois at Urbana-Champaign</a:t>
            </a:r>
          </a:p>
          <a:p>
            <a:r>
              <a:rPr lang="en-US" sz="4400" dirty="0">
                <a:solidFill>
                  <a:srgbClr val="F79646"/>
                </a:solidFill>
              </a:rPr>
              <a:t>University of Illinois at Chicago</a:t>
            </a:r>
          </a:p>
          <a:p>
            <a:r>
              <a:rPr lang="en-US" sz="4400" dirty="0">
                <a:solidFill>
                  <a:srgbClr val="000000"/>
                </a:solidFill>
              </a:rPr>
              <a:t>The University of Iowa</a:t>
            </a:r>
          </a:p>
          <a:p>
            <a:r>
              <a:rPr lang="en-US" sz="4400" dirty="0">
                <a:solidFill>
                  <a:srgbClr val="000000"/>
                </a:solidFill>
              </a:rPr>
              <a:t>University of Kansas</a:t>
            </a:r>
          </a:p>
          <a:p>
            <a:r>
              <a:rPr lang="en-US" sz="4400" dirty="0">
                <a:solidFill>
                  <a:srgbClr val="F79646"/>
                </a:solidFill>
              </a:rPr>
              <a:t>University of Maine</a:t>
            </a:r>
          </a:p>
          <a:p>
            <a:r>
              <a:rPr lang="en-US" sz="4400" dirty="0">
                <a:solidFill>
                  <a:srgbClr val="000000"/>
                </a:solidFill>
              </a:rPr>
              <a:t>University of Maryland</a:t>
            </a:r>
          </a:p>
          <a:p>
            <a:r>
              <a:rPr lang="en-US" sz="4400" dirty="0">
                <a:solidFill>
                  <a:srgbClr val="F79646"/>
                </a:solidFill>
              </a:rPr>
              <a:t>University of Massachusetts Amherst</a:t>
            </a:r>
          </a:p>
          <a:p>
            <a:r>
              <a:rPr lang="en-US" sz="4400" dirty="0">
                <a:solidFill>
                  <a:srgbClr val="000000"/>
                </a:solidFill>
              </a:rPr>
              <a:t>University of Michigan</a:t>
            </a:r>
          </a:p>
          <a:p>
            <a:r>
              <a:rPr lang="en-US" sz="4400" dirty="0">
                <a:solidFill>
                  <a:srgbClr val="000000"/>
                </a:solidFill>
              </a:rPr>
              <a:t>University of Minnesota</a:t>
            </a:r>
          </a:p>
          <a:p>
            <a:r>
              <a:rPr lang="en-US" sz="4400" dirty="0">
                <a:solidFill>
                  <a:srgbClr val="000000"/>
                </a:solidFill>
              </a:rPr>
              <a:t>University of Missouri</a:t>
            </a:r>
          </a:p>
          <a:p>
            <a:r>
              <a:rPr lang="en-US" sz="4400" dirty="0">
                <a:solidFill>
                  <a:srgbClr val="000000"/>
                </a:solidFill>
              </a:rPr>
              <a:t>University of Nebraska-Lincoln</a:t>
            </a:r>
          </a:p>
          <a:p>
            <a:r>
              <a:rPr lang="en-US" sz="4400" dirty="0">
                <a:solidFill>
                  <a:srgbClr val="000000"/>
                </a:solidFill>
              </a:rPr>
              <a:t>University of New Mexico</a:t>
            </a:r>
          </a:p>
          <a:p>
            <a:r>
              <a:rPr lang="en-US" sz="4400" dirty="0">
                <a:solidFill>
                  <a:srgbClr val="000000"/>
                </a:solidFill>
              </a:rPr>
              <a:t>The University of North Carolina at Chapel Hill</a:t>
            </a:r>
          </a:p>
          <a:p>
            <a:r>
              <a:rPr lang="en-US" sz="4400" dirty="0">
                <a:solidFill>
                  <a:srgbClr val="000000"/>
                </a:solidFill>
              </a:rPr>
              <a:t>University of Notre Dame</a:t>
            </a:r>
          </a:p>
          <a:p>
            <a:r>
              <a:rPr lang="en-US" sz="4400" dirty="0">
                <a:solidFill>
                  <a:srgbClr val="F79646"/>
                </a:solidFill>
              </a:rPr>
              <a:t>University of Oklahoma</a:t>
            </a:r>
          </a:p>
          <a:p>
            <a:r>
              <a:rPr lang="en-US" sz="4400" dirty="0">
                <a:solidFill>
                  <a:srgbClr val="000000"/>
                </a:solidFill>
              </a:rPr>
              <a:t>University of Pennsylvania</a:t>
            </a:r>
          </a:p>
          <a:p>
            <a:r>
              <a:rPr lang="en-US" sz="4400" dirty="0">
                <a:solidFill>
                  <a:srgbClr val="F79646"/>
                </a:solidFill>
              </a:rPr>
              <a:t>University of Pittsburgh</a:t>
            </a:r>
          </a:p>
          <a:p>
            <a:r>
              <a:rPr lang="en-US" sz="4400" dirty="0">
                <a:solidFill>
                  <a:srgbClr val="000000"/>
                </a:solidFill>
              </a:rPr>
              <a:t>University of Tennessee, Knoxville</a:t>
            </a:r>
          </a:p>
          <a:p>
            <a:r>
              <a:rPr lang="en-US" sz="4400" dirty="0">
                <a:solidFill>
                  <a:srgbClr val="F79646"/>
                </a:solidFill>
              </a:rPr>
              <a:t>University of Utah</a:t>
            </a:r>
          </a:p>
          <a:p>
            <a:r>
              <a:rPr lang="en-US" sz="4400" dirty="0">
                <a:solidFill>
                  <a:srgbClr val="F79646"/>
                </a:solidFill>
              </a:rPr>
              <a:t>Vanderbilt University</a:t>
            </a:r>
          </a:p>
          <a:p>
            <a:r>
              <a:rPr lang="en-US" sz="4400" dirty="0">
                <a:solidFill>
                  <a:srgbClr val="F79646"/>
                </a:solidFill>
              </a:rPr>
              <a:t>University of Virginia</a:t>
            </a:r>
          </a:p>
          <a:p>
            <a:r>
              <a:rPr lang="en-US" sz="4400" dirty="0">
                <a:solidFill>
                  <a:srgbClr val="000000"/>
                </a:solidFill>
              </a:rPr>
              <a:t>University of Washington</a:t>
            </a:r>
          </a:p>
          <a:p>
            <a:r>
              <a:rPr lang="en-US" sz="4400" dirty="0">
                <a:solidFill>
                  <a:srgbClr val="000000"/>
                </a:solidFill>
              </a:rPr>
              <a:t>University of Wisconsin-Madison</a:t>
            </a:r>
          </a:p>
          <a:p>
            <a:r>
              <a:rPr lang="en-US" sz="4400" dirty="0">
                <a:solidFill>
                  <a:srgbClr val="000000"/>
                </a:solidFill>
              </a:rPr>
              <a:t>Utah State University</a:t>
            </a:r>
          </a:p>
          <a:p>
            <a:r>
              <a:rPr lang="en-US" sz="4400" dirty="0">
                <a:solidFill>
                  <a:schemeClr val="tx1"/>
                </a:solidFill>
              </a:rPr>
              <a:t>Virginia Tech</a:t>
            </a:r>
          </a:p>
          <a:p>
            <a:r>
              <a:rPr lang="en-US" sz="4400" dirty="0">
                <a:solidFill>
                  <a:srgbClr val="F79646"/>
                </a:solidFill>
              </a:rPr>
              <a:t>Wake Forest University</a:t>
            </a:r>
          </a:p>
          <a:p>
            <a:r>
              <a:rPr lang="en-US" sz="4400" dirty="0">
                <a:solidFill>
                  <a:srgbClr val="000000"/>
                </a:solidFill>
              </a:rPr>
              <a:t>Washington University</a:t>
            </a:r>
          </a:p>
          <a:p>
            <a:r>
              <a:rPr lang="en-US" sz="4400" dirty="0">
                <a:solidFill>
                  <a:srgbClr val="000000"/>
                </a:solidFill>
              </a:rPr>
              <a:t>Yale University Library</a:t>
            </a:r>
          </a:p>
          <a:p>
            <a:endParaRPr lang="en-US" dirty="0"/>
          </a:p>
        </p:txBody>
      </p:sp>
    </p:spTree>
    <p:extLst>
      <p:ext uri="{BB962C8B-B14F-4D97-AF65-F5344CB8AC3E}">
        <p14:creationId xmlns:p14="http://schemas.microsoft.com/office/powerpoint/2010/main" val="2722600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Use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690" y="1680519"/>
            <a:ext cx="7376983" cy="4695567"/>
          </a:xfrm>
        </p:spPr>
      </p:pic>
    </p:spTree>
    <p:extLst>
      <p:ext uri="{BB962C8B-B14F-4D97-AF65-F5344CB8AC3E}">
        <p14:creationId xmlns:p14="http://schemas.microsoft.com/office/powerpoint/2010/main" val="1245874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User-Generated Analytics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94" y="1643450"/>
            <a:ext cx="7293575" cy="4880918"/>
          </a:xfrm>
          <a:prstGeom prst="rect">
            <a:avLst/>
          </a:prstGeom>
        </p:spPr>
      </p:pic>
    </p:spTree>
    <p:extLst>
      <p:ext uri="{BB962C8B-B14F-4D97-AF65-F5344CB8AC3E}">
        <p14:creationId xmlns:p14="http://schemas.microsoft.com/office/powerpoint/2010/main" val="2234446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 “Wow” Numbers</a:t>
            </a:r>
            <a:endParaRPr lang="en-US" dirty="0"/>
          </a:p>
        </p:txBody>
      </p:sp>
      <p:sp>
        <p:nvSpPr>
          <p:cNvPr id="3" name="Content Placeholder 2"/>
          <p:cNvSpPr>
            <a:spLocks noGrp="1"/>
          </p:cNvSpPr>
          <p:nvPr>
            <p:ph idx="1"/>
          </p:nvPr>
        </p:nvSpPr>
        <p:spPr/>
        <p:txBody>
          <a:bodyPr>
            <a:normAutofit lnSpcReduction="10000"/>
          </a:bodyPr>
          <a:lstStyle/>
          <a:p>
            <a:r>
              <a:rPr lang="en-US" dirty="0" smtClean="0"/>
              <a:t>12,426,986 </a:t>
            </a:r>
            <a:r>
              <a:rPr lang="en-US" dirty="0"/>
              <a:t>total volumes</a:t>
            </a:r>
          </a:p>
          <a:p>
            <a:r>
              <a:rPr lang="en-US" dirty="0" smtClean="0"/>
              <a:t>6,387,108 </a:t>
            </a:r>
            <a:r>
              <a:rPr lang="en-US" dirty="0"/>
              <a:t>book titles</a:t>
            </a:r>
          </a:p>
          <a:p>
            <a:r>
              <a:rPr lang="en-US" dirty="0" smtClean="0"/>
              <a:t>325,984 </a:t>
            </a:r>
            <a:r>
              <a:rPr lang="en-US" dirty="0"/>
              <a:t>serial titles</a:t>
            </a:r>
          </a:p>
          <a:p>
            <a:r>
              <a:rPr lang="en-US" dirty="0" smtClean="0"/>
              <a:t>4,349,445,100 </a:t>
            </a:r>
            <a:r>
              <a:rPr lang="en-US" dirty="0"/>
              <a:t>pages</a:t>
            </a:r>
          </a:p>
          <a:p>
            <a:r>
              <a:rPr lang="en-US" dirty="0" smtClean="0"/>
              <a:t>557 </a:t>
            </a:r>
            <a:r>
              <a:rPr lang="en-US" dirty="0"/>
              <a:t>terabytes</a:t>
            </a:r>
          </a:p>
          <a:p>
            <a:r>
              <a:rPr lang="en-US" dirty="0" smtClean="0"/>
              <a:t>147 </a:t>
            </a:r>
            <a:r>
              <a:rPr lang="en-US" dirty="0"/>
              <a:t>miles</a:t>
            </a:r>
          </a:p>
          <a:p>
            <a:r>
              <a:rPr lang="en-US" dirty="0" smtClean="0"/>
              <a:t>10,097 </a:t>
            </a:r>
            <a:r>
              <a:rPr lang="en-US" dirty="0"/>
              <a:t>tons</a:t>
            </a:r>
          </a:p>
          <a:p>
            <a:r>
              <a:rPr lang="en-US" dirty="0" smtClean="0"/>
              <a:t>4,561,002 volumes (~37% </a:t>
            </a:r>
            <a:r>
              <a:rPr lang="en-US" dirty="0"/>
              <a:t>of total) in the public </a:t>
            </a:r>
            <a:r>
              <a:rPr lang="en-US" dirty="0" smtClean="0"/>
              <a:t>domain</a:t>
            </a:r>
            <a:endParaRPr lang="en-US" dirty="0"/>
          </a:p>
        </p:txBody>
      </p:sp>
    </p:spTree>
    <p:extLst>
      <p:ext uri="{BB962C8B-B14F-4D97-AF65-F5344CB8AC3E}">
        <p14:creationId xmlns:p14="http://schemas.microsoft.com/office/powerpoint/2010/main" val="4086063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 Grants</a:t>
            </a:r>
            <a:endParaRPr lang="en-US" dirty="0"/>
          </a:p>
        </p:txBody>
      </p:sp>
      <p:sp>
        <p:nvSpPr>
          <p:cNvPr id="3" name="Content Placeholder 2"/>
          <p:cNvSpPr>
            <a:spLocks noGrp="1"/>
          </p:cNvSpPr>
          <p:nvPr>
            <p:ph idx="1"/>
          </p:nvPr>
        </p:nvSpPr>
        <p:spPr/>
        <p:txBody>
          <a:bodyPr/>
          <a:lstStyle/>
          <a:p>
            <a:r>
              <a:rPr lang="en-US" i="1" dirty="0" smtClean="0"/>
              <a:t>Data Capsule</a:t>
            </a:r>
          </a:p>
          <a:p>
            <a:pPr lvl="1"/>
            <a:r>
              <a:rPr lang="en-US" dirty="0" smtClean="0"/>
              <a:t>Alfred P. Sloan Foundation</a:t>
            </a:r>
          </a:p>
          <a:p>
            <a:r>
              <a:rPr lang="en-US" i="1" dirty="0" err="1"/>
              <a:t>Workset</a:t>
            </a:r>
            <a:r>
              <a:rPr lang="en-US" i="1" dirty="0"/>
              <a:t> Creation for Scholarly Analysis</a:t>
            </a:r>
          </a:p>
          <a:p>
            <a:pPr lvl="1"/>
            <a:r>
              <a:rPr lang="en-US" dirty="0"/>
              <a:t>Andrew W. Mellon Foundation</a:t>
            </a:r>
            <a:endParaRPr lang="en-US" i="1" dirty="0" smtClean="0"/>
          </a:p>
          <a:p>
            <a:r>
              <a:rPr lang="en-US" i="1" dirty="0" smtClean="0"/>
              <a:t>Exploring </a:t>
            </a:r>
            <a:r>
              <a:rPr lang="en-US" i="1" dirty="0"/>
              <a:t>the Billions and Billions of Words in the </a:t>
            </a:r>
            <a:r>
              <a:rPr lang="en-US" i="1" dirty="0" err="1"/>
              <a:t>HathiTrust</a:t>
            </a:r>
            <a:r>
              <a:rPr lang="en-US" i="1" dirty="0"/>
              <a:t> Corpus with </a:t>
            </a:r>
            <a:r>
              <a:rPr lang="en-US" i="1" dirty="0" smtClean="0"/>
              <a:t>Bookworm</a:t>
            </a:r>
          </a:p>
          <a:p>
            <a:pPr lvl="1"/>
            <a:r>
              <a:rPr lang="en-US" dirty="0" smtClean="0"/>
              <a:t>National Endowment for the Humanities</a:t>
            </a:r>
          </a:p>
          <a:p>
            <a:endParaRPr lang="en-US" dirty="0"/>
          </a:p>
        </p:txBody>
      </p:sp>
    </p:spTree>
    <p:extLst>
      <p:ext uri="{BB962C8B-B14F-4D97-AF65-F5344CB8AC3E}">
        <p14:creationId xmlns:p14="http://schemas.microsoft.com/office/powerpoint/2010/main" val="1254890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1200"/>
              </a:spcBef>
            </a:pPr>
            <a:r>
              <a:rPr lang="en-US" sz="3600" i="1" dirty="0" err="1">
                <a:latin typeface="Calibri" pitchFamily="34" charset="0"/>
                <a:cs typeface="Calibri" pitchFamily="34" charset="0"/>
              </a:rPr>
              <a:t>Workset</a:t>
            </a:r>
            <a:r>
              <a:rPr lang="en-US" sz="3600" i="1" dirty="0">
                <a:latin typeface="Calibri" pitchFamily="34" charset="0"/>
                <a:cs typeface="Calibri" pitchFamily="34" charset="0"/>
              </a:rPr>
              <a:t> Creation for Scholarly Analysis:</a:t>
            </a:r>
            <a:br>
              <a:rPr lang="en-US" sz="3600" i="1" dirty="0">
                <a:latin typeface="Calibri" pitchFamily="34" charset="0"/>
                <a:cs typeface="Calibri" pitchFamily="34" charset="0"/>
              </a:rPr>
            </a:br>
            <a:r>
              <a:rPr lang="en-US" sz="3600" i="1" dirty="0">
                <a:latin typeface="Calibri" pitchFamily="34" charset="0"/>
                <a:cs typeface="Calibri" pitchFamily="34" charset="0"/>
              </a:rPr>
              <a:t>Prototyping Project</a:t>
            </a:r>
            <a:endParaRPr lang="en-US" sz="3600" dirty="0"/>
          </a:p>
        </p:txBody>
      </p:sp>
      <p:sp>
        <p:nvSpPr>
          <p:cNvPr id="3" name="Content Placeholder 2"/>
          <p:cNvSpPr>
            <a:spLocks noGrp="1"/>
          </p:cNvSpPr>
          <p:nvPr>
            <p:ph idx="1"/>
          </p:nvPr>
        </p:nvSpPr>
        <p:spPr/>
        <p:txBody>
          <a:bodyPr>
            <a:normAutofit/>
          </a:bodyPr>
          <a:lstStyle/>
          <a:p>
            <a:pPr algn="just">
              <a:lnSpc>
                <a:spcPct val="70000"/>
              </a:lnSpc>
              <a:buFontTx/>
              <a:buAutoNum type="arabicPeriod"/>
            </a:pPr>
            <a:endParaRPr lang="en-US" dirty="0">
              <a:latin typeface="Calibri" pitchFamily="34" charset="0"/>
              <a:cs typeface="Calibri" pitchFamily="34" charset="0"/>
            </a:endParaRPr>
          </a:p>
          <a:p>
            <a:pPr>
              <a:spcBef>
                <a:spcPts val="1200"/>
              </a:spcBef>
            </a:pPr>
            <a:r>
              <a:rPr lang="en-US" dirty="0"/>
              <a:t>Collection analysis and prototype tools &amp; services to facilitate </a:t>
            </a:r>
            <a:r>
              <a:rPr lang="en-US" dirty="0" err="1" smtClean="0"/>
              <a:t>workset</a:t>
            </a:r>
            <a:r>
              <a:rPr lang="en-US" dirty="0" smtClean="0"/>
              <a:t> </a:t>
            </a:r>
            <a:r>
              <a:rPr lang="en-US" dirty="0"/>
              <a:t>creation </a:t>
            </a:r>
            <a:endParaRPr lang="en-US" i="1" dirty="0" smtClean="0">
              <a:latin typeface="Calibri" pitchFamily="34" charset="0"/>
              <a:cs typeface="Calibri" pitchFamily="34" charset="0"/>
            </a:endParaRPr>
          </a:p>
          <a:p>
            <a:pPr lvl="1" algn="just">
              <a:spcBef>
                <a:spcPts val="1200"/>
              </a:spcBef>
            </a:pPr>
            <a:r>
              <a:rPr lang="en-US" dirty="0" smtClean="0">
                <a:latin typeface="Calibri" pitchFamily="34" charset="0"/>
                <a:cs typeface="Calibri" pitchFamily="34" charset="0"/>
              </a:rPr>
              <a:t>J. Stephen Downie, Tim Cole, Beth Plale</a:t>
            </a:r>
          </a:p>
          <a:p>
            <a:pPr lvl="1" algn="just">
              <a:spcBef>
                <a:spcPts val="1200"/>
              </a:spcBef>
            </a:pPr>
            <a:r>
              <a:rPr lang="en-US" dirty="0" smtClean="0">
                <a:latin typeface="Calibri" pitchFamily="34" charset="0"/>
                <a:cs typeface="Calibri" pitchFamily="34" charset="0"/>
              </a:rPr>
              <a:t>Andrew W. Mellon Foundation</a:t>
            </a:r>
            <a:endParaRPr lang="en-US" dirty="0">
              <a:latin typeface="Calibri" pitchFamily="34" charset="0"/>
              <a:cs typeface="Calibri" pitchFamily="34" charset="0"/>
            </a:endParaRPr>
          </a:p>
          <a:p>
            <a:pPr lvl="1" algn="just">
              <a:spcBef>
                <a:spcPts val="1200"/>
              </a:spcBef>
            </a:pPr>
            <a:r>
              <a:rPr lang="en-US" dirty="0" smtClean="0">
                <a:latin typeface="Calibri" pitchFamily="34" charset="0"/>
                <a:cs typeface="Calibri" pitchFamily="34" charset="0"/>
              </a:rPr>
              <a:t>1 July 2013 - 30 June 2015</a:t>
            </a:r>
            <a:endParaRPr lang="en-US" dirty="0">
              <a:latin typeface="Calibri" pitchFamily="34" charset="0"/>
              <a:cs typeface="Calibri" pitchFamily="34" charset="0"/>
            </a:endParaRPr>
          </a:p>
          <a:p>
            <a:r>
              <a:rPr lang="en-US" dirty="0" smtClean="0"/>
              <a:t>Proposal Narrative:</a:t>
            </a:r>
          </a:p>
          <a:p>
            <a:pPr lvl="1"/>
            <a:r>
              <a:rPr lang="en-US" u="sng" dirty="0" smtClean="0">
                <a:hlinkClick r:id="rId2"/>
              </a:rPr>
              <a:t>http</a:t>
            </a:r>
            <a:r>
              <a:rPr lang="en-US" u="sng" dirty="0">
                <a:hlinkClick r:id="rId2"/>
              </a:rPr>
              <a:t>://bit.ly/htrrcworksetgrant</a:t>
            </a:r>
            <a:endParaRPr lang="en-US" dirty="0" smtClean="0"/>
          </a:p>
        </p:txBody>
      </p:sp>
    </p:spTree>
    <p:extLst>
      <p:ext uri="{BB962C8B-B14F-4D97-AF65-F5344CB8AC3E}">
        <p14:creationId xmlns:p14="http://schemas.microsoft.com/office/powerpoint/2010/main" val="82135552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Grand Motivation</a:t>
            </a:r>
            <a:endParaRPr lang="en-US" dirty="0"/>
          </a:p>
        </p:txBody>
      </p:sp>
      <p:sp>
        <p:nvSpPr>
          <p:cNvPr id="3" name="Content Placeholder 2"/>
          <p:cNvSpPr>
            <a:spLocks noGrp="1"/>
          </p:cNvSpPr>
          <p:nvPr>
            <p:ph idx="1"/>
          </p:nvPr>
        </p:nvSpPr>
        <p:spPr/>
        <p:txBody>
          <a:bodyPr/>
          <a:lstStyle/>
          <a:p>
            <a:r>
              <a:rPr lang="en-US" i="1" dirty="0"/>
              <a:t>The ability to slice through a massive corpus constructed from many different library collections, and out of that to construct the precise </a:t>
            </a:r>
            <a:r>
              <a:rPr lang="en-US" i="1" dirty="0" err="1"/>
              <a:t>workset</a:t>
            </a:r>
            <a:r>
              <a:rPr lang="en-US" i="1" dirty="0"/>
              <a:t> required for a particular scholarly investigation, is </a:t>
            </a:r>
            <a:r>
              <a:rPr lang="en-US" i="1" dirty="0" smtClean="0"/>
              <a:t>an example of the </a:t>
            </a:r>
            <a:r>
              <a:rPr lang="en-US" i="1" dirty="0"/>
              <a:t>“game changing” </a:t>
            </a:r>
            <a:r>
              <a:rPr lang="en-US" i="1" dirty="0" smtClean="0"/>
              <a:t>potential </a:t>
            </a:r>
            <a:r>
              <a:rPr lang="en-US" i="1" dirty="0"/>
              <a:t>of the </a:t>
            </a:r>
            <a:r>
              <a:rPr lang="en-US" i="1" dirty="0" err="1" smtClean="0"/>
              <a:t>HathiTrust</a:t>
            </a:r>
            <a:r>
              <a:rPr lang="en-US" i="1" dirty="0" smtClean="0"/>
              <a:t>...</a:t>
            </a:r>
            <a:endParaRPr lang="en-US" i="1" dirty="0"/>
          </a:p>
        </p:txBody>
      </p:sp>
    </p:spTree>
    <p:extLst>
      <p:ext uri="{BB962C8B-B14F-4D97-AF65-F5344CB8AC3E}">
        <p14:creationId xmlns:p14="http://schemas.microsoft.com/office/powerpoint/2010/main" val="63455003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Dimensions of </a:t>
            </a:r>
            <a:r>
              <a:rPr lang="en-US" sz="3400" dirty="0" err="1"/>
              <a:t>W</a:t>
            </a:r>
            <a:r>
              <a:rPr lang="en-US" sz="3400" dirty="0" err="1" smtClean="0"/>
              <a:t>orkset</a:t>
            </a:r>
            <a:r>
              <a:rPr lang="en-US" sz="3400" dirty="0" smtClean="0"/>
              <a:t> </a:t>
            </a:r>
            <a:r>
              <a:rPr lang="en-US" sz="3400" dirty="0"/>
              <a:t>C</a:t>
            </a:r>
            <a:r>
              <a:rPr lang="en-US" sz="3400" dirty="0" smtClean="0"/>
              <a:t>reation (Illustrative)</a:t>
            </a:r>
            <a:endParaRPr lang="en-US" sz="3400" dirty="0"/>
          </a:p>
        </p:txBody>
      </p:sp>
      <p:sp>
        <p:nvSpPr>
          <p:cNvPr id="3" name="Content Placeholder 2"/>
          <p:cNvSpPr>
            <a:spLocks noGrp="1"/>
          </p:cNvSpPr>
          <p:nvPr>
            <p:ph idx="1"/>
          </p:nvPr>
        </p:nvSpPr>
        <p:spPr>
          <a:xfrm>
            <a:off x="457200" y="1600201"/>
            <a:ext cx="8382000" cy="4895849"/>
          </a:xfrm>
        </p:spPr>
        <p:txBody>
          <a:bodyPr>
            <a:normAutofit/>
          </a:bodyPr>
          <a:lstStyle/>
          <a:p>
            <a:pPr marL="0" indent="0">
              <a:buNone/>
            </a:pPr>
            <a:r>
              <a:rPr lang="en-US" sz="2800" dirty="0" smtClean="0"/>
              <a:t>My </a:t>
            </a:r>
            <a:r>
              <a:rPr lang="en-US" sz="2800" dirty="0" err="1" smtClean="0"/>
              <a:t>workset</a:t>
            </a:r>
            <a:r>
              <a:rPr lang="en-US" sz="2800" dirty="0" smtClean="0"/>
              <a:t> should contain (inspired by 2012 </a:t>
            </a:r>
            <a:r>
              <a:rPr lang="en-US" sz="2800" dirty="0" err="1" smtClean="0"/>
              <a:t>UnCamp</a:t>
            </a:r>
            <a:r>
              <a:rPr lang="en-US" sz="2800" dirty="0" smtClean="0"/>
              <a:t>): </a:t>
            </a:r>
          </a:p>
          <a:p>
            <a:r>
              <a:rPr lang="en-US" sz="2800" dirty="0" smtClean="0"/>
              <a:t>Volumes pertaining to Japan / in Japanese</a:t>
            </a:r>
          </a:p>
          <a:p>
            <a:r>
              <a:rPr lang="en-US" sz="2800" dirty="0" smtClean="0"/>
              <a:t>All volumes relevant to the study of Francis Bacon</a:t>
            </a:r>
          </a:p>
          <a:p>
            <a:r>
              <a:rPr lang="en-US" sz="2800" dirty="0" smtClean="0"/>
              <a:t>Music scores or notation extracted from HT volumes</a:t>
            </a:r>
          </a:p>
          <a:p>
            <a:r>
              <a:rPr lang="en-US" sz="2800" dirty="0" smtClean="0"/>
              <a:t>Images of Victorian England extracted from HT vols.</a:t>
            </a:r>
          </a:p>
          <a:p>
            <a:r>
              <a:rPr lang="en-US" sz="2800" dirty="0" smtClean="0"/>
              <a:t>Volumes in HT similar to TCP-ECCO novels</a:t>
            </a:r>
          </a:p>
          <a:p>
            <a:r>
              <a:rPr lang="en-US" sz="2800" dirty="0" smtClean="0"/>
              <a:t>19</a:t>
            </a:r>
            <a:r>
              <a:rPr lang="en-US" sz="2800" baseline="30000" dirty="0" smtClean="0"/>
              <a:t>th</a:t>
            </a:r>
            <a:r>
              <a:rPr lang="en-US" sz="2800" dirty="0" smtClean="0"/>
              <a:t> c. English-language novels by female authors </a:t>
            </a:r>
          </a:p>
          <a:p>
            <a:r>
              <a:rPr lang="en-US" sz="2800" dirty="0" smtClean="0"/>
              <a:t>Representative sample (by pub date &amp; genre) of French language items in HT</a:t>
            </a:r>
          </a:p>
          <a:p>
            <a:endParaRPr lang="en-US" sz="2800" dirty="0"/>
          </a:p>
        </p:txBody>
      </p:sp>
    </p:spTree>
    <p:extLst>
      <p:ext uri="{BB962C8B-B14F-4D97-AF65-F5344CB8AC3E}">
        <p14:creationId xmlns:p14="http://schemas.microsoft.com/office/powerpoint/2010/main" val="408231696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Project Streams</a:t>
            </a:r>
            <a:endParaRPr lang="en-US" dirty="0"/>
          </a:p>
        </p:txBody>
      </p:sp>
      <p:sp>
        <p:nvSpPr>
          <p:cNvPr id="3" name="Content Placeholder 2"/>
          <p:cNvSpPr>
            <a:spLocks noGrp="1"/>
          </p:cNvSpPr>
          <p:nvPr>
            <p:ph idx="1"/>
          </p:nvPr>
        </p:nvSpPr>
        <p:spPr/>
        <p:txBody>
          <a:bodyPr/>
          <a:lstStyle/>
          <a:p>
            <a:r>
              <a:rPr lang="en-US" dirty="0" err="1" smtClean="0"/>
              <a:t>Workset</a:t>
            </a:r>
            <a:r>
              <a:rPr lang="en-US" dirty="0" smtClean="0"/>
              <a:t> formal structures and semantics</a:t>
            </a:r>
          </a:p>
          <a:p>
            <a:pPr lvl="1"/>
            <a:r>
              <a:rPr lang="en-US" dirty="0" smtClean="0"/>
              <a:t>Work in conjunction with Center for Informatics Research in Science and Scholarship at the Graduate School of Library and Information Science</a:t>
            </a:r>
          </a:p>
          <a:p>
            <a:pPr lvl="1"/>
            <a:endParaRPr lang="en-US" dirty="0"/>
          </a:p>
          <a:p>
            <a:r>
              <a:rPr lang="en-US" dirty="0" smtClean="0"/>
              <a:t>WCSA Prototyping Projects</a:t>
            </a:r>
          </a:p>
          <a:p>
            <a:pPr lvl="1"/>
            <a:r>
              <a:rPr lang="en-US" dirty="0" smtClean="0"/>
              <a:t>Four projects funded by the grant but conducted by community teams</a:t>
            </a:r>
            <a:endParaRPr lang="en-US" dirty="0"/>
          </a:p>
        </p:txBody>
      </p:sp>
    </p:spTree>
    <p:extLst>
      <p:ext uri="{BB962C8B-B14F-4D97-AF65-F5344CB8AC3E}">
        <p14:creationId xmlns:p14="http://schemas.microsoft.com/office/powerpoint/2010/main" val="3555905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a:t>W</a:t>
            </a:r>
            <a:r>
              <a:rPr lang="en-US" dirty="0" err="1" smtClean="0"/>
              <a:t>orkset</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a:spcBef>
                <a:spcPts val="600"/>
              </a:spcBef>
              <a:buFont typeface="+mj-lt"/>
              <a:buAutoNum type="arabicPeriod"/>
            </a:pPr>
            <a:r>
              <a:rPr lang="en-US" dirty="0">
                <a:latin typeface="Calibri" pitchFamily="34" charset="0"/>
              </a:rPr>
              <a:t>A </a:t>
            </a:r>
            <a:r>
              <a:rPr lang="en-US" dirty="0" err="1">
                <a:latin typeface="Calibri" pitchFamily="34" charset="0"/>
              </a:rPr>
              <a:t>workset</a:t>
            </a:r>
            <a:r>
              <a:rPr lang="en-US" dirty="0">
                <a:latin typeface="Calibri" pitchFamily="34" charset="0"/>
              </a:rPr>
              <a:t> is an aggregation of materials brought together for the purpose of analysis.</a:t>
            </a:r>
          </a:p>
          <a:p>
            <a:pPr marL="457200" indent="-457200">
              <a:buFont typeface="+mj-lt"/>
              <a:buAutoNum type="arabicPeriod"/>
            </a:pPr>
            <a:r>
              <a:rPr lang="en-US" dirty="0" err="1">
                <a:latin typeface="Calibri" pitchFamily="34" charset="0"/>
              </a:rPr>
              <a:t>Worksets</a:t>
            </a:r>
            <a:r>
              <a:rPr lang="en-US" dirty="0">
                <a:latin typeface="Calibri" pitchFamily="34" charset="0"/>
              </a:rPr>
              <a:t> are conceptual and must be expressible in a variety of ways</a:t>
            </a:r>
          </a:p>
          <a:p>
            <a:pPr marL="914400" indent="-457200">
              <a:buFont typeface="Arial" pitchFamily="34" charset="0"/>
              <a:buChar char="•"/>
            </a:pPr>
            <a:r>
              <a:rPr lang="en-US" dirty="0">
                <a:latin typeface="Calibri" pitchFamily="34" charset="0"/>
              </a:rPr>
              <a:t>Need to allow creation outside of </a:t>
            </a:r>
            <a:r>
              <a:rPr lang="en-US" dirty="0" err="1">
                <a:latin typeface="Calibri" pitchFamily="34" charset="0"/>
              </a:rPr>
              <a:t>HathiTrust</a:t>
            </a:r>
            <a:endParaRPr lang="en-US" dirty="0">
              <a:latin typeface="Calibri" pitchFamily="34" charset="0"/>
            </a:endParaRPr>
          </a:p>
          <a:p>
            <a:pPr marL="914400" indent="-457200">
              <a:buFont typeface="Arial" pitchFamily="34" charset="0"/>
              <a:buChar char="•"/>
            </a:pPr>
            <a:r>
              <a:rPr lang="en-US" dirty="0">
                <a:latin typeface="Calibri" pitchFamily="34" charset="0"/>
              </a:rPr>
              <a:t>Need to facilitate inclusion of resources beyond </a:t>
            </a:r>
            <a:r>
              <a:rPr lang="en-US" dirty="0" err="1">
                <a:latin typeface="Calibri" pitchFamily="34" charset="0"/>
              </a:rPr>
              <a:t>HathiTrust</a:t>
            </a:r>
            <a:endParaRPr lang="en-US" dirty="0">
              <a:latin typeface="Calibri" pitchFamily="34" charset="0"/>
            </a:endParaRPr>
          </a:p>
          <a:p>
            <a:pPr marL="914400" indent="-457200">
              <a:buFont typeface="Arial" pitchFamily="34" charset="0"/>
              <a:buChar char="•"/>
            </a:pPr>
            <a:r>
              <a:rPr lang="en-US" dirty="0">
                <a:latin typeface="Calibri" pitchFamily="34" charset="0"/>
              </a:rPr>
              <a:t>Need to facilitate the inclusion of resources at many different levels of granularity beyond the book</a:t>
            </a:r>
          </a:p>
          <a:p>
            <a:pPr marL="457200" indent="-457200">
              <a:buFont typeface="+mj-lt"/>
              <a:buAutoNum type="arabicPeriod" startAt="3"/>
            </a:pPr>
            <a:r>
              <a:rPr lang="en-US" dirty="0" err="1">
                <a:latin typeface="Calibri" pitchFamily="34" charset="0"/>
              </a:rPr>
              <a:t>Worksets</a:t>
            </a:r>
            <a:r>
              <a:rPr lang="en-US" dirty="0">
                <a:latin typeface="Calibri" pitchFamily="34" charset="0"/>
              </a:rPr>
              <a:t> encapsulate the specific materials that underwent analysis.</a:t>
            </a:r>
          </a:p>
          <a:p>
            <a:pPr marL="914400" indent="-457200">
              <a:buFont typeface="Arial" pitchFamily="34" charset="0"/>
              <a:buChar char="•"/>
            </a:pPr>
            <a:r>
              <a:rPr lang="en-US" dirty="0">
                <a:latin typeface="Calibri" pitchFamily="34" charset="0"/>
              </a:rPr>
              <a:t>Need to capture provenance information</a:t>
            </a:r>
          </a:p>
          <a:p>
            <a:pPr marL="914400" indent="-457200">
              <a:buFont typeface="Arial" pitchFamily="34" charset="0"/>
              <a:buChar char="•"/>
            </a:pPr>
            <a:r>
              <a:rPr lang="en-US" dirty="0">
                <a:latin typeface="Calibri" pitchFamily="34" charset="0"/>
              </a:rPr>
              <a:t>Possible recording of parameters</a:t>
            </a:r>
          </a:p>
          <a:p>
            <a:pPr marL="457200" indent="-457200">
              <a:buFont typeface="+mj-lt"/>
              <a:buAutoNum type="arabicPeriod" startAt="4"/>
            </a:pPr>
            <a:r>
              <a:rPr lang="en-US" dirty="0" err="1">
                <a:latin typeface="Calibri" pitchFamily="34" charset="0"/>
              </a:rPr>
              <a:t>Worksets</a:t>
            </a:r>
            <a:r>
              <a:rPr lang="en-US" dirty="0">
                <a:latin typeface="Calibri" pitchFamily="34" charset="0"/>
              </a:rPr>
              <a:t> should be able to spawn descendants but otherwise immutable</a:t>
            </a:r>
          </a:p>
        </p:txBody>
      </p:sp>
    </p:spTree>
    <p:extLst>
      <p:ext uri="{BB962C8B-B14F-4D97-AF65-F5344CB8AC3E}">
        <p14:creationId xmlns:p14="http://schemas.microsoft.com/office/powerpoint/2010/main" val="4191905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Workset</a:t>
            </a:r>
            <a:r>
              <a:rPr lang="en-US" dirty="0" smtClean="0"/>
              <a:t>? #1</a:t>
            </a:r>
            <a:endParaRPr lang="en-US" dirty="0"/>
          </a:p>
        </p:txBody>
      </p:sp>
      <p:sp>
        <p:nvSpPr>
          <p:cNvPr id="3" name="Content Placeholder 2"/>
          <p:cNvSpPr>
            <a:spLocks noGrp="1"/>
          </p:cNvSpPr>
          <p:nvPr>
            <p:ph idx="1"/>
          </p:nvPr>
        </p:nvSpPr>
        <p:spPr/>
        <p:txBody>
          <a:bodyPr/>
          <a:lstStyle/>
          <a:p>
            <a:endParaRPr lang="en-US" dirty="0" smtClean="0">
              <a:latin typeface="Calibri" pitchFamily="34" charset="0"/>
            </a:endParaRPr>
          </a:p>
          <a:p>
            <a:endParaRPr lang="en-US" dirty="0">
              <a:latin typeface="Calibri" pitchFamily="34" charset="0"/>
            </a:endParaRPr>
          </a:p>
          <a:p>
            <a:endParaRPr lang="en-US" dirty="0" smtClean="0">
              <a:latin typeface="Calibri" pitchFamily="34" charset="0"/>
            </a:endParaRPr>
          </a:p>
          <a:p>
            <a:pPr>
              <a:buFont typeface="Arial" panose="020B0604020202020204" pitchFamily="34" charset="0"/>
              <a:buChar char="•"/>
            </a:pPr>
            <a:r>
              <a:rPr lang="en-US" dirty="0" smtClean="0">
                <a:latin typeface="Calibri" pitchFamily="34" charset="0"/>
              </a:rPr>
              <a:t>A </a:t>
            </a:r>
            <a:r>
              <a:rPr lang="en-US" dirty="0" err="1">
                <a:latin typeface="Calibri" pitchFamily="34" charset="0"/>
              </a:rPr>
              <a:t>workset</a:t>
            </a:r>
            <a:r>
              <a:rPr lang="en-US" dirty="0">
                <a:latin typeface="Calibri" pitchFamily="34" charset="0"/>
              </a:rPr>
              <a:t> is an aggregation of materials brought together for the purpose of analysis.</a:t>
            </a:r>
          </a:p>
          <a:p>
            <a:endParaRPr lang="en-US" dirty="0"/>
          </a:p>
        </p:txBody>
      </p:sp>
    </p:spTree>
    <p:extLst>
      <p:ext uri="{BB962C8B-B14F-4D97-AF65-F5344CB8AC3E}">
        <p14:creationId xmlns:p14="http://schemas.microsoft.com/office/powerpoint/2010/main" val="256397922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smtClean="0"/>
              <a:t>Workset</a:t>
            </a:r>
            <a:r>
              <a:rPr lang="en-US" dirty="0" smtClean="0"/>
              <a:t>? #2</a:t>
            </a:r>
            <a:endParaRPr lang="en-US" dirty="0"/>
          </a:p>
        </p:txBody>
      </p:sp>
      <p:sp>
        <p:nvSpPr>
          <p:cNvPr id="3" name="Content Placeholder 2"/>
          <p:cNvSpPr>
            <a:spLocks noGrp="1"/>
          </p:cNvSpPr>
          <p:nvPr>
            <p:ph idx="1"/>
          </p:nvPr>
        </p:nvSpPr>
        <p:spPr/>
        <p:txBody>
          <a:bodyPr/>
          <a:lstStyle/>
          <a:p>
            <a:r>
              <a:rPr lang="en-US" dirty="0" err="1">
                <a:latin typeface="Calibri" pitchFamily="34" charset="0"/>
              </a:rPr>
              <a:t>Worksets</a:t>
            </a:r>
            <a:r>
              <a:rPr lang="en-US" dirty="0">
                <a:latin typeface="Calibri" pitchFamily="34" charset="0"/>
              </a:rPr>
              <a:t> are conceptual and must be expressible in a variety of ways</a:t>
            </a:r>
          </a:p>
          <a:p>
            <a:pPr marL="914400" indent="-457200">
              <a:buFont typeface="Arial" pitchFamily="34" charset="0"/>
              <a:buChar char="•"/>
            </a:pPr>
            <a:r>
              <a:rPr lang="en-US" dirty="0">
                <a:latin typeface="Calibri" pitchFamily="34" charset="0"/>
              </a:rPr>
              <a:t>Need to allow creation outside of HathiTrust</a:t>
            </a:r>
          </a:p>
          <a:p>
            <a:pPr marL="914400" indent="-457200">
              <a:buFont typeface="Arial" pitchFamily="34" charset="0"/>
              <a:buChar char="•"/>
            </a:pPr>
            <a:r>
              <a:rPr lang="en-US" dirty="0">
                <a:latin typeface="Calibri" pitchFamily="34" charset="0"/>
              </a:rPr>
              <a:t>Need to facilitate inclusion of resources beyond HathiTrust</a:t>
            </a:r>
          </a:p>
          <a:p>
            <a:pPr marL="914400" indent="-457200">
              <a:buFont typeface="Arial" pitchFamily="34" charset="0"/>
              <a:buChar char="•"/>
            </a:pPr>
            <a:r>
              <a:rPr lang="en-US" dirty="0">
                <a:latin typeface="Calibri" pitchFamily="34" charset="0"/>
              </a:rPr>
              <a:t>Need to facilitate the inclusion of resources at many different levels of granularity beyond the book</a:t>
            </a:r>
          </a:p>
          <a:p>
            <a:endParaRPr lang="en-US" dirty="0"/>
          </a:p>
        </p:txBody>
      </p:sp>
    </p:spTree>
    <p:extLst>
      <p:ext uri="{BB962C8B-B14F-4D97-AF65-F5344CB8AC3E}">
        <p14:creationId xmlns:p14="http://schemas.microsoft.com/office/powerpoint/2010/main" val="386807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Workset</a:t>
            </a:r>
            <a:r>
              <a:rPr lang="en-US" dirty="0" smtClean="0"/>
              <a:t> #3</a:t>
            </a:r>
            <a:endParaRPr lang="en-US" dirty="0"/>
          </a:p>
        </p:txBody>
      </p:sp>
      <p:sp>
        <p:nvSpPr>
          <p:cNvPr id="3" name="Content Placeholder 2"/>
          <p:cNvSpPr>
            <a:spLocks noGrp="1"/>
          </p:cNvSpPr>
          <p:nvPr>
            <p:ph idx="1"/>
          </p:nvPr>
        </p:nvSpPr>
        <p:spPr/>
        <p:txBody>
          <a:bodyPr/>
          <a:lstStyle/>
          <a:p>
            <a:endParaRPr lang="en-US" dirty="0" smtClean="0">
              <a:latin typeface="Calibri" pitchFamily="34" charset="0"/>
            </a:endParaRPr>
          </a:p>
          <a:p>
            <a:endParaRPr lang="en-US" dirty="0">
              <a:latin typeface="Calibri" pitchFamily="34" charset="0"/>
            </a:endParaRPr>
          </a:p>
          <a:p>
            <a:r>
              <a:rPr lang="en-US" dirty="0" err="1" smtClean="0">
                <a:latin typeface="Calibri" pitchFamily="34" charset="0"/>
              </a:rPr>
              <a:t>Worksets</a:t>
            </a:r>
            <a:r>
              <a:rPr lang="en-US" dirty="0" smtClean="0">
                <a:latin typeface="Calibri" pitchFamily="34" charset="0"/>
              </a:rPr>
              <a:t> </a:t>
            </a:r>
            <a:r>
              <a:rPr lang="en-US" dirty="0">
                <a:latin typeface="Calibri" pitchFamily="34" charset="0"/>
              </a:rPr>
              <a:t>encapsulate the specific materials that underwent analysis.</a:t>
            </a:r>
          </a:p>
          <a:p>
            <a:pPr marL="914400" indent="-457200">
              <a:buFont typeface="Arial" pitchFamily="34" charset="0"/>
              <a:buChar char="•"/>
            </a:pPr>
            <a:r>
              <a:rPr lang="en-US" dirty="0">
                <a:latin typeface="Calibri" pitchFamily="34" charset="0"/>
              </a:rPr>
              <a:t>Need to capture provenance information</a:t>
            </a:r>
          </a:p>
          <a:p>
            <a:pPr marL="914400" indent="-457200">
              <a:buFont typeface="Arial" pitchFamily="34" charset="0"/>
              <a:buChar char="•"/>
            </a:pPr>
            <a:r>
              <a:rPr lang="en-US" dirty="0">
                <a:latin typeface="Calibri" pitchFamily="34" charset="0"/>
              </a:rPr>
              <a:t>Possible recording of parameters</a:t>
            </a:r>
          </a:p>
        </p:txBody>
      </p:sp>
    </p:spTree>
    <p:extLst>
      <p:ext uri="{BB962C8B-B14F-4D97-AF65-F5344CB8AC3E}">
        <p14:creationId xmlns:p14="http://schemas.microsoft.com/office/powerpoint/2010/main" val="2882198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smtClean="0"/>
              <a:t>Workset</a:t>
            </a:r>
            <a:r>
              <a:rPr lang="en-US" dirty="0" smtClean="0"/>
              <a:t>? #4</a:t>
            </a:r>
            <a:endParaRPr lang="en-US" dirty="0"/>
          </a:p>
        </p:txBody>
      </p:sp>
      <p:sp>
        <p:nvSpPr>
          <p:cNvPr id="3" name="Content Placeholder 2"/>
          <p:cNvSpPr>
            <a:spLocks noGrp="1"/>
          </p:cNvSpPr>
          <p:nvPr>
            <p:ph idx="1"/>
          </p:nvPr>
        </p:nvSpPr>
        <p:spPr/>
        <p:txBody>
          <a:bodyPr/>
          <a:lstStyle/>
          <a:p>
            <a:endParaRPr lang="en-US" dirty="0" smtClean="0">
              <a:latin typeface="Calibri" pitchFamily="34" charset="0"/>
            </a:endParaRPr>
          </a:p>
          <a:p>
            <a:endParaRPr lang="en-US" dirty="0">
              <a:latin typeface="Calibri" pitchFamily="34" charset="0"/>
            </a:endParaRPr>
          </a:p>
          <a:p>
            <a:endParaRPr lang="en-US" dirty="0" smtClean="0">
              <a:latin typeface="Calibri" pitchFamily="34" charset="0"/>
            </a:endParaRPr>
          </a:p>
          <a:p>
            <a:r>
              <a:rPr lang="en-US" dirty="0" err="1" smtClean="0">
                <a:latin typeface="Calibri" pitchFamily="34" charset="0"/>
              </a:rPr>
              <a:t>Worksets</a:t>
            </a:r>
            <a:r>
              <a:rPr lang="en-US" dirty="0" smtClean="0">
                <a:latin typeface="Calibri" pitchFamily="34" charset="0"/>
              </a:rPr>
              <a:t> </a:t>
            </a:r>
            <a:r>
              <a:rPr lang="en-US" dirty="0">
                <a:latin typeface="Calibri" pitchFamily="34" charset="0"/>
              </a:rPr>
              <a:t>should be able to spawn descendants but otherwise immutable</a:t>
            </a:r>
          </a:p>
          <a:p>
            <a:endParaRPr lang="en-US" dirty="0"/>
          </a:p>
        </p:txBody>
      </p:sp>
    </p:spTree>
    <p:extLst>
      <p:ext uri="{BB962C8B-B14F-4D97-AF65-F5344CB8AC3E}">
        <p14:creationId xmlns:p14="http://schemas.microsoft.com/office/powerpoint/2010/main" val="28649882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 “Wow” Numbers</a:t>
            </a:r>
            <a:endParaRPr lang="en-US" dirty="0"/>
          </a:p>
        </p:txBody>
      </p:sp>
      <p:sp>
        <p:nvSpPr>
          <p:cNvPr id="3" name="Content Placeholder 2"/>
          <p:cNvSpPr>
            <a:spLocks noGrp="1"/>
          </p:cNvSpPr>
          <p:nvPr>
            <p:ph idx="1"/>
          </p:nvPr>
        </p:nvSpPr>
        <p:spPr/>
        <p:txBody>
          <a:bodyPr>
            <a:normAutofit lnSpcReduction="10000"/>
          </a:bodyPr>
          <a:lstStyle/>
          <a:p>
            <a:r>
              <a:rPr lang="en-US" dirty="0" smtClean="0"/>
              <a:t>13,284,163 </a:t>
            </a:r>
            <a:r>
              <a:rPr lang="en-US" dirty="0"/>
              <a:t>total volumes</a:t>
            </a:r>
          </a:p>
          <a:p>
            <a:r>
              <a:rPr lang="en-US" dirty="0" smtClean="0"/>
              <a:t>6,742,394 </a:t>
            </a:r>
            <a:r>
              <a:rPr lang="en-US" dirty="0"/>
              <a:t>book titles</a:t>
            </a:r>
          </a:p>
          <a:p>
            <a:r>
              <a:rPr lang="en-US" dirty="0" smtClean="0"/>
              <a:t>352,534 </a:t>
            </a:r>
            <a:r>
              <a:rPr lang="en-US" dirty="0"/>
              <a:t>serial titles</a:t>
            </a:r>
          </a:p>
          <a:p>
            <a:r>
              <a:rPr lang="en-US" dirty="0" smtClean="0"/>
              <a:t>4,649,457,050 </a:t>
            </a:r>
            <a:r>
              <a:rPr lang="en-US" dirty="0"/>
              <a:t>pages</a:t>
            </a:r>
          </a:p>
          <a:p>
            <a:r>
              <a:rPr lang="en-US" dirty="0" smtClean="0"/>
              <a:t>595 </a:t>
            </a:r>
            <a:r>
              <a:rPr lang="en-US" dirty="0"/>
              <a:t>terabytes</a:t>
            </a:r>
          </a:p>
          <a:p>
            <a:r>
              <a:rPr lang="en-US" dirty="0" smtClean="0"/>
              <a:t>157 </a:t>
            </a:r>
            <a:r>
              <a:rPr lang="en-US" dirty="0"/>
              <a:t>miles</a:t>
            </a:r>
          </a:p>
          <a:p>
            <a:r>
              <a:rPr lang="en-US" dirty="0" smtClean="0"/>
              <a:t>10,793 </a:t>
            </a:r>
            <a:r>
              <a:rPr lang="en-US" dirty="0"/>
              <a:t>tons</a:t>
            </a:r>
          </a:p>
          <a:p>
            <a:r>
              <a:rPr lang="en-US" dirty="0" smtClean="0"/>
              <a:t>4,979,599 volumes (~37% </a:t>
            </a:r>
            <a:r>
              <a:rPr lang="en-US" dirty="0"/>
              <a:t>of total) in the public </a:t>
            </a:r>
            <a:r>
              <a:rPr lang="en-US" dirty="0" smtClean="0"/>
              <a:t>domain</a:t>
            </a:r>
            <a:endParaRPr lang="en-US" dirty="0"/>
          </a:p>
        </p:txBody>
      </p:sp>
    </p:spTree>
    <p:extLst>
      <p:ext uri="{BB962C8B-B14F-4D97-AF65-F5344CB8AC3E}">
        <p14:creationId xmlns:p14="http://schemas.microsoft.com/office/powerpoint/2010/main" val="3844890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8173" y="5771408"/>
            <a:ext cx="2921330" cy="646331"/>
          </a:xfrm>
          <a:prstGeom prst="rect">
            <a:avLst/>
          </a:prstGeom>
          <a:noFill/>
        </p:spPr>
        <p:txBody>
          <a:bodyPr wrap="square" rtlCol="0">
            <a:spAutoFit/>
          </a:bodyPr>
          <a:lstStyle/>
          <a:p>
            <a:pPr algn="ctr"/>
            <a:r>
              <a:rPr lang="en-US" b="1" dirty="0" smtClean="0"/>
              <a:t>Scope</a:t>
            </a:r>
            <a:endParaRPr lang="en-US" b="1"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33" y="609600"/>
            <a:ext cx="8062715" cy="467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60881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MARC Metadata Shortcomings I</a:t>
            </a:r>
            <a:endParaRPr lang="en-US" dirty="0"/>
          </a:p>
        </p:txBody>
      </p:sp>
      <p:graphicFrame>
        <p:nvGraphicFramePr>
          <p:cNvPr id="4" name="Content Placeholder 3"/>
          <p:cNvGraphicFramePr>
            <a:graphicFrameLocks noGrp="1"/>
          </p:cNvGraphicFramePr>
          <p:nvPr>
            <p:ph idx="1"/>
            <p:extLst/>
          </p:nvPr>
        </p:nvGraphicFramePr>
        <p:xfrm>
          <a:off x="457200" y="2646553"/>
          <a:ext cx="8229601" cy="2154046"/>
        </p:xfrm>
        <a:graphic>
          <a:graphicData uri="http://schemas.openxmlformats.org/drawingml/2006/table">
            <a:tbl>
              <a:tblPr firstRow="1" firstCol="1" bandRow="1">
                <a:tableStyleId>{5C22544A-7EE6-4342-B048-85BDC9FD1C3A}</a:tableStyleId>
              </a:tblPr>
              <a:tblGrid>
                <a:gridCol w="5399042"/>
                <a:gridCol w="2830559"/>
              </a:tblGrid>
              <a:tr h="422275">
                <a:tc>
                  <a:txBody>
                    <a:bodyPr/>
                    <a:lstStyle/>
                    <a:p>
                      <a:pPr marL="0" marR="0">
                        <a:lnSpc>
                          <a:spcPct val="115000"/>
                        </a:lnSpc>
                        <a:spcBef>
                          <a:spcPts val="0"/>
                        </a:spcBef>
                        <a:spcAft>
                          <a:spcPts val="600"/>
                        </a:spcAft>
                      </a:pPr>
                      <a:r>
                        <a:rPr lang="en-US" sz="1400" dirty="0">
                          <a:effectLst/>
                        </a:rPr>
                        <a:t>MARC Field</a:t>
                      </a:r>
                      <a:endParaRPr lang="en-US" sz="1400" dirty="0">
                        <a:effectLst/>
                        <a:latin typeface="Calibri"/>
                        <a:ea typeface="Calibri"/>
                        <a:cs typeface="Times New Roman"/>
                      </a:endParaRPr>
                    </a:p>
                  </a:txBody>
                  <a:tcPr marL="82153" marR="82153" marT="27305" marB="0"/>
                </a:tc>
                <a:tc>
                  <a:txBody>
                    <a:bodyPr/>
                    <a:lstStyle/>
                    <a:p>
                      <a:pPr marL="0" marR="0">
                        <a:lnSpc>
                          <a:spcPct val="115000"/>
                        </a:lnSpc>
                        <a:spcBef>
                          <a:spcPts val="0"/>
                        </a:spcBef>
                        <a:spcAft>
                          <a:spcPts val="600"/>
                        </a:spcAft>
                      </a:pPr>
                      <a:r>
                        <a:rPr lang="en-US" sz="1400" dirty="0">
                          <a:effectLst/>
                        </a:rPr>
                        <a:t>Percent of records in OCLC</a:t>
                      </a:r>
                      <a:br>
                        <a:rPr lang="en-US" sz="1400" dirty="0">
                          <a:effectLst/>
                        </a:rPr>
                      </a:br>
                      <a:r>
                        <a:rPr lang="en-US" sz="1400" dirty="0">
                          <a:effectLst/>
                        </a:rPr>
                        <a:t>having instance of this field</a:t>
                      </a:r>
                      <a:endParaRPr lang="en-US" sz="1400" dirty="0">
                        <a:effectLst/>
                        <a:latin typeface="Calibri"/>
                        <a:ea typeface="Calibri"/>
                        <a:cs typeface="Times New Roman"/>
                      </a:endParaRPr>
                    </a:p>
                  </a:txBody>
                  <a:tcPr marL="82153" marR="82153" marT="27305" marB="0"/>
                </a:tc>
              </a:tr>
              <a:tr h="0">
                <a:tc>
                  <a:txBody>
                    <a:bodyPr/>
                    <a:lstStyle/>
                    <a:p>
                      <a:pPr marL="0" marR="0">
                        <a:lnSpc>
                          <a:spcPct val="115000"/>
                        </a:lnSpc>
                        <a:spcBef>
                          <a:spcPts val="0"/>
                        </a:spcBef>
                        <a:spcAft>
                          <a:spcPts val="300"/>
                        </a:spcAft>
                      </a:pPr>
                      <a:r>
                        <a:rPr lang="en-US" sz="1400" dirty="0">
                          <a:effectLst/>
                        </a:rPr>
                        <a:t>245 Title Statement</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&gt; 99%</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260 Publication Distribution, etc.</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92%</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500 General Note</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41%</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650 Topical Term / 653 Index Term </a:t>
                      </a:r>
                      <a:r>
                        <a:rPr lang="en-US" sz="1400" dirty="0" smtClean="0">
                          <a:effectLst/>
                        </a:rPr>
                        <a:t>– </a:t>
                      </a:r>
                      <a:r>
                        <a:rPr lang="en-US" sz="1400" dirty="0">
                          <a:effectLst/>
                        </a:rPr>
                        <a:t>Uncontrolled</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39% / 13%</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050 LC Classification No / 082 Dewey Classification No</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17% / 13%</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655 Index Term -- Genre Form</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dirty="0">
                          <a:effectLst/>
                        </a:rPr>
                        <a:t>12%</a:t>
                      </a:r>
                      <a:endParaRPr lang="en-US" sz="1400" dirty="0">
                        <a:effectLst/>
                        <a:latin typeface="Calibri"/>
                        <a:ea typeface="Calibri"/>
                        <a:cs typeface="Times New Roman"/>
                      </a:endParaRPr>
                    </a:p>
                  </a:txBody>
                  <a:tcPr marL="82153" marR="82153" marT="27305" marB="0" anchor="ctr"/>
                </a:tc>
              </a:tr>
            </a:tbl>
          </a:graphicData>
        </a:graphic>
      </p:graphicFrame>
      <p:sp>
        <p:nvSpPr>
          <p:cNvPr id="6" name="Rectangle 1"/>
          <p:cNvSpPr>
            <a:spLocks noChangeArrowheads="1"/>
          </p:cNvSpPr>
          <p:nvPr/>
        </p:nvSpPr>
        <p:spPr bwMode="auto">
          <a:xfrm>
            <a:off x="1600200" y="5193268"/>
            <a:ext cx="6095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Table 2. Frequency of MARC fields in OCLC Records</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971823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MARC Metadata Shortcomings II</a:t>
            </a:r>
            <a:endParaRPr lang="en-US" dirty="0"/>
          </a:p>
        </p:txBody>
      </p:sp>
      <p:graphicFrame>
        <p:nvGraphicFramePr>
          <p:cNvPr id="4" name="Table 3"/>
          <p:cNvGraphicFramePr>
            <a:graphicFrameLocks noGrp="1"/>
          </p:cNvGraphicFramePr>
          <p:nvPr>
            <p:extLst/>
          </p:nvPr>
        </p:nvGraphicFramePr>
        <p:xfrm>
          <a:off x="838200" y="2438399"/>
          <a:ext cx="7377953" cy="1600201"/>
        </p:xfrm>
        <a:graphic>
          <a:graphicData uri="http://schemas.openxmlformats.org/drawingml/2006/table">
            <a:tbl>
              <a:tblPr firstRow="1" firstCol="1" bandRow="1">
                <a:tableStyleId>{5C22544A-7EE6-4342-B048-85BDC9FD1C3A}</a:tableStyleId>
              </a:tblPr>
              <a:tblGrid>
                <a:gridCol w="4363306"/>
                <a:gridCol w="3014647"/>
              </a:tblGrid>
              <a:tr h="620458">
                <a:tc>
                  <a:txBody>
                    <a:bodyPr/>
                    <a:lstStyle/>
                    <a:p>
                      <a:pPr marL="0" marR="0">
                        <a:lnSpc>
                          <a:spcPct val="115000"/>
                        </a:lnSpc>
                        <a:spcBef>
                          <a:spcPts val="0"/>
                        </a:spcBef>
                        <a:spcAft>
                          <a:spcPts val="600"/>
                        </a:spcAft>
                      </a:pPr>
                      <a:r>
                        <a:rPr lang="en-US" sz="1400" dirty="0">
                          <a:effectLst/>
                        </a:rPr>
                        <a:t>MARC Field</a:t>
                      </a:r>
                      <a:endParaRPr lang="en-US" sz="1400" dirty="0">
                        <a:effectLst/>
                        <a:latin typeface="Calibri"/>
                        <a:ea typeface="Calibri"/>
                        <a:cs typeface="Times New Roman"/>
                      </a:endParaRPr>
                    </a:p>
                  </a:txBody>
                  <a:tcPr marL="73025" marR="73025" marT="27305" marB="0"/>
                </a:tc>
                <a:tc>
                  <a:txBody>
                    <a:bodyPr/>
                    <a:lstStyle/>
                    <a:p>
                      <a:pPr marL="0" marR="0">
                        <a:lnSpc>
                          <a:spcPct val="115000"/>
                        </a:lnSpc>
                        <a:spcBef>
                          <a:spcPts val="0"/>
                        </a:spcBef>
                        <a:spcAft>
                          <a:spcPts val="600"/>
                        </a:spcAft>
                      </a:pPr>
                      <a:r>
                        <a:rPr lang="en-US" sz="1400">
                          <a:effectLst/>
                        </a:rPr>
                        <a:t>Percent of British Novel MARC records having instance of this field</a:t>
                      </a:r>
                      <a:endParaRPr lang="en-US" sz="1400">
                        <a:effectLst/>
                        <a:latin typeface="Calibri"/>
                        <a:ea typeface="Calibri"/>
                        <a:cs typeface="Times New Roman"/>
                      </a:endParaRPr>
                    </a:p>
                  </a:txBody>
                  <a:tcPr marL="73025" marR="73025" marT="27305" marB="0"/>
                </a:tc>
              </a:tr>
              <a:tr h="326581">
                <a:tc>
                  <a:txBody>
                    <a:bodyPr/>
                    <a:lstStyle/>
                    <a:p>
                      <a:pPr marL="0" marR="0">
                        <a:lnSpc>
                          <a:spcPct val="115000"/>
                        </a:lnSpc>
                        <a:spcBef>
                          <a:spcPts val="0"/>
                        </a:spcBef>
                        <a:spcAft>
                          <a:spcPts val="300"/>
                        </a:spcAft>
                      </a:pPr>
                      <a:r>
                        <a:rPr lang="en-US" sz="1400" dirty="0">
                          <a:effectLst/>
                        </a:rPr>
                        <a:t>650 Topical Term</a:t>
                      </a:r>
                      <a:endParaRPr lang="en-US" sz="1400" dirty="0">
                        <a:effectLst/>
                        <a:latin typeface="Calibri"/>
                        <a:ea typeface="Calibri"/>
                        <a:cs typeface="Times New Roman"/>
                      </a:endParaRPr>
                    </a:p>
                  </a:txBody>
                  <a:tcPr marL="73025" marR="73025" marT="27305" marB="0" anchor="ctr"/>
                </a:tc>
                <a:tc>
                  <a:txBody>
                    <a:bodyPr/>
                    <a:lstStyle/>
                    <a:p>
                      <a:pPr marL="0" marR="0">
                        <a:lnSpc>
                          <a:spcPct val="115000"/>
                        </a:lnSpc>
                        <a:spcBef>
                          <a:spcPts val="0"/>
                        </a:spcBef>
                        <a:spcAft>
                          <a:spcPts val="300"/>
                        </a:spcAft>
                      </a:pPr>
                      <a:r>
                        <a:rPr lang="en-US" sz="1400">
                          <a:effectLst/>
                        </a:rPr>
                        <a:t>6% </a:t>
                      </a:r>
                      <a:endParaRPr lang="en-US" sz="1400">
                        <a:effectLst/>
                        <a:latin typeface="Calibri"/>
                        <a:ea typeface="Calibri"/>
                        <a:cs typeface="Times New Roman"/>
                      </a:endParaRPr>
                    </a:p>
                  </a:txBody>
                  <a:tcPr marL="73025" marR="73025" marT="27305" marB="0" anchor="ctr"/>
                </a:tc>
              </a:tr>
              <a:tr h="326581">
                <a:tc>
                  <a:txBody>
                    <a:bodyPr/>
                    <a:lstStyle/>
                    <a:p>
                      <a:pPr marL="0" marR="0">
                        <a:lnSpc>
                          <a:spcPct val="115000"/>
                        </a:lnSpc>
                        <a:spcBef>
                          <a:spcPts val="0"/>
                        </a:spcBef>
                        <a:spcAft>
                          <a:spcPts val="300"/>
                        </a:spcAft>
                      </a:pPr>
                      <a:r>
                        <a:rPr lang="en-US" sz="1400">
                          <a:effectLst/>
                        </a:rPr>
                        <a:t>050 LC Classification No / 082 Dewey Classification No</a:t>
                      </a:r>
                      <a:endParaRPr lang="en-US" sz="1400">
                        <a:effectLst/>
                        <a:latin typeface="Calibri"/>
                        <a:ea typeface="Calibri"/>
                        <a:cs typeface="Times New Roman"/>
                      </a:endParaRPr>
                    </a:p>
                  </a:txBody>
                  <a:tcPr marL="73025" marR="73025" marT="27305" marB="0" anchor="ctr"/>
                </a:tc>
                <a:tc>
                  <a:txBody>
                    <a:bodyPr/>
                    <a:lstStyle/>
                    <a:p>
                      <a:pPr marL="0" marR="0">
                        <a:lnSpc>
                          <a:spcPct val="115000"/>
                        </a:lnSpc>
                        <a:spcBef>
                          <a:spcPts val="0"/>
                        </a:spcBef>
                        <a:spcAft>
                          <a:spcPts val="300"/>
                        </a:spcAft>
                      </a:pPr>
                      <a:r>
                        <a:rPr lang="en-US" sz="1400">
                          <a:effectLst/>
                        </a:rPr>
                        <a:t>27% / 4%</a:t>
                      </a:r>
                      <a:endParaRPr lang="en-US" sz="1400">
                        <a:effectLst/>
                        <a:latin typeface="Calibri"/>
                        <a:ea typeface="Calibri"/>
                        <a:cs typeface="Times New Roman"/>
                      </a:endParaRPr>
                    </a:p>
                  </a:txBody>
                  <a:tcPr marL="73025" marR="73025" marT="27305" marB="0" anchor="ctr"/>
                </a:tc>
              </a:tr>
              <a:tr h="326581">
                <a:tc>
                  <a:txBody>
                    <a:bodyPr/>
                    <a:lstStyle/>
                    <a:p>
                      <a:pPr marL="0" marR="0">
                        <a:lnSpc>
                          <a:spcPct val="115000"/>
                        </a:lnSpc>
                        <a:spcBef>
                          <a:spcPts val="0"/>
                        </a:spcBef>
                        <a:spcAft>
                          <a:spcPts val="300"/>
                        </a:spcAft>
                      </a:pPr>
                      <a:r>
                        <a:rPr lang="en-US" sz="1400">
                          <a:effectLst/>
                        </a:rPr>
                        <a:t>655 Index Term -- Genre Form</a:t>
                      </a:r>
                      <a:endParaRPr lang="en-US" sz="1400">
                        <a:effectLst/>
                        <a:latin typeface="Calibri"/>
                        <a:ea typeface="Calibri"/>
                        <a:cs typeface="Times New Roman"/>
                      </a:endParaRPr>
                    </a:p>
                  </a:txBody>
                  <a:tcPr marL="73025" marR="73025" marT="27305" marB="0" anchor="ctr"/>
                </a:tc>
                <a:tc>
                  <a:txBody>
                    <a:bodyPr/>
                    <a:lstStyle/>
                    <a:p>
                      <a:pPr marL="0" marR="0">
                        <a:lnSpc>
                          <a:spcPct val="115000"/>
                        </a:lnSpc>
                        <a:spcBef>
                          <a:spcPts val="0"/>
                        </a:spcBef>
                        <a:spcAft>
                          <a:spcPts val="300"/>
                        </a:spcAft>
                      </a:pPr>
                      <a:r>
                        <a:rPr lang="en-US" sz="1400" dirty="0">
                          <a:effectLst/>
                        </a:rPr>
                        <a:t>5%</a:t>
                      </a:r>
                      <a:endParaRPr lang="en-US" sz="1400" dirty="0">
                        <a:effectLst/>
                        <a:latin typeface="Calibri"/>
                        <a:ea typeface="Calibri"/>
                        <a:cs typeface="Times New Roman"/>
                      </a:endParaRPr>
                    </a:p>
                  </a:txBody>
                  <a:tcPr marL="73025" marR="73025" marT="27305" marB="0" anchor="ctr"/>
                </a:tc>
              </a:tr>
            </a:tbl>
          </a:graphicData>
        </a:graphic>
      </p:graphicFrame>
      <p:sp>
        <p:nvSpPr>
          <p:cNvPr id="5" name="Rectangle 4"/>
          <p:cNvSpPr/>
          <p:nvPr/>
        </p:nvSpPr>
        <p:spPr>
          <a:xfrm>
            <a:off x="1143000" y="4343400"/>
            <a:ext cx="6934200" cy="646331"/>
          </a:xfrm>
          <a:prstGeom prst="rect">
            <a:avLst/>
          </a:prstGeom>
        </p:spPr>
        <p:txBody>
          <a:bodyPr wrap="square">
            <a:spAutoFit/>
          </a:bodyPr>
          <a:lstStyle/>
          <a:p>
            <a:pPr algn="ctr"/>
            <a:r>
              <a:rPr lang="en-US" b="1" dirty="0"/>
              <a:t>Table 3. Frequency of MARC fields used in 2,386 </a:t>
            </a:r>
            <a:r>
              <a:rPr lang="en-US" b="1" dirty="0" smtClean="0"/>
              <a:t>descriptions </a:t>
            </a:r>
            <a:br>
              <a:rPr lang="en-US" b="1" dirty="0" smtClean="0"/>
            </a:br>
            <a:r>
              <a:rPr lang="en-US" b="1" dirty="0" smtClean="0"/>
              <a:t>of 19th </a:t>
            </a:r>
            <a:r>
              <a:rPr lang="en-US" b="1" dirty="0"/>
              <a:t>century British </a:t>
            </a:r>
            <a:r>
              <a:rPr lang="en-US" b="1" dirty="0" smtClean="0"/>
              <a:t>novels digitized from UIUC collections</a:t>
            </a:r>
            <a:endParaRPr lang="en-US" dirty="0"/>
          </a:p>
        </p:txBody>
      </p:sp>
    </p:spTree>
    <p:extLst>
      <p:ext uri="{BB962C8B-B14F-4D97-AF65-F5344CB8AC3E}">
        <p14:creationId xmlns:p14="http://schemas.microsoft.com/office/powerpoint/2010/main" val="29027414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a:t>W</a:t>
            </a:r>
            <a:r>
              <a:rPr lang="en-US" dirty="0" err="1" smtClean="0"/>
              <a:t>orksets</a:t>
            </a:r>
            <a:r>
              <a:rPr lang="en-US" dirty="0" smtClean="0"/>
              <a:t>?</a:t>
            </a:r>
            <a:endParaRPr lang="en-US" dirty="0"/>
          </a:p>
        </p:txBody>
      </p:sp>
      <p:sp>
        <p:nvSpPr>
          <p:cNvPr id="3" name="Content Placeholder 2"/>
          <p:cNvSpPr>
            <a:spLocks noGrp="1"/>
          </p:cNvSpPr>
          <p:nvPr>
            <p:ph idx="1"/>
          </p:nvPr>
        </p:nvSpPr>
        <p:spPr/>
        <p:txBody>
          <a:bodyPr>
            <a:normAutofit/>
          </a:bodyPr>
          <a:lstStyle/>
          <a:p>
            <a:pPr>
              <a:spcBef>
                <a:spcPts val="1200"/>
              </a:spcBef>
              <a:spcAft>
                <a:spcPts val="600"/>
              </a:spcAft>
            </a:pPr>
            <a:r>
              <a:rPr lang="en-US" dirty="0" smtClean="0"/>
              <a:t>The result of a first-level, rough filter </a:t>
            </a:r>
          </a:p>
          <a:p>
            <a:pPr>
              <a:spcBef>
                <a:spcPts val="1200"/>
              </a:spcBef>
              <a:spcAft>
                <a:spcPts val="600"/>
              </a:spcAft>
            </a:pPr>
            <a:r>
              <a:rPr lang="en-US" dirty="0" smtClean="0"/>
              <a:t>Better scale for intensive analytics</a:t>
            </a:r>
          </a:p>
          <a:p>
            <a:pPr>
              <a:spcBef>
                <a:spcPts val="1200"/>
              </a:spcBef>
            </a:pPr>
            <a:r>
              <a:rPr lang="en-US" dirty="0"/>
              <a:t>Provides essential scope for certain </a:t>
            </a:r>
            <a:r>
              <a:rPr lang="en-US" dirty="0" smtClean="0"/>
              <a:t>analytics</a:t>
            </a:r>
            <a:endParaRPr lang="en-US" dirty="0"/>
          </a:p>
          <a:p>
            <a:pPr lvl="1">
              <a:spcBef>
                <a:spcPts val="0"/>
              </a:spcBef>
              <a:spcAft>
                <a:spcPts val="600"/>
              </a:spcAft>
            </a:pPr>
            <a:r>
              <a:rPr lang="en-US" dirty="0"/>
              <a:t>Word frequency scope over Bacon’s essays </a:t>
            </a:r>
          </a:p>
          <a:p>
            <a:pPr>
              <a:spcBef>
                <a:spcPts val="1200"/>
              </a:spcBef>
              <a:spcAft>
                <a:spcPts val="600"/>
              </a:spcAft>
            </a:pPr>
            <a:r>
              <a:rPr lang="en-US" dirty="0" smtClean="0"/>
              <a:t>Some tools (are trained to) work best on a narrow, homogeneous work-set</a:t>
            </a:r>
          </a:p>
          <a:p>
            <a:pPr>
              <a:spcBef>
                <a:spcPts val="1200"/>
              </a:spcBef>
              <a:spcAft>
                <a:spcPts val="600"/>
              </a:spcAft>
            </a:pPr>
            <a:r>
              <a:rPr lang="en-US" dirty="0" smtClean="0"/>
              <a:t>Eliminate noise that would otherwise arise by asking questions across whole of HT</a:t>
            </a:r>
            <a:endParaRPr lang="en-US" dirty="0"/>
          </a:p>
        </p:txBody>
      </p:sp>
    </p:spTree>
    <p:extLst>
      <p:ext uri="{BB962C8B-B14F-4D97-AF65-F5344CB8AC3E}">
        <p14:creationId xmlns:p14="http://schemas.microsoft.com/office/powerpoint/2010/main" val="229100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Research Questions (Illustrative only)</a:t>
            </a:r>
            <a:endParaRPr lang="en-US" sz="4000" dirty="0"/>
          </a:p>
        </p:txBody>
      </p:sp>
      <p:sp>
        <p:nvSpPr>
          <p:cNvPr id="3" name="Content Placeholder 2"/>
          <p:cNvSpPr>
            <a:spLocks noGrp="1"/>
          </p:cNvSpPr>
          <p:nvPr>
            <p:ph idx="1"/>
          </p:nvPr>
        </p:nvSpPr>
        <p:spPr/>
        <p:txBody>
          <a:bodyPr>
            <a:normAutofit fontScale="77500" lnSpcReduction="20000"/>
          </a:bodyPr>
          <a:lstStyle/>
          <a:p>
            <a:pPr lvl="0"/>
            <a:r>
              <a:rPr lang="en-US" dirty="0"/>
              <a:t>Can we enrich the </a:t>
            </a:r>
            <a:r>
              <a:rPr lang="en-US" dirty="0" err="1"/>
              <a:t>HathiTrust</a:t>
            </a:r>
            <a:r>
              <a:rPr lang="en-US" dirty="0"/>
              <a:t> corpus metadata by distilling analytics over full text?</a:t>
            </a:r>
          </a:p>
          <a:p>
            <a:endParaRPr lang="en-US" dirty="0"/>
          </a:p>
          <a:p>
            <a:pPr lvl="0"/>
            <a:r>
              <a:rPr lang="en-US" dirty="0"/>
              <a:t>Can we augment string-based metadata with URIs for recognized entities – e.g., names, subjects, publication location, etc. -- and by doing so can we leverage external services to facilitate discovery and clustering of resources?</a:t>
            </a:r>
          </a:p>
          <a:p>
            <a:endParaRPr lang="en-US" dirty="0"/>
          </a:p>
          <a:p>
            <a:pPr lvl="0"/>
            <a:r>
              <a:rPr lang="en-US" dirty="0"/>
              <a:t>Can we leverage existing, well-defined external corpora to identify complementary subsets of HT volumes, and having done so can we demonstrate the ability to create and perform analytics over an integrated </a:t>
            </a:r>
            <a:r>
              <a:rPr lang="en-US" dirty="0" err="1"/>
              <a:t>workset</a:t>
            </a:r>
            <a:r>
              <a:rPr lang="en-US" dirty="0"/>
              <a:t> that includes resources external to HT? </a:t>
            </a:r>
          </a:p>
          <a:p>
            <a:endParaRPr lang="en-US" dirty="0"/>
          </a:p>
        </p:txBody>
      </p:sp>
    </p:spTree>
    <p:extLst>
      <p:ext uri="{BB962C8B-B14F-4D97-AF65-F5344CB8AC3E}">
        <p14:creationId xmlns:p14="http://schemas.microsoft.com/office/powerpoint/2010/main" val="1290882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WCSA Project #1</a:t>
            </a:r>
            <a:endParaRPr lang="en-US" dirty="0"/>
          </a:p>
        </p:txBody>
      </p:sp>
      <p:sp>
        <p:nvSpPr>
          <p:cNvPr id="3" name="Content Placeholder 2"/>
          <p:cNvSpPr>
            <a:spLocks noGrp="1"/>
          </p:cNvSpPr>
          <p:nvPr>
            <p:ph idx="1"/>
          </p:nvPr>
        </p:nvSpPr>
        <p:spPr/>
        <p:txBody>
          <a:bodyPr/>
          <a:lstStyle/>
          <a:p>
            <a:r>
              <a:rPr lang="en-US" i="1" dirty="0" err="1"/>
              <a:t>Workset</a:t>
            </a:r>
            <a:r>
              <a:rPr lang="en-US" i="1" dirty="0"/>
              <a:t> Creation through Image Analysis of Document </a:t>
            </a:r>
            <a:r>
              <a:rPr lang="en-US" i="1" dirty="0" smtClean="0"/>
              <a:t>Pages</a:t>
            </a:r>
          </a:p>
          <a:p>
            <a:endParaRPr lang="en-US" dirty="0" smtClean="0"/>
          </a:p>
          <a:p>
            <a:r>
              <a:rPr lang="en-US" dirty="0" smtClean="0"/>
              <a:t>PI: Keith </a:t>
            </a:r>
            <a:r>
              <a:rPr lang="en-US" dirty="0" err="1" smtClean="0"/>
              <a:t>Biggers</a:t>
            </a:r>
            <a:endParaRPr lang="en-US" dirty="0" smtClean="0"/>
          </a:p>
          <a:p>
            <a:r>
              <a:rPr lang="en-US" dirty="0" smtClean="0"/>
              <a:t>Texas A &amp; M University</a:t>
            </a:r>
          </a:p>
          <a:p>
            <a:endParaRPr lang="en-US" dirty="0"/>
          </a:p>
          <a:p>
            <a:r>
              <a:rPr lang="en-US" dirty="0" smtClean="0"/>
              <a:t>Maps visual features of pages to determine content types and locations</a:t>
            </a:r>
          </a:p>
          <a:p>
            <a:endParaRPr lang="en-US" dirty="0"/>
          </a:p>
          <a:p>
            <a:endParaRPr lang="en-US" dirty="0" smtClean="0"/>
          </a:p>
        </p:txBody>
      </p:sp>
    </p:spTree>
    <p:extLst>
      <p:ext uri="{BB962C8B-B14F-4D97-AF65-F5344CB8AC3E}">
        <p14:creationId xmlns:p14="http://schemas.microsoft.com/office/powerpoint/2010/main" val="325113916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WCSA Project #2</a:t>
            </a:r>
            <a:endParaRPr lang="en-US" dirty="0"/>
          </a:p>
        </p:txBody>
      </p:sp>
      <p:sp>
        <p:nvSpPr>
          <p:cNvPr id="3" name="Content Placeholder 2"/>
          <p:cNvSpPr>
            <a:spLocks noGrp="1"/>
          </p:cNvSpPr>
          <p:nvPr>
            <p:ph idx="1"/>
          </p:nvPr>
        </p:nvSpPr>
        <p:spPr/>
        <p:txBody>
          <a:bodyPr>
            <a:normAutofit lnSpcReduction="10000"/>
          </a:bodyPr>
          <a:lstStyle/>
          <a:p>
            <a:r>
              <a:rPr lang="en-US" i="1" dirty="0" smtClean="0"/>
              <a:t>Semantic Analysis of Documents from the HathiTrust Corpus </a:t>
            </a:r>
          </a:p>
          <a:p>
            <a:endParaRPr lang="en-US" i="1" dirty="0" smtClean="0"/>
          </a:p>
          <a:p>
            <a:r>
              <a:rPr lang="en-US" dirty="0" smtClean="0"/>
              <a:t>PI: </a:t>
            </a:r>
            <a:r>
              <a:rPr lang="en-US" dirty="0" err="1" smtClean="0"/>
              <a:t>Annike</a:t>
            </a:r>
            <a:r>
              <a:rPr lang="en-US" dirty="0" smtClean="0"/>
              <a:t> </a:t>
            </a:r>
            <a:r>
              <a:rPr lang="en-US" dirty="0" err="1" smtClean="0"/>
              <a:t>Hinze</a:t>
            </a:r>
            <a:endParaRPr lang="en-US" dirty="0" smtClean="0"/>
          </a:p>
          <a:p>
            <a:r>
              <a:rPr lang="en-US" dirty="0" smtClean="0"/>
              <a:t>University of Waikato</a:t>
            </a:r>
          </a:p>
          <a:p>
            <a:endParaRPr lang="en-US" dirty="0"/>
          </a:p>
          <a:p>
            <a:r>
              <a:rPr lang="en-US" dirty="0" smtClean="0"/>
              <a:t>Concept knowledge </a:t>
            </a:r>
            <a:r>
              <a:rPr lang="en-US" smtClean="0"/>
              <a:t>base and </a:t>
            </a:r>
            <a:r>
              <a:rPr lang="en-US" dirty="0" smtClean="0"/>
              <a:t>semantics generated from external sources used to map concepts onto HT collection</a:t>
            </a:r>
            <a:endParaRPr lang="en-US" dirty="0"/>
          </a:p>
        </p:txBody>
      </p:sp>
    </p:spTree>
    <p:extLst>
      <p:ext uri="{BB962C8B-B14F-4D97-AF65-F5344CB8AC3E}">
        <p14:creationId xmlns:p14="http://schemas.microsoft.com/office/powerpoint/2010/main" val="160223240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WCSA Project #3</a:t>
            </a:r>
            <a:endParaRPr lang="en-US" dirty="0"/>
          </a:p>
        </p:txBody>
      </p:sp>
      <p:sp>
        <p:nvSpPr>
          <p:cNvPr id="3" name="Content Placeholder 2"/>
          <p:cNvSpPr>
            <a:spLocks noGrp="1"/>
          </p:cNvSpPr>
          <p:nvPr>
            <p:ph idx="1"/>
          </p:nvPr>
        </p:nvSpPr>
        <p:spPr/>
        <p:txBody>
          <a:bodyPr>
            <a:normAutofit fontScale="92500"/>
          </a:bodyPr>
          <a:lstStyle/>
          <a:p>
            <a:r>
              <a:rPr lang="en-US" i="1" dirty="0"/>
              <a:t>Distributed Metadata Correction and </a:t>
            </a:r>
            <a:r>
              <a:rPr lang="en-US" i="1" dirty="0" smtClean="0"/>
              <a:t>Annotation </a:t>
            </a:r>
          </a:p>
          <a:p>
            <a:endParaRPr lang="en-US" dirty="0" smtClean="0"/>
          </a:p>
          <a:p>
            <a:r>
              <a:rPr lang="en-US" dirty="0" smtClean="0"/>
              <a:t>PI: Trevor Muñoz</a:t>
            </a:r>
          </a:p>
          <a:p>
            <a:r>
              <a:rPr lang="en-US" dirty="0" smtClean="0"/>
              <a:t>Maryland </a:t>
            </a:r>
            <a:r>
              <a:rPr lang="en-US" dirty="0"/>
              <a:t>Institute for Technology in the </a:t>
            </a:r>
            <a:r>
              <a:rPr lang="en-US" dirty="0" smtClean="0"/>
              <a:t>Humanities</a:t>
            </a:r>
          </a:p>
          <a:p>
            <a:endParaRPr lang="en-US" dirty="0"/>
          </a:p>
          <a:p>
            <a:r>
              <a:rPr lang="en-US" dirty="0" smtClean="0"/>
              <a:t>Distributed approach using </a:t>
            </a:r>
            <a:r>
              <a:rPr lang="en-US" dirty="0" err="1" smtClean="0"/>
              <a:t>OpenRefine</a:t>
            </a:r>
            <a:r>
              <a:rPr lang="en-US" dirty="0" smtClean="0"/>
              <a:t> and Open Annotation to discover and correct metadata omissions and errors</a:t>
            </a:r>
            <a:endParaRPr lang="en-US" dirty="0"/>
          </a:p>
        </p:txBody>
      </p:sp>
    </p:spTree>
    <p:extLst>
      <p:ext uri="{BB962C8B-B14F-4D97-AF65-F5344CB8AC3E}">
        <p14:creationId xmlns:p14="http://schemas.microsoft.com/office/powerpoint/2010/main" val="192622452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WCSA Project #4</a:t>
            </a:r>
            <a:endParaRPr lang="en-US" dirty="0"/>
          </a:p>
        </p:txBody>
      </p:sp>
      <p:sp>
        <p:nvSpPr>
          <p:cNvPr id="3" name="Content Placeholder 2"/>
          <p:cNvSpPr>
            <a:spLocks noGrp="1"/>
          </p:cNvSpPr>
          <p:nvPr>
            <p:ph idx="1"/>
          </p:nvPr>
        </p:nvSpPr>
        <p:spPr/>
        <p:txBody>
          <a:bodyPr>
            <a:normAutofit lnSpcReduction="10000"/>
          </a:bodyPr>
          <a:lstStyle/>
          <a:p>
            <a:r>
              <a:rPr lang="en-US" i="1" dirty="0" err="1"/>
              <a:t>ElEPHãT</a:t>
            </a:r>
            <a:r>
              <a:rPr lang="en-US" i="1" dirty="0"/>
              <a:t>: Early English Print in HathiTrust, a Linked Semantic </a:t>
            </a:r>
            <a:r>
              <a:rPr lang="en-US" i="1" dirty="0" err="1"/>
              <a:t>Workset</a:t>
            </a:r>
            <a:r>
              <a:rPr lang="en-US" i="1" dirty="0"/>
              <a:t> </a:t>
            </a:r>
            <a:r>
              <a:rPr lang="en-US" i="1" dirty="0" smtClean="0"/>
              <a:t>Prototype</a:t>
            </a:r>
          </a:p>
          <a:p>
            <a:endParaRPr lang="en-US" dirty="0" smtClean="0"/>
          </a:p>
          <a:p>
            <a:r>
              <a:rPr lang="en-US" dirty="0" smtClean="0"/>
              <a:t>PI: Kevin Page</a:t>
            </a:r>
          </a:p>
          <a:p>
            <a:r>
              <a:rPr lang="en-US" dirty="0" smtClean="0"/>
              <a:t>University of Oxford</a:t>
            </a:r>
          </a:p>
          <a:p>
            <a:endParaRPr lang="en-US" dirty="0"/>
          </a:p>
          <a:p>
            <a:r>
              <a:rPr lang="en-US" dirty="0" smtClean="0"/>
              <a:t>Linked data approaches to map documents in EEBO with related works and items in HT collection</a:t>
            </a:r>
          </a:p>
          <a:p>
            <a:endParaRPr lang="en-US" dirty="0"/>
          </a:p>
        </p:txBody>
      </p:sp>
    </p:spTree>
    <p:extLst>
      <p:ext uri="{BB962C8B-B14F-4D97-AF65-F5344CB8AC3E}">
        <p14:creationId xmlns:p14="http://schemas.microsoft.com/office/powerpoint/2010/main" val="339890487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69" y="441692"/>
            <a:ext cx="8229600" cy="1143000"/>
          </a:xfrm>
        </p:spPr>
        <p:txBody>
          <a:bodyPr/>
          <a:lstStyle/>
          <a:p>
            <a:r>
              <a:rPr lang="en-US" dirty="0" err="1" smtClean="0"/>
              <a:t>Workset</a:t>
            </a:r>
            <a:r>
              <a:rPr lang="en-US" dirty="0" smtClean="0"/>
              <a:t> Formal Model</a:t>
            </a:r>
            <a:endParaRPr lang="en-US" dirty="0"/>
          </a:p>
        </p:txBody>
      </p:sp>
    </p:spTree>
    <p:extLst>
      <p:ext uri="{BB962C8B-B14F-4D97-AF65-F5344CB8AC3E}">
        <p14:creationId xmlns:p14="http://schemas.microsoft.com/office/powerpoint/2010/main" val="31049860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p:cNvPicPr>
            <a:picLocks noGrp="1" noChangeAspect="1"/>
          </p:cNvPicPr>
          <p:nvPr>
            <p:ph idx="1"/>
          </p:nvPr>
        </p:nvPicPr>
        <p:blipFill rotWithShape="1">
          <a:blip r:embed="rId3"/>
          <a:srcRect l="1421" t="7039" r="620"/>
          <a:stretch/>
        </p:blipFill>
        <p:spPr>
          <a:xfrm>
            <a:off x="609600" y="1553497"/>
            <a:ext cx="8239432" cy="4994787"/>
          </a:xfrm>
        </p:spPr>
      </p:pic>
      <p:sp>
        <p:nvSpPr>
          <p:cNvPr id="2" name="Title 1"/>
          <p:cNvSpPr>
            <a:spLocks noGrp="1"/>
          </p:cNvSpPr>
          <p:nvPr>
            <p:ph type="title"/>
          </p:nvPr>
        </p:nvSpPr>
        <p:spPr/>
        <p:txBody>
          <a:bodyPr>
            <a:normAutofit/>
          </a:bodyPr>
          <a:lstStyle/>
          <a:p>
            <a:r>
              <a:rPr lang="en-US" dirty="0"/>
              <a:t>Call Number Distribution</a:t>
            </a:r>
            <a:endParaRPr lang="en-US" dirty="0" smtClean="0">
              <a:solidFill>
                <a:srgbClr val="404040"/>
              </a:solidFill>
              <a:ea typeface="ＭＳ Ｐゴシック" pitchFamily="36" charset="-128"/>
            </a:endParaRPr>
          </a:p>
        </p:txBody>
      </p:sp>
    </p:spTree>
    <p:extLst>
      <p:ext uri="{BB962C8B-B14F-4D97-AF65-F5344CB8AC3E}">
        <p14:creationId xmlns:p14="http://schemas.microsoft.com/office/powerpoint/2010/main" val="12789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4" name="Rectangle 53"/>
          <p:cNvSpPr/>
          <p:nvPr/>
        </p:nvSpPr>
        <p:spPr>
          <a:xfrm>
            <a:off x="107249" y="221050"/>
            <a:ext cx="8788400" cy="6407150"/>
          </a:xfrm>
          <a:prstGeom prst="rect">
            <a:avLst/>
          </a:prstGeom>
          <a:solidFill>
            <a:schemeClr val="bg1">
              <a:alpha val="0"/>
            </a:schemeClr>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cxnSp>
        <p:nvCxnSpPr>
          <p:cNvPr id="55" name="Straight Connector 54"/>
          <p:cNvCxnSpPr>
            <a:cxnSpLocks noChangeShapeType="1"/>
          </p:cNvCxnSpPr>
          <p:nvPr/>
        </p:nvCxnSpPr>
        <p:spPr bwMode="auto">
          <a:xfrm>
            <a:off x="518318" y="1493458"/>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02" name="Rectangle 101"/>
          <p:cNvSpPr/>
          <p:nvPr/>
        </p:nvSpPr>
        <p:spPr>
          <a:xfrm>
            <a:off x="7010416" y="5248738"/>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4" name="Rectangle 3"/>
          <p:cNvSpPr/>
          <p:nvPr/>
        </p:nvSpPr>
        <p:spPr>
          <a:xfrm>
            <a:off x="647701" y="2699926"/>
            <a:ext cx="96878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cnt:content</a:t>
            </a:r>
          </a:p>
        </p:txBody>
      </p:sp>
      <p:sp>
        <p:nvSpPr>
          <p:cNvPr id="5" name="Rectangle 4"/>
          <p:cNvSpPr/>
          <p:nvPr/>
        </p:nvSpPr>
        <p:spPr>
          <a:xfrm>
            <a:off x="7053010" y="4093783"/>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9" name="Rectangle 8"/>
          <p:cNvSpPr/>
          <p:nvPr/>
        </p:nvSpPr>
        <p:spPr>
          <a:xfrm>
            <a:off x="5495947" y="3201975"/>
            <a:ext cx="65722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dcterms:created</a:t>
            </a:r>
          </a:p>
        </p:txBody>
      </p:sp>
      <p:sp>
        <p:nvSpPr>
          <p:cNvPr id="10" name="Rectangle 9"/>
          <p:cNvSpPr/>
          <p:nvPr/>
        </p:nvSpPr>
        <p:spPr>
          <a:xfrm>
            <a:off x="6294851" y="2525612"/>
            <a:ext cx="65722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dcterms:extent</a:t>
            </a:r>
          </a:p>
        </p:txBody>
      </p:sp>
      <p:sp>
        <p:nvSpPr>
          <p:cNvPr id="11" name="Rectangle 10"/>
          <p:cNvSpPr/>
          <p:nvPr/>
        </p:nvSpPr>
        <p:spPr>
          <a:xfrm>
            <a:off x="2325125" y="4488444"/>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2" name="Rectangle 11"/>
          <p:cNvSpPr/>
          <p:nvPr/>
        </p:nvSpPr>
        <p:spPr>
          <a:xfrm>
            <a:off x="739289" y="3705225"/>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3" name="Rectangle 12"/>
          <p:cNvSpPr/>
          <p:nvPr/>
        </p:nvSpPr>
        <p:spPr>
          <a:xfrm>
            <a:off x="3317869" y="4816658"/>
            <a:ext cx="87764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foaf:accountName</a:t>
            </a:r>
          </a:p>
        </p:txBody>
      </p:sp>
      <p:sp>
        <p:nvSpPr>
          <p:cNvPr id="14" name="Rectangle 13"/>
          <p:cNvSpPr/>
          <p:nvPr/>
        </p:nvSpPr>
        <p:spPr>
          <a:xfrm>
            <a:off x="3568379" y="3558585"/>
            <a:ext cx="742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dc:creator</a:t>
            </a:r>
          </a:p>
        </p:txBody>
      </p:sp>
      <p:sp>
        <p:nvSpPr>
          <p:cNvPr id="15" name="Rectangle 14"/>
          <p:cNvSpPr/>
          <p:nvPr/>
        </p:nvSpPr>
        <p:spPr>
          <a:xfrm>
            <a:off x="5287962" y="1939610"/>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6" name="Oval 15"/>
          <p:cNvSpPr/>
          <p:nvPr/>
        </p:nvSpPr>
        <p:spPr>
          <a:xfrm>
            <a:off x="3916362" y="2655508"/>
            <a:ext cx="1371600"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ysClr val="windowText" lastClr="000000"/>
                </a:solidFill>
              </a:rPr>
              <a:t>:_workset1</a:t>
            </a:r>
            <a:endParaRPr lang="en-US" sz="825" dirty="0">
              <a:solidFill>
                <a:sysClr val="windowText" lastClr="000000"/>
              </a:solidFill>
            </a:endParaRPr>
          </a:p>
        </p:txBody>
      </p:sp>
      <p:sp>
        <p:nvSpPr>
          <p:cNvPr id="17" name="Rectangle 16"/>
          <p:cNvSpPr/>
          <p:nvPr/>
        </p:nvSpPr>
        <p:spPr>
          <a:xfrm>
            <a:off x="5824559" y="1773923"/>
            <a:ext cx="1285875" cy="3722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prstClr val="white"/>
                </a:solidFill>
              </a:rPr>
              <a:t>htrc:Collection</a:t>
            </a:r>
            <a:endParaRPr lang="en-US" sz="1050" dirty="0">
              <a:solidFill>
                <a:prstClr val="white"/>
              </a:solidFill>
            </a:endParaRPr>
          </a:p>
        </p:txBody>
      </p:sp>
      <p:sp>
        <p:nvSpPr>
          <p:cNvPr id="18" name="Rectangle 17"/>
          <p:cNvSpPr/>
          <p:nvPr/>
        </p:nvSpPr>
        <p:spPr>
          <a:xfrm>
            <a:off x="3341886" y="2174309"/>
            <a:ext cx="742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schemeClr val="bg1"/>
                </a:solidFill>
              </a:rPr>
              <a:t>dc:title</a:t>
            </a:r>
            <a:endParaRPr lang="en-US" sz="1050" dirty="0">
              <a:solidFill>
                <a:schemeClr val="bg1"/>
              </a:solidFill>
            </a:endParaRPr>
          </a:p>
        </p:txBody>
      </p:sp>
      <p:sp>
        <p:nvSpPr>
          <p:cNvPr id="19" name="Oval 18"/>
          <p:cNvSpPr/>
          <p:nvPr/>
        </p:nvSpPr>
        <p:spPr>
          <a:xfrm>
            <a:off x="621329" y="3079429"/>
            <a:ext cx="1200150" cy="521435"/>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ysClr val="windowText" lastClr="000000"/>
                </a:solidFill>
              </a:rPr>
              <a:t>:_desc1</a:t>
            </a:r>
          </a:p>
        </p:txBody>
      </p:sp>
      <p:sp>
        <p:nvSpPr>
          <p:cNvPr id="20" name="Rectangle 19"/>
          <p:cNvSpPr/>
          <p:nvPr/>
        </p:nvSpPr>
        <p:spPr>
          <a:xfrm>
            <a:off x="2398865" y="3026983"/>
            <a:ext cx="65722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dcterms:abstract</a:t>
            </a:r>
          </a:p>
        </p:txBody>
      </p:sp>
      <p:sp>
        <p:nvSpPr>
          <p:cNvPr id="21" name="Rectangle 20"/>
          <p:cNvSpPr/>
          <p:nvPr/>
        </p:nvSpPr>
        <p:spPr>
          <a:xfrm>
            <a:off x="495299" y="4229100"/>
            <a:ext cx="1324339"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cnt:ContentAsText</a:t>
            </a:r>
          </a:p>
        </p:txBody>
      </p:sp>
      <p:cxnSp>
        <p:nvCxnSpPr>
          <p:cNvPr id="22" name="Straight Arrow Connector 21"/>
          <p:cNvCxnSpPr>
            <a:stCxn id="16" idx="7"/>
            <a:endCxn id="17" idx="1"/>
          </p:cNvCxnSpPr>
          <p:nvPr/>
        </p:nvCxnSpPr>
        <p:spPr>
          <a:xfrm flipV="1">
            <a:off x="5087096" y="1960034"/>
            <a:ext cx="737463" cy="78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1"/>
            <a:endCxn id="48" idx="2"/>
          </p:cNvCxnSpPr>
          <p:nvPr/>
        </p:nvCxnSpPr>
        <p:spPr>
          <a:xfrm flipH="1" flipV="1">
            <a:off x="2928295" y="2179081"/>
            <a:ext cx="1188933" cy="568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2"/>
            <a:endCxn id="19" idx="6"/>
          </p:cNvCxnSpPr>
          <p:nvPr/>
        </p:nvCxnSpPr>
        <p:spPr>
          <a:xfrm flipH="1">
            <a:off x="1821480" y="2969833"/>
            <a:ext cx="2094883" cy="37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056090" y="4093783"/>
            <a:ext cx="1200150" cy="521435"/>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dirty="0">
                <a:solidFill>
                  <a:sysClr val="windowText" lastClr="000000"/>
                </a:solidFill>
              </a:rPr>
              <a:t>:_curator1</a:t>
            </a:r>
          </a:p>
        </p:txBody>
      </p:sp>
      <p:cxnSp>
        <p:nvCxnSpPr>
          <p:cNvPr id="26" name="Straight Arrow Connector 25"/>
          <p:cNvCxnSpPr>
            <a:stCxn id="16" idx="3"/>
            <a:endCxn id="25" idx="0"/>
          </p:cNvCxnSpPr>
          <p:nvPr/>
        </p:nvCxnSpPr>
        <p:spPr>
          <a:xfrm flipH="1">
            <a:off x="3656165" y="3192094"/>
            <a:ext cx="461064" cy="901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870642" y="4983336"/>
            <a:ext cx="8001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foaf:Agent</a:t>
            </a:r>
          </a:p>
        </p:txBody>
      </p:sp>
      <p:sp>
        <p:nvSpPr>
          <p:cNvPr id="28" name="Rounded Rectangle 27"/>
          <p:cNvSpPr/>
          <p:nvPr/>
        </p:nvSpPr>
        <p:spPr>
          <a:xfrm>
            <a:off x="3172571" y="5326236"/>
            <a:ext cx="1328878" cy="28575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“rkfritz”^^xsd:string</a:t>
            </a:r>
            <a:endParaRPr lang="en-US" sz="788" dirty="0">
              <a:solidFill>
                <a:prstClr val="white"/>
              </a:solidFill>
            </a:endParaRPr>
          </a:p>
        </p:txBody>
      </p:sp>
      <p:cxnSp>
        <p:nvCxnSpPr>
          <p:cNvPr id="29" name="Straight Arrow Connector 28"/>
          <p:cNvCxnSpPr>
            <a:stCxn id="25" idx="4"/>
            <a:endCxn id="28" idx="0"/>
          </p:cNvCxnSpPr>
          <p:nvPr/>
        </p:nvCxnSpPr>
        <p:spPr>
          <a:xfrm>
            <a:off x="3656165" y="4615218"/>
            <a:ext cx="180845" cy="711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4"/>
            <a:endCxn id="21" idx="0"/>
          </p:cNvCxnSpPr>
          <p:nvPr/>
        </p:nvCxnSpPr>
        <p:spPr>
          <a:xfrm flipH="1">
            <a:off x="1157469" y="3600864"/>
            <a:ext cx="63935" cy="628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7" idx="0"/>
          </p:cNvCxnSpPr>
          <p:nvPr/>
        </p:nvCxnSpPr>
        <p:spPr>
          <a:xfrm flipH="1">
            <a:off x="2270692" y="4354500"/>
            <a:ext cx="785398" cy="628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6"/>
            <a:endCxn id="33" idx="1"/>
          </p:cNvCxnSpPr>
          <p:nvPr/>
        </p:nvCxnSpPr>
        <p:spPr>
          <a:xfrm flipV="1">
            <a:off x="5287963" y="2577884"/>
            <a:ext cx="1965449" cy="391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253412" y="2435009"/>
            <a:ext cx="1083253" cy="28575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9^^xsd:integer</a:t>
            </a:r>
          </a:p>
        </p:txBody>
      </p:sp>
      <p:sp>
        <p:nvSpPr>
          <p:cNvPr id="34" name="Rounded Rectangle 33"/>
          <p:cNvSpPr/>
          <p:nvPr/>
        </p:nvSpPr>
        <p:spPr>
          <a:xfrm>
            <a:off x="6623463" y="3485706"/>
            <a:ext cx="2343150"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“2013-11-11T15:55:48-5:00Z”^^xsd:dateTime</a:t>
            </a:r>
            <a:endParaRPr lang="en-US" sz="1350" dirty="0">
              <a:solidFill>
                <a:prstClr val="white"/>
              </a:solidFill>
            </a:endParaRPr>
          </a:p>
        </p:txBody>
      </p:sp>
      <p:cxnSp>
        <p:nvCxnSpPr>
          <p:cNvPr id="35" name="Straight Arrow Connector 34"/>
          <p:cNvCxnSpPr>
            <a:stCxn id="16" idx="5"/>
            <a:endCxn id="34" idx="1"/>
          </p:cNvCxnSpPr>
          <p:nvPr/>
        </p:nvCxnSpPr>
        <p:spPr>
          <a:xfrm>
            <a:off x="5087095" y="3192094"/>
            <a:ext cx="1536368" cy="465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285933" y="3950768"/>
            <a:ext cx="1461992"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ysClr val="windowText" lastClr="000000"/>
                </a:solidFill>
              </a:rPr>
              <a:t>dul1.ark:/13960/t77s8cw40</a:t>
            </a:r>
          </a:p>
        </p:txBody>
      </p:sp>
      <p:cxnSp>
        <p:nvCxnSpPr>
          <p:cNvPr id="37" name="Straight Arrow Connector 36"/>
          <p:cNvCxnSpPr>
            <a:stCxn id="36" idx="1"/>
            <a:endCxn id="16" idx="4"/>
          </p:cNvCxnSpPr>
          <p:nvPr/>
        </p:nvCxnSpPr>
        <p:spPr>
          <a:xfrm flipH="1" flipV="1">
            <a:off x="4602163" y="3284158"/>
            <a:ext cx="897875" cy="758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253411" y="4093783"/>
            <a:ext cx="1659609"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htrc:BibliographicResource</a:t>
            </a:r>
          </a:p>
        </p:txBody>
      </p:sp>
      <p:cxnSp>
        <p:nvCxnSpPr>
          <p:cNvPr id="43" name="Straight Arrow Connector 42"/>
          <p:cNvCxnSpPr>
            <a:stCxn id="36" idx="6"/>
            <a:endCxn id="42" idx="1"/>
          </p:cNvCxnSpPr>
          <p:nvPr/>
        </p:nvCxnSpPr>
        <p:spPr>
          <a:xfrm>
            <a:off x="6747925" y="4265093"/>
            <a:ext cx="505486" cy="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299645" y="1836181"/>
            <a:ext cx="1257300"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“Agrippa”^^xsd:string</a:t>
            </a:r>
            <a:endParaRPr lang="en-US" sz="1350" dirty="0">
              <a:solidFill>
                <a:prstClr val="white"/>
              </a:solidFill>
            </a:endParaRPr>
          </a:p>
        </p:txBody>
      </p:sp>
      <p:sp>
        <p:nvSpPr>
          <p:cNvPr id="49" name="Rounded Rectangle 48"/>
          <p:cNvSpPr/>
          <p:nvPr/>
        </p:nvSpPr>
        <p:spPr>
          <a:xfrm>
            <a:off x="174047" y="2234984"/>
            <a:ext cx="1807153"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“Agrippa and Mexia”^^xsd:string</a:t>
            </a:r>
            <a:endParaRPr lang="en-US" sz="1350" dirty="0">
              <a:solidFill>
                <a:prstClr val="white"/>
              </a:solidFill>
            </a:endParaRPr>
          </a:p>
        </p:txBody>
      </p:sp>
      <p:cxnSp>
        <p:nvCxnSpPr>
          <p:cNvPr id="50" name="Straight Arrow Connector 49"/>
          <p:cNvCxnSpPr>
            <a:stCxn id="19" idx="0"/>
            <a:endCxn id="49" idx="2"/>
          </p:cNvCxnSpPr>
          <p:nvPr/>
        </p:nvCxnSpPr>
        <p:spPr>
          <a:xfrm flipH="1" flipV="1">
            <a:off x="1077623" y="2577884"/>
            <a:ext cx="143781" cy="501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618348" y="4678906"/>
            <a:ext cx="6858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rdf:about</a:t>
            </a:r>
          </a:p>
        </p:txBody>
      </p:sp>
      <p:sp>
        <p:nvSpPr>
          <p:cNvPr id="94" name="Oval 93"/>
          <p:cNvSpPr/>
          <p:nvPr/>
        </p:nvSpPr>
        <p:spPr>
          <a:xfrm>
            <a:off x="5023738" y="5105863"/>
            <a:ext cx="1830707"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sysClr val="windowText" lastClr="000000"/>
                </a:solidFill>
              </a:rPr>
              <a:t>http://catalog.hathitrust.org/Record/010944168</a:t>
            </a:r>
          </a:p>
        </p:txBody>
      </p:sp>
      <p:sp>
        <p:nvSpPr>
          <p:cNvPr id="96" name="Rectangle 95"/>
          <p:cNvSpPr/>
          <p:nvPr/>
        </p:nvSpPr>
        <p:spPr>
          <a:xfrm>
            <a:off x="7253411" y="5248738"/>
            <a:ext cx="1659608"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htrc:BibliographicRecord</a:t>
            </a:r>
          </a:p>
        </p:txBody>
      </p:sp>
      <p:cxnSp>
        <p:nvCxnSpPr>
          <p:cNvPr id="97" name="Straight Arrow Connector 96"/>
          <p:cNvCxnSpPr>
            <a:stCxn id="94" idx="6"/>
          </p:cNvCxnSpPr>
          <p:nvPr/>
        </p:nvCxnSpPr>
        <p:spPr>
          <a:xfrm>
            <a:off x="6854445" y="5420188"/>
            <a:ext cx="667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4" idx="0"/>
            <a:endCxn id="36" idx="4"/>
          </p:cNvCxnSpPr>
          <p:nvPr/>
        </p:nvCxnSpPr>
        <p:spPr>
          <a:xfrm flipV="1">
            <a:off x="5939092" y="4579418"/>
            <a:ext cx="77837" cy="526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 name="Picture 2" descr="http://d2i.indiana.edu/sites/default/files/htr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3647" y="5974720"/>
            <a:ext cx="444113" cy="468071"/>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p:cNvSpPr txBox="1">
            <a:spLocks/>
          </p:cNvSpPr>
          <p:nvPr/>
        </p:nvSpPr>
        <p:spPr>
          <a:xfrm>
            <a:off x="398890" y="431997"/>
            <a:ext cx="8229600" cy="1143000"/>
          </a:xfrm>
          <a:prstGeom prst="rect">
            <a:avLst/>
          </a:prstGeom>
          <a:effectLst/>
        </p:spPr>
        <p:txBody>
          <a:bodyPr vert="horz" lIns="91440" tIns="45720" rIns="91440" bIns="45720" rtlCol="0" anchor="ctr">
            <a:normAutofit/>
          </a:bodyPr>
          <a:lst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smtClean="0">
                <a:solidFill>
                  <a:schemeClr val="bg1"/>
                </a:solidFill>
              </a:rPr>
              <a:t>Workset</a:t>
            </a:r>
            <a:r>
              <a:rPr lang="en-US" dirty="0" smtClean="0">
                <a:solidFill>
                  <a:schemeClr val="bg1"/>
                </a:solidFill>
              </a:rPr>
              <a:t> Formal Model V.2</a:t>
            </a:r>
            <a:endParaRPr lang="en-US" dirty="0">
              <a:solidFill>
                <a:schemeClr val="bg1"/>
              </a:solidFill>
            </a:endParaRPr>
          </a:p>
        </p:txBody>
      </p:sp>
    </p:spTree>
    <p:extLst>
      <p:ext uri="{BB962C8B-B14F-4D97-AF65-F5344CB8AC3E}">
        <p14:creationId xmlns:p14="http://schemas.microsoft.com/office/powerpoint/2010/main" val="1162830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6843269" y="5002934"/>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2" name="Title 1"/>
          <p:cNvSpPr>
            <a:spLocks noGrp="1"/>
          </p:cNvSpPr>
          <p:nvPr>
            <p:ph type="title"/>
          </p:nvPr>
        </p:nvSpPr>
        <p:spPr>
          <a:xfrm>
            <a:off x="514351" y="857251"/>
            <a:ext cx="7598569" cy="495299"/>
          </a:xfrm>
        </p:spPr>
        <p:txBody>
          <a:bodyPr>
            <a:normAutofit fontScale="90000"/>
          </a:bodyPr>
          <a:lstStyle/>
          <a:p>
            <a:pPr algn="ctr"/>
            <a:r>
              <a:rPr lang="en-US" dirty="0" smtClean="0"/>
              <a:t>Draft Workset Data Model V. 0.2</a:t>
            </a:r>
            <a:endParaRPr lang="en-US" dirty="0"/>
          </a:p>
        </p:txBody>
      </p:sp>
      <p:sp>
        <p:nvSpPr>
          <p:cNvPr id="4" name="Rectangle 3"/>
          <p:cNvSpPr/>
          <p:nvPr/>
        </p:nvSpPr>
        <p:spPr>
          <a:xfrm>
            <a:off x="647701" y="2699926"/>
            <a:ext cx="96878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cnt:content</a:t>
            </a:r>
          </a:p>
        </p:txBody>
      </p:sp>
      <p:sp>
        <p:nvSpPr>
          <p:cNvPr id="5" name="Rectangle 4"/>
          <p:cNvSpPr/>
          <p:nvPr/>
        </p:nvSpPr>
        <p:spPr>
          <a:xfrm>
            <a:off x="6718715" y="4388754"/>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7" name="Rectangle 6"/>
          <p:cNvSpPr/>
          <p:nvPr/>
        </p:nvSpPr>
        <p:spPr>
          <a:xfrm>
            <a:off x="4513690" y="3598039"/>
            <a:ext cx="1272791"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prstClr val="white"/>
                </a:solidFill>
              </a:rPr>
              <a:t>htrc:isGatheredInto</a:t>
            </a:r>
            <a:endParaRPr lang="en-US" sz="1050" dirty="0">
              <a:solidFill>
                <a:prstClr val="white"/>
              </a:solidFill>
            </a:endParaRPr>
          </a:p>
        </p:txBody>
      </p:sp>
      <p:sp>
        <p:nvSpPr>
          <p:cNvPr id="9" name="Rectangle 8"/>
          <p:cNvSpPr/>
          <p:nvPr/>
        </p:nvSpPr>
        <p:spPr>
          <a:xfrm>
            <a:off x="5436955" y="3133151"/>
            <a:ext cx="1358498"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dcterms:created</a:t>
            </a:r>
          </a:p>
        </p:txBody>
      </p:sp>
      <p:sp>
        <p:nvSpPr>
          <p:cNvPr id="10" name="Rectangle 9"/>
          <p:cNvSpPr/>
          <p:nvPr/>
        </p:nvSpPr>
        <p:spPr>
          <a:xfrm>
            <a:off x="5916613" y="2525612"/>
            <a:ext cx="1035464"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dcterms:extent</a:t>
            </a:r>
          </a:p>
        </p:txBody>
      </p:sp>
      <p:sp>
        <p:nvSpPr>
          <p:cNvPr id="11" name="Rectangle 10"/>
          <p:cNvSpPr/>
          <p:nvPr/>
        </p:nvSpPr>
        <p:spPr>
          <a:xfrm>
            <a:off x="2325125" y="4488444"/>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2" name="Rectangle 11"/>
          <p:cNvSpPr/>
          <p:nvPr/>
        </p:nvSpPr>
        <p:spPr>
          <a:xfrm>
            <a:off x="739289" y="3705225"/>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3" name="Rectangle 12"/>
          <p:cNvSpPr/>
          <p:nvPr/>
        </p:nvSpPr>
        <p:spPr>
          <a:xfrm>
            <a:off x="2904913" y="4816658"/>
            <a:ext cx="1318758"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foaf:accountName</a:t>
            </a:r>
          </a:p>
        </p:txBody>
      </p:sp>
      <p:sp>
        <p:nvSpPr>
          <p:cNvPr id="14" name="Rectangle 13"/>
          <p:cNvSpPr/>
          <p:nvPr/>
        </p:nvSpPr>
        <p:spPr>
          <a:xfrm>
            <a:off x="3568379" y="3558585"/>
            <a:ext cx="742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dc:creator</a:t>
            </a:r>
          </a:p>
        </p:txBody>
      </p:sp>
      <p:sp>
        <p:nvSpPr>
          <p:cNvPr id="15" name="Rectangle 14"/>
          <p:cNvSpPr/>
          <p:nvPr/>
        </p:nvSpPr>
        <p:spPr>
          <a:xfrm>
            <a:off x="5287962" y="1939610"/>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6" name="Oval 15"/>
          <p:cNvSpPr/>
          <p:nvPr/>
        </p:nvSpPr>
        <p:spPr>
          <a:xfrm>
            <a:off x="3916362" y="2655508"/>
            <a:ext cx="1371600"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ysClr val="windowText" lastClr="000000"/>
                </a:solidFill>
              </a:rPr>
              <a:t>:_workset1</a:t>
            </a:r>
            <a:endParaRPr lang="en-US" sz="825" dirty="0">
              <a:solidFill>
                <a:sysClr val="windowText" lastClr="000000"/>
              </a:solidFill>
            </a:endParaRPr>
          </a:p>
        </p:txBody>
      </p:sp>
      <p:sp>
        <p:nvSpPr>
          <p:cNvPr id="17" name="Rectangle 16"/>
          <p:cNvSpPr/>
          <p:nvPr/>
        </p:nvSpPr>
        <p:spPr>
          <a:xfrm>
            <a:off x="5967536" y="1409513"/>
            <a:ext cx="1285875" cy="3722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prstClr val="white"/>
                </a:solidFill>
              </a:rPr>
              <a:t>htrc:Collection</a:t>
            </a:r>
            <a:endParaRPr lang="en-US" sz="1050" dirty="0">
              <a:solidFill>
                <a:prstClr val="white"/>
              </a:solidFill>
            </a:endParaRPr>
          </a:p>
        </p:txBody>
      </p:sp>
      <p:sp>
        <p:nvSpPr>
          <p:cNvPr id="18" name="Rectangle 17"/>
          <p:cNvSpPr/>
          <p:nvPr/>
        </p:nvSpPr>
        <p:spPr>
          <a:xfrm>
            <a:off x="3341886" y="2174309"/>
            <a:ext cx="742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prstClr val="white"/>
                </a:solidFill>
              </a:rPr>
              <a:t>dc:title</a:t>
            </a:r>
            <a:endParaRPr lang="en-US" sz="1050" dirty="0">
              <a:solidFill>
                <a:prstClr val="white"/>
              </a:solidFill>
            </a:endParaRPr>
          </a:p>
        </p:txBody>
      </p:sp>
      <p:sp>
        <p:nvSpPr>
          <p:cNvPr id="19" name="Oval 18"/>
          <p:cNvSpPr/>
          <p:nvPr/>
        </p:nvSpPr>
        <p:spPr>
          <a:xfrm>
            <a:off x="621329" y="3079429"/>
            <a:ext cx="1200150" cy="521435"/>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ysClr val="windowText" lastClr="000000"/>
                </a:solidFill>
              </a:rPr>
              <a:t>:_desc1</a:t>
            </a:r>
          </a:p>
        </p:txBody>
      </p:sp>
      <p:sp>
        <p:nvSpPr>
          <p:cNvPr id="20" name="Rectangle 19"/>
          <p:cNvSpPr/>
          <p:nvPr/>
        </p:nvSpPr>
        <p:spPr>
          <a:xfrm>
            <a:off x="2230092" y="2859838"/>
            <a:ext cx="118693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dcterms:abstract</a:t>
            </a:r>
          </a:p>
        </p:txBody>
      </p:sp>
      <p:sp>
        <p:nvSpPr>
          <p:cNvPr id="21" name="Rectangle 20"/>
          <p:cNvSpPr/>
          <p:nvPr/>
        </p:nvSpPr>
        <p:spPr>
          <a:xfrm>
            <a:off x="495299" y="4229100"/>
            <a:ext cx="1230385"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cnt:ContentAsText</a:t>
            </a:r>
          </a:p>
        </p:txBody>
      </p:sp>
      <p:cxnSp>
        <p:nvCxnSpPr>
          <p:cNvPr id="22" name="Straight Arrow Connector 21"/>
          <p:cNvCxnSpPr>
            <a:stCxn id="16" idx="7"/>
            <a:endCxn id="17" idx="1"/>
          </p:cNvCxnSpPr>
          <p:nvPr/>
        </p:nvCxnSpPr>
        <p:spPr>
          <a:xfrm flipV="1">
            <a:off x="5087096" y="1595624"/>
            <a:ext cx="880441" cy="115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1"/>
            <a:endCxn id="48" idx="2"/>
          </p:cNvCxnSpPr>
          <p:nvPr/>
        </p:nvCxnSpPr>
        <p:spPr>
          <a:xfrm flipH="1" flipV="1">
            <a:off x="3172571" y="1893367"/>
            <a:ext cx="944658" cy="854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791814" y="2969833"/>
            <a:ext cx="2094883" cy="37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056090" y="4093783"/>
            <a:ext cx="1200150" cy="521435"/>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dirty="0">
                <a:solidFill>
                  <a:sysClr val="windowText" lastClr="000000"/>
                </a:solidFill>
              </a:rPr>
              <a:t>:_curator1</a:t>
            </a:r>
          </a:p>
        </p:txBody>
      </p:sp>
      <p:cxnSp>
        <p:nvCxnSpPr>
          <p:cNvPr id="26" name="Straight Arrow Connector 25"/>
          <p:cNvCxnSpPr>
            <a:stCxn id="16" idx="3"/>
            <a:endCxn id="25" idx="0"/>
          </p:cNvCxnSpPr>
          <p:nvPr/>
        </p:nvCxnSpPr>
        <p:spPr>
          <a:xfrm flipH="1">
            <a:off x="3656165" y="3192094"/>
            <a:ext cx="461064" cy="901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870642" y="4983336"/>
            <a:ext cx="8001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foaf:Agent</a:t>
            </a:r>
          </a:p>
        </p:txBody>
      </p:sp>
      <p:sp>
        <p:nvSpPr>
          <p:cNvPr id="28" name="Rounded Rectangle 27"/>
          <p:cNvSpPr/>
          <p:nvPr/>
        </p:nvSpPr>
        <p:spPr>
          <a:xfrm>
            <a:off x="3056090" y="5326236"/>
            <a:ext cx="1445359" cy="28575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“rkfritz”^^xsd:string</a:t>
            </a:r>
            <a:endParaRPr lang="en-US" sz="788" dirty="0">
              <a:solidFill>
                <a:prstClr val="white"/>
              </a:solidFill>
            </a:endParaRPr>
          </a:p>
        </p:txBody>
      </p:sp>
      <p:cxnSp>
        <p:nvCxnSpPr>
          <p:cNvPr id="29" name="Straight Arrow Connector 28"/>
          <p:cNvCxnSpPr>
            <a:stCxn id="25" idx="4"/>
            <a:endCxn id="28" idx="0"/>
          </p:cNvCxnSpPr>
          <p:nvPr/>
        </p:nvCxnSpPr>
        <p:spPr>
          <a:xfrm>
            <a:off x="3656165" y="4615218"/>
            <a:ext cx="122605" cy="711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4"/>
            <a:endCxn id="21" idx="0"/>
          </p:cNvCxnSpPr>
          <p:nvPr/>
        </p:nvCxnSpPr>
        <p:spPr>
          <a:xfrm flipH="1">
            <a:off x="1110492" y="3600864"/>
            <a:ext cx="110912" cy="628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7" idx="0"/>
          </p:cNvCxnSpPr>
          <p:nvPr/>
        </p:nvCxnSpPr>
        <p:spPr>
          <a:xfrm flipH="1">
            <a:off x="2270692" y="4354500"/>
            <a:ext cx="785398" cy="628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6"/>
            <a:endCxn id="33" idx="1"/>
          </p:cNvCxnSpPr>
          <p:nvPr/>
        </p:nvCxnSpPr>
        <p:spPr>
          <a:xfrm flipV="1">
            <a:off x="5287963" y="2577884"/>
            <a:ext cx="1965449" cy="391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253412" y="2435009"/>
            <a:ext cx="1083253" cy="28575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9^^xsd:integer</a:t>
            </a:r>
          </a:p>
        </p:txBody>
      </p:sp>
      <p:sp>
        <p:nvSpPr>
          <p:cNvPr id="34" name="Rounded Rectangle 33"/>
          <p:cNvSpPr/>
          <p:nvPr/>
        </p:nvSpPr>
        <p:spPr>
          <a:xfrm>
            <a:off x="6623463" y="3485706"/>
            <a:ext cx="2343150"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“2013-11-11T15:55:48-5:00Z”^^xsd:dateTime</a:t>
            </a:r>
            <a:endParaRPr lang="en-US" sz="1350" dirty="0">
              <a:solidFill>
                <a:prstClr val="white"/>
              </a:solidFill>
            </a:endParaRPr>
          </a:p>
        </p:txBody>
      </p:sp>
      <p:cxnSp>
        <p:nvCxnSpPr>
          <p:cNvPr id="35" name="Straight Arrow Connector 34"/>
          <p:cNvCxnSpPr>
            <a:stCxn id="16" idx="5"/>
            <a:endCxn id="34" idx="1"/>
          </p:cNvCxnSpPr>
          <p:nvPr/>
        </p:nvCxnSpPr>
        <p:spPr>
          <a:xfrm>
            <a:off x="5087095" y="3192094"/>
            <a:ext cx="1536368" cy="465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153060" y="3950768"/>
            <a:ext cx="1594865"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ysClr val="windowText" lastClr="000000"/>
                </a:solidFill>
              </a:rPr>
              <a:t>dul1.ark:/13960/t77s8cw40</a:t>
            </a:r>
          </a:p>
        </p:txBody>
      </p:sp>
      <p:cxnSp>
        <p:nvCxnSpPr>
          <p:cNvPr id="37" name="Straight Arrow Connector 36"/>
          <p:cNvCxnSpPr>
            <a:stCxn id="36" idx="1"/>
            <a:endCxn id="16" idx="4"/>
          </p:cNvCxnSpPr>
          <p:nvPr/>
        </p:nvCxnSpPr>
        <p:spPr>
          <a:xfrm flipH="1" flipV="1">
            <a:off x="4602162" y="3284158"/>
            <a:ext cx="784461" cy="758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253411" y="4093783"/>
            <a:ext cx="1659609"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htrc:BibliographicResource</a:t>
            </a:r>
          </a:p>
        </p:txBody>
      </p:sp>
      <p:cxnSp>
        <p:nvCxnSpPr>
          <p:cNvPr id="43" name="Straight Arrow Connector 42"/>
          <p:cNvCxnSpPr>
            <a:stCxn id="36" idx="6"/>
            <a:endCxn id="42" idx="1"/>
          </p:cNvCxnSpPr>
          <p:nvPr/>
        </p:nvCxnSpPr>
        <p:spPr>
          <a:xfrm>
            <a:off x="6747925" y="4265093"/>
            <a:ext cx="505486" cy="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543921" y="1550467"/>
            <a:ext cx="1257300"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“Agrippa”^^xsd:string</a:t>
            </a:r>
            <a:endParaRPr lang="en-US" sz="1350" dirty="0">
              <a:solidFill>
                <a:prstClr val="white"/>
              </a:solidFill>
            </a:endParaRPr>
          </a:p>
        </p:txBody>
      </p:sp>
      <p:sp>
        <p:nvSpPr>
          <p:cNvPr id="49" name="Rounded Rectangle 48"/>
          <p:cNvSpPr/>
          <p:nvPr/>
        </p:nvSpPr>
        <p:spPr>
          <a:xfrm>
            <a:off x="174047" y="2234984"/>
            <a:ext cx="1807153"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“Agrippa and Mexia”^^xsd:string</a:t>
            </a:r>
            <a:endParaRPr lang="en-US" sz="1350" dirty="0">
              <a:solidFill>
                <a:prstClr val="white"/>
              </a:solidFill>
            </a:endParaRPr>
          </a:p>
        </p:txBody>
      </p:sp>
      <p:cxnSp>
        <p:nvCxnSpPr>
          <p:cNvPr id="50" name="Straight Arrow Connector 49"/>
          <p:cNvCxnSpPr>
            <a:stCxn id="19" idx="0"/>
            <a:endCxn id="49" idx="2"/>
          </p:cNvCxnSpPr>
          <p:nvPr/>
        </p:nvCxnSpPr>
        <p:spPr>
          <a:xfrm flipH="1" flipV="1">
            <a:off x="1077623" y="2577884"/>
            <a:ext cx="143781" cy="501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250141" y="4678906"/>
            <a:ext cx="86719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rdf:about</a:t>
            </a:r>
          </a:p>
        </p:txBody>
      </p:sp>
      <p:sp>
        <p:nvSpPr>
          <p:cNvPr id="94" name="Oval 93"/>
          <p:cNvSpPr/>
          <p:nvPr/>
        </p:nvSpPr>
        <p:spPr>
          <a:xfrm>
            <a:off x="4609020" y="5105863"/>
            <a:ext cx="2245426"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sysClr val="windowText" lastClr="000000"/>
                </a:solidFill>
              </a:rPr>
              <a:t>http://catalog.hathitrust.org/Record/010944168</a:t>
            </a:r>
          </a:p>
        </p:txBody>
      </p:sp>
      <p:sp>
        <p:nvSpPr>
          <p:cNvPr id="96" name="Rectangle 95"/>
          <p:cNvSpPr/>
          <p:nvPr/>
        </p:nvSpPr>
        <p:spPr>
          <a:xfrm>
            <a:off x="7376734" y="5248738"/>
            <a:ext cx="1536285"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htrc:BibliographicRecord</a:t>
            </a:r>
          </a:p>
        </p:txBody>
      </p:sp>
      <p:cxnSp>
        <p:nvCxnSpPr>
          <p:cNvPr id="97" name="Straight Arrow Connector 96"/>
          <p:cNvCxnSpPr>
            <a:stCxn id="94" idx="6"/>
            <a:endCxn id="96" idx="1"/>
          </p:cNvCxnSpPr>
          <p:nvPr/>
        </p:nvCxnSpPr>
        <p:spPr>
          <a:xfrm>
            <a:off x="6854446" y="5420188"/>
            <a:ext cx="52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4" idx="0"/>
            <a:endCxn id="36" idx="4"/>
          </p:cNvCxnSpPr>
          <p:nvPr/>
        </p:nvCxnSpPr>
        <p:spPr>
          <a:xfrm flipV="1">
            <a:off x="5731733" y="4579418"/>
            <a:ext cx="218760" cy="526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 name="Picture 2" descr="http://d2i.indiana.edu/sites/default/files/htr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52" y="5466948"/>
            <a:ext cx="444113" cy="46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366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Grant Pipeline</a:t>
            </a:r>
            <a:endParaRPr lang="en-US" dirty="0"/>
          </a:p>
        </p:txBody>
      </p:sp>
      <p:sp>
        <p:nvSpPr>
          <p:cNvPr id="3" name="Content Placeholder 2"/>
          <p:cNvSpPr>
            <a:spLocks noGrp="1"/>
          </p:cNvSpPr>
          <p:nvPr>
            <p:ph idx="1"/>
          </p:nvPr>
        </p:nvSpPr>
        <p:spPr/>
        <p:txBody>
          <a:bodyPr>
            <a:normAutofit lnSpcReduction="10000"/>
          </a:bodyPr>
          <a:lstStyle/>
          <a:p>
            <a:r>
              <a:rPr lang="en-US" i="1" dirty="0"/>
              <a:t>Secure Data Capsules for Computational </a:t>
            </a:r>
            <a:r>
              <a:rPr lang="en-US" i="1" dirty="0" smtClean="0"/>
              <a:t>Linguistics</a:t>
            </a:r>
          </a:p>
          <a:p>
            <a:pPr lvl="1"/>
            <a:r>
              <a:rPr lang="en-US" dirty="0" err="1" smtClean="0"/>
              <a:t>Unsworth</a:t>
            </a:r>
            <a:r>
              <a:rPr lang="en-US" dirty="0" smtClean="0"/>
              <a:t> (Brandeis)</a:t>
            </a:r>
          </a:p>
          <a:p>
            <a:r>
              <a:rPr lang="en-US" i="1" dirty="0"/>
              <a:t>Repository Services for Accessible Course </a:t>
            </a:r>
            <a:r>
              <a:rPr lang="en-US" i="1" dirty="0" smtClean="0"/>
              <a:t>Content</a:t>
            </a:r>
          </a:p>
          <a:p>
            <a:pPr lvl="1"/>
            <a:r>
              <a:rPr lang="en-US" dirty="0" smtClean="0"/>
              <a:t>Wood (Tufts)</a:t>
            </a:r>
          </a:p>
          <a:p>
            <a:r>
              <a:rPr lang="en-US" i="1" dirty="0"/>
              <a:t>Digging Deeper, Reaching Further: Libraries Empowering Users to Mine the </a:t>
            </a:r>
            <a:r>
              <a:rPr lang="en-US" i="1" dirty="0" err="1"/>
              <a:t>HathiTrust</a:t>
            </a:r>
            <a:r>
              <a:rPr lang="en-US" i="1" dirty="0"/>
              <a:t> Digital </a:t>
            </a:r>
            <a:r>
              <a:rPr lang="en-US" i="1" dirty="0" smtClean="0"/>
              <a:t>Library Resources</a:t>
            </a:r>
          </a:p>
          <a:p>
            <a:pPr lvl="1"/>
            <a:r>
              <a:rPr lang="en-US" dirty="0" smtClean="0"/>
              <a:t>Green (Illinois)</a:t>
            </a:r>
          </a:p>
          <a:p>
            <a:pPr lvl="1"/>
            <a:endParaRPr lang="en-US" dirty="0"/>
          </a:p>
        </p:txBody>
      </p:sp>
    </p:spTree>
    <p:extLst>
      <p:ext uri="{BB962C8B-B14F-4D97-AF65-F5344CB8AC3E}">
        <p14:creationId xmlns:p14="http://schemas.microsoft.com/office/powerpoint/2010/main" val="3740588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sz="3100" dirty="0"/>
              <a:t>Exploring the Billions and Billions of Words in the </a:t>
            </a:r>
            <a:r>
              <a:rPr lang="en-US" sz="3100" dirty="0" err="1"/>
              <a:t>HathiTrust</a:t>
            </a:r>
            <a:r>
              <a:rPr lang="en-US" sz="3100" dirty="0"/>
              <a:t> Corpus with Bookworm</a:t>
            </a:r>
            <a:br>
              <a:rPr lang="en-US" sz="3100" dirty="0"/>
            </a:br>
            <a:endParaRPr lang="en-US" sz="3100" dirty="0"/>
          </a:p>
        </p:txBody>
      </p:sp>
      <p:sp>
        <p:nvSpPr>
          <p:cNvPr id="3" name="Content Placeholder 2"/>
          <p:cNvSpPr>
            <a:spLocks noGrp="1"/>
          </p:cNvSpPr>
          <p:nvPr>
            <p:ph idx="1"/>
          </p:nvPr>
        </p:nvSpPr>
        <p:spPr/>
        <p:txBody>
          <a:bodyPr>
            <a:normAutofit fontScale="77500" lnSpcReduction="20000"/>
          </a:bodyPr>
          <a:lstStyle/>
          <a:p>
            <a:pPr lvl="0"/>
            <a:r>
              <a:rPr lang="en-US" dirty="0" smtClean="0"/>
              <a:t>National Endowment for the Humanities </a:t>
            </a:r>
            <a:r>
              <a:rPr lang="en-US" dirty="0" err="1" smtClean="0"/>
              <a:t>Implemenation</a:t>
            </a:r>
            <a:r>
              <a:rPr lang="en-US" dirty="0" smtClean="0"/>
              <a:t> Grant</a:t>
            </a:r>
          </a:p>
          <a:p>
            <a:pPr lvl="0"/>
            <a:r>
              <a:rPr lang="en-US" dirty="0" smtClean="0"/>
              <a:t>Team</a:t>
            </a:r>
          </a:p>
          <a:p>
            <a:pPr lvl="1"/>
            <a:r>
              <a:rPr lang="en-US" dirty="0" smtClean="0"/>
              <a:t>J. Stephen </a:t>
            </a:r>
            <a:r>
              <a:rPr lang="en-US" dirty="0" err="1" smtClean="0"/>
              <a:t>Downie</a:t>
            </a:r>
            <a:r>
              <a:rPr lang="en-US" dirty="0" smtClean="0"/>
              <a:t>, University of Illinois at Urbana-Champaign </a:t>
            </a:r>
          </a:p>
          <a:p>
            <a:pPr lvl="1"/>
            <a:r>
              <a:rPr lang="en-US" dirty="0" err="1" smtClean="0"/>
              <a:t>Erez</a:t>
            </a:r>
            <a:r>
              <a:rPr lang="en-US" dirty="0" smtClean="0"/>
              <a:t> Lieberman Aiden, Baylor College of Medicine </a:t>
            </a:r>
          </a:p>
          <a:p>
            <a:pPr lvl="1"/>
            <a:r>
              <a:rPr lang="en-US" dirty="0" smtClean="0"/>
              <a:t>Benjamin Schmidt, Northeastern University </a:t>
            </a:r>
          </a:p>
          <a:p>
            <a:pPr lvl="1"/>
            <a:r>
              <a:rPr lang="en-US" dirty="0" smtClean="0"/>
              <a:t>Robert McDonald, Indiana University </a:t>
            </a:r>
          </a:p>
          <a:p>
            <a:pPr lvl="1"/>
            <a:r>
              <a:rPr lang="en-US" dirty="0" smtClean="0"/>
              <a:t>Loretta Auvil, University of Illinois at Urbana-Champaign </a:t>
            </a:r>
          </a:p>
          <a:p>
            <a:pPr lvl="1"/>
            <a:r>
              <a:rPr lang="en-US" dirty="0" err="1" smtClean="0"/>
              <a:t>Sayan</a:t>
            </a:r>
            <a:r>
              <a:rPr lang="en-US" dirty="0" smtClean="0"/>
              <a:t> Bhattacharyya, University of Illinois at Urbana-Champaign </a:t>
            </a:r>
          </a:p>
          <a:p>
            <a:pPr lvl="1"/>
            <a:r>
              <a:rPr lang="en-US" dirty="0" smtClean="0"/>
              <a:t>Colleen Fallaw, University of Illinois at Urbana-Champaign</a:t>
            </a:r>
          </a:p>
          <a:p>
            <a:pPr lvl="1"/>
            <a:r>
              <a:rPr lang="en-US" dirty="0"/>
              <a:t>M</a:t>
            </a:r>
            <a:r>
              <a:rPr lang="en-US" dirty="0" smtClean="0"/>
              <a:t>uhammad </a:t>
            </a:r>
            <a:r>
              <a:rPr lang="en-US" dirty="0" err="1" smtClean="0"/>
              <a:t>Shamim</a:t>
            </a:r>
            <a:r>
              <a:rPr lang="en-US" dirty="0" smtClean="0"/>
              <a:t>, Baylor College of Medicine</a:t>
            </a:r>
          </a:p>
          <a:p>
            <a:pPr lvl="1"/>
            <a:r>
              <a:rPr lang="en-US" dirty="0" smtClean="0"/>
              <a:t>Peter </a:t>
            </a:r>
            <a:r>
              <a:rPr lang="en-US" dirty="0" err="1" smtClean="0"/>
              <a:t>Organisciak</a:t>
            </a:r>
            <a:r>
              <a:rPr lang="en-US" dirty="0" smtClean="0"/>
              <a:t>, University of Illinois at Urbana-Champaign </a:t>
            </a:r>
          </a:p>
        </p:txBody>
      </p:sp>
    </p:spTree>
    <p:extLst>
      <p:ext uri="{BB962C8B-B14F-4D97-AF65-F5344CB8AC3E}">
        <p14:creationId xmlns:p14="http://schemas.microsoft.com/office/powerpoint/2010/main" val="2770186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HT+BW Project</a:t>
            </a:r>
            <a:endParaRPr lang="en-US" dirty="0"/>
          </a:p>
        </p:txBody>
      </p:sp>
      <p:sp>
        <p:nvSpPr>
          <p:cNvPr id="3" name="Content Placeholder 2"/>
          <p:cNvSpPr>
            <a:spLocks noGrp="1"/>
          </p:cNvSpPr>
          <p:nvPr>
            <p:ph idx="1"/>
          </p:nvPr>
        </p:nvSpPr>
        <p:spPr/>
        <p:txBody>
          <a:bodyPr/>
          <a:lstStyle/>
          <a:p>
            <a:pPr lvl="0"/>
            <a:r>
              <a:rPr lang="en-US" dirty="0" smtClean="0"/>
              <a:t>HT</a:t>
            </a:r>
          </a:p>
          <a:p>
            <a:pPr lvl="1"/>
            <a:r>
              <a:rPr lang="en-US" dirty="0" smtClean="0"/>
              <a:t>Textual data </a:t>
            </a:r>
          </a:p>
          <a:p>
            <a:pPr lvl="1"/>
            <a:r>
              <a:rPr lang="en-US" dirty="0" smtClean="0"/>
              <a:t>Metadata</a:t>
            </a:r>
          </a:p>
          <a:p>
            <a:pPr lvl="0"/>
            <a:r>
              <a:rPr lang="en-US" dirty="0" smtClean="0"/>
              <a:t>Bookworm </a:t>
            </a:r>
          </a:p>
          <a:p>
            <a:pPr lvl="1"/>
            <a:r>
              <a:rPr lang="en-US" dirty="0"/>
              <a:t>T</a:t>
            </a:r>
            <a:r>
              <a:rPr lang="en-US" dirty="0" smtClean="0"/>
              <a:t>ool that visualizes language usage trends in repositories of digitized texts in a  simple and powerful way </a:t>
            </a:r>
          </a:p>
          <a:p>
            <a:endParaRPr lang="en-US" dirty="0" smtClean="0"/>
          </a:p>
        </p:txBody>
      </p:sp>
    </p:spTree>
    <p:extLst>
      <p:ext uri="{BB962C8B-B14F-4D97-AF65-F5344CB8AC3E}">
        <p14:creationId xmlns:p14="http://schemas.microsoft.com/office/powerpoint/2010/main" val="28819854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3478" y="1002723"/>
            <a:ext cx="8036719" cy="4842164"/>
          </a:xfrm>
          <a:prstGeom prst="rect">
            <a:avLst/>
          </a:prstGeom>
        </p:spPr>
      </p:pic>
      <p:pic>
        <p:nvPicPr>
          <p:cNvPr id="3" name="Picture 2"/>
          <p:cNvPicPr>
            <a:picLocks noChangeAspect="1"/>
          </p:cNvPicPr>
          <p:nvPr/>
        </p:nvPicPr>
        <p:blipFill>
          <a:blip r:embed="rId3"/>
          <a:stretch>
            <a:fillRect/>
          </a:stretch>
        </p:blipFill>
        <p:spPr>
          <a:xfrm>
            <a:off x="325041" y="1002723"/>
            <a:ext cx="8036719" cy="4842164"/>
          </a:xfrm>
          <a:prstGeom prst="rect">
            <a:avLst/>
          </a:prstGeom>
        </p:spPr>
      </p:pic>
    </p:spTree>
    <p:extLst>
      <p:ext uri="{BB962C8B-B14F-4D97-AF65-F5344CB8AC3E}">
        <p14:creationId xmlns:p14="http://schemas.microsoft.com/office/powerpoint/2010/main" val="1997861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Principal goals for the HT+BW Project</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To integrate Bookworm into HTRC in ways that are beneficial to our core demographic of humanities researchers, and </a:t>
            </a:r>
          </a:p>
          <a:p>
            <a:pPr marL="514350" lvl="0" indent="-514350">
              <a:buFont typeface="+mj-lt"/>
              <a:buAutoNum type="arabicPeriod"/>
            </a:pPr>
            <a:r>
              <a:rPr lang="en-US" dirty="0" smtClean="0"/>
              <a:t>To develop our improvements to Bookworm in ways that can be contributed back to the open source project and benefit other large-scale textual repositories. </a:t>
            </a:r>
          </a:p>
        </p:txBody>
      </p:sp>
    </p:spTree>
    <p:extLst>
      <p:ext uri="{BB962C8B-B14F-4D97-AF65-F5344CB8AC3E}">
        <p14:creationId xmlns:p14="http://schemas.microsoft.com/office/powerpoint/2010/main" val="1973729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a:xfrm>
            <a:off x="317471" y="1489771"/>
            <a:ext cx="8627746" cy="4895849"/>
          </a:xfrm>
        </p:spPr>
        <p:txBody>
          <a:bodyPr>
            <a:noAutofit/>
          </a:bodyPr>
          <a:lstStyle/>
          <a:p>
            <a:r>
              <a:rPr lang="en-US" sz="2400" dirty="0" smtClean="0"/>
              <a:t>Implement analytics at scale</a:t>
            </a:r>
          </a:p>
          <a:p>
            <a:pPr lvl="1"/>
            <a:r>
              <a:rPr lang="en-US" sz="2000" dirty="0" smtClean="0"/>
              <a:t>Development</a:t>
            </a:r>
            <a:r>
              <a:rPr lang="en-US" sz="2000" baseline="0" dirty="0" smtClean="0"/>
              <a:t> of API for data access</a:t>
            </a:r>
          </a:p>
          <a:p>
            <a:pPr lvl="1"/>
            <a:r>
              <a:rPr lang="en-US" sz="2000" dirty="0" smtClean="0"/>
              <a:t>Enable SOLR backend in addition to current MySQL</a:t>
            </a:r>
          </a:p>
          <a:p>
            <a:r>
              <a:rPr lang="en-US" sz="2400" dirty="0" smtClean="0"/>
              <a:t>Identify valuable metadata formats for humanities scholars</a:t>
            </a:r>
          </a:p>
          <a:p>
            <a:pPr lvl="1"/>
            <a:r>
              <a:rPr lang="en-US" sz="2000" dirty="0" smtClean="0"/>
              <a:t>Development </a:t>
            </a:r>
            <a:r>
              <a:rPr lang="en-US" sz="2000" dirty="0"/>
              <a:t>of API for data </a:t>
            </a:r>
            <a:r>
              <a:rPr lang="en-US" sz="2000" dirty="0" smtClean="0"/>
              <a:t>access</a:t>
            </a:r>
          </a:p>
          <a:p>
            <a:pPr lvl="1"/>
            <a:r>
              <a:rPr lang="en-US" sz="2000" dirty="0"/>
              <a:t>Expand metadata </a:t>
            </a:r>
            <a:r>
              <a:rPr lang="en-US" sz="2000" dirty="0" smtClean="0"/>
              <a:t>available</a:t>
            </a:r>
          </a:p>
          <a:p>
            <a:r>
              <a:rPr lang="en-US" sz="2400" dirty="0" smtClean="0"/>
              <a:t>Allow creation of custom research collections (HTRC </a:t>
            </a:r>
            <a:r>
              <a:rPr lang="en-US" sz="2400" dirty="0" err="1"/>
              <a:t>W</a:t>
            </a:r>
            <a:r>
              <a:rPr lang="en-US" sz="2400" dirty="0" err="1" smtClean="0"/>
              <a:t>orksets</a:t>
            </a:r>
            <a:r>
              <a:rPr lang="en-US" sz="2400" dirty="0" smtClean="0"/>
              <a:t>)</a:t>
            </a:r>
          </a:p>
          <a:p>
            <a:pPr lvl="1"/>
            <a:r>
              <a:rPr lang="en-US" sz="2000" dirty="0" smtClean="0"/>
              <a:t>Display of trends of only HTRC </a:t>
            </a:r>
            <a:r>
              <a:rPr lang="en-US" sz="2000" dirty="0" err="1"/>
              <a:t>W</a:t>
            </a:r>
            <a:r>
              <a:rPr lang="en-US" sz="2000" dirty="0" err="1" smtClean="0"/>
              <a:t>orkset</a:t>
            </a:r>
            <a:endParaRPr lang="en-US" sz="2000" dirty="0" smtClean="0"/>
          </a:p>
          <a:p>
            <a:pPr lvl="1"/>
            <a:r>
              <a:rPr lang="en-US" sz="2000" dirty="0" smtClean="0"/>
              <a:t>Create an HTRC </a:t>
            </a:r>
            <a:r>
              <a:rPr lang="en-US" sz="2000" dirty="0" err="1" smtClean="0"/>
              <a:t>workset</a:t>
            </a:r>
            <a:r>
              <a:rPr lang="en-US" sz="2000" dirty="0" smtClean="0"/>
              <a:t> from trend viewing</a:t>
            </a:r>
          </a:p>
          <a:p>
            <a:r>
              <a:rPr lang="en-US" sz="2400" dirty="0" smtClean="0"/>
              <a:t>Generalize beyond HTRC back to Bookworm for usage by others</a:t>
            </a:r>
          </a:p>
          <a:p>
            <a:pPr lvl="1"/>
            <a:r>
              <a:rPr lang="en-US" sz="2000" dirty="0" smtClean="0"/>
              <a:t>Improvements to GUI</a:t>
            </a:r>
          </a:p>
          <a:p>
            <a:pPr lvl="1"/>
            <a:r>
              <a:rPr lang="en-US" sz="2000" dirty="0" smtClean="0"/>
              <a:t>API Improvements</a:t>
            </a:r>
          </a:p>
          <a:p>
            <a:r>
              <a:rPr lang="en-US" sz="2400" dirty="0"/>
              <a:t>Conduct outreach, training and workshops</a:t>
            </a:r>
          </a:p>
          <a:p>
            <a:pPr lvl="1"/>
            <a:endParaRPr lang="en-US" sz="2000" dirty="0" smtClean="0"/>
          </a:p>
        </p:txBody>
      </p:sp>
    </p:spTree>
    <p:extLst>
      <p:ext uri="{BB962C8B-B14F-4D97-AF65-F5344CB8AC3E}">
        <p14:creationId xmlns:p14="http://schemas.microsoft.com/office/powerpoint/2010/main" val="26264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Metadata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Class</a:t>
            </a:r>
          </a:p>
          <a:p>
            <a:r>
              <a:rPr lang="en-US" dirty="0" smtClean="0"/>
              <a:t>Subclass</a:t>
            </a:r>
          </a:p>
          <a:p>
            <a:r>
              <a:rPr lang="en-US" dirty="0" smtClean="0"/>
              <a:t>Fiction</a:t>
            </a:r>
          </a:p>
          <a:p>
            <a:r>
              <a:rPr lang="en-US" dirty="0" smtClean="0"/>
              <a:t>Genre</a:t>
            </a:r>
          </a:p>
          <a:p>
            <a:r>
              <a:rPr lang="en-US" dirty="0" smtClean="0"/>
              <a:t>Language</a:t>
            </a:r>
          </a:p>
          <a:p>
            <a:r>
              <a:rPr lang="en-US" dirty="0" smtClean="0"/>
              <a:t>Issuance</a:t>
            </a:r>
          </a:p>
          <a:p>
            <a:r>
              <a:rPr lang="en-US" dirty="0" smtClean="0"/>
              <a:t>Author Gender</a:t>
            </a:r>
          </a:p>
          <a:p>
            <a:r>
              <a:rPr lang="en-US" dirty="0" smtClean="0"/>
              <a:t>Page Count</a:t>
            </a:r>
          </a:p>
          <a:p>
            <a:r>
              <a:rPr lang="en-US" dirty="0" smtClean="0"/>
              <a:t>Word Count</a:t>
            </a:r>
          </a:p>
          <a:p>
            <a:r>
              <a:rPr lang="en-US" dirty="0" smtClean="0"/>
              <a:t>Publication Country</a:t>
            </a:r>
          </a:p>
          <a:p>
            <a:r>
              <a:rPr lang="en-US" dirty="0" smtClean="0"/>
              <a:t>Publication State</a:t>
            </a:r>
          </a:p>
        </p:txBody>
      </p:sp>
      <p:sp>
        <p:nvSpPr>
          <p:cNvPr id="4" name="TextBox 3"/>
          <p:cNvSpPr txBox="1"/>
          <p:nvPr/>
        </p:nvSpPr>
        <p:spPr>
          <a:xfrm>
            <a:off x="3921072" y="3866284"/>
            <a:ext cx="5055838" cy="175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smtClean="0"/>
              <a:t>Need </a:t>
            </a:r>
            <a:r>
              <a:rPr lang="en-US" sz="3600" dirty="0"/>
              <a:t>h</a:t>
            </a:r>
            <a:r>
              <a:rPr lang="en-US" sz="3600" dirty="0" smtClean="0"/>
              <a:t>ierarchy abilities</a:t>
            </a:r>
          </a:p>
          <a:p>
            <a:r>
              <a:rPr lang="en-US" sz="3600" dirty="0" smtClean="0"/>
              <a:t>to make searching more meaningful</a:t>
            </a:r>
            <a:endParaRPr lang="en-US" sz="3600" dirty="0"/>
          </a:p>
        </p:txBody>
      </p:sp>
      <p:cxnSp>
        <p:nvCxnSpPr>
          <p:cNvPr id="6" name="Straight Arrow Connector 5"/>
          <p:cNvCxnSpPr>
            <a:stCxn id="4" idx="1"/>
          </p:cNvCxnSpPr>
          <p:nvPr/>
        </p:nvCxnSpPr>
        <p:spPr>
          <a:xfrm flipH="1" flipV="1">
            <a:off x="1624744" y="1791560"/>
            <a:ext cx="2296328" cy="2951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1"/>
          </p:cNvCxnSpPr>
          <p:nvPr/>
        </p:nvCxnSpPr>
        <p:spPr>
          <a:xfrm flipH="1" flipV="1">
            <a:off x="1854700" y="2350122"/>
            <a:ext cx="2066372" cy="2393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1"/>
          </p:cNvCxnSpPr>
          <p:nvPr/>
        </p:nvCxnSpPr>
        <p:spPr>
          <a:xfrm flipH="1">
            <a:off x="3325095" y="4743448"/>
            <a:ext cx="595977" cy="1222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921072" y="1791560"/>
            <a:ext cx="505583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smtClean="0"/>
              <a:t>What additional metadata should we add?</a:t>
            </a:r>
            <a:endParaRPr lang="en-US" sz="3600" dirty="0"/>
          </a:p>
        </p:txBody>
      </p:sp>
      <p:cxnSp>
        <p:nvCxnSpPr>
          <p:cNvPr id="87" name="Straight Arrow Connector 86"/>
          <p:cNvCxnSpPr>
            <a:stCxn id="4" idx="1"/>
          </p:cNvCxnSpPr>
          <p:nvPr/>
        </p:nvCxnSpPr>
        <p:spPr>
          <a:xfrm flipH="1">
            <a:off x="3325093" y="4743448"/>
            <a:ext cx="595979" cy="704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09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Maps</a:t>
            </a:r>
            <a:endParaRPr lang="en-US" dirty="0"/>
          </a:p>
        </p:txBody>
      </p:sp>
      <p:pic>
        <p:nvPicPr>
          <p:cNvPr id="4" name="Content Placeholder 3" descr="Screen Shot 2014-10-20 at 1.47.35 PM.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19" b="7513"/>
          <a:stretch/>
        </p:blipFill>
        <p:spPr>
          <a:xfrm>
            <a:off x="1998870" y="2296632"/>
            <a:ext cx="6449391" cy="4199417"/>
          </a:xfrm>
        </p:spPr>
      </p:pic>
      <p:sp>
        <p:nvSpPr>
          <p:cNvPr id="3" name="Text Placeholder 2"/>
          <p:cNvSpPr>
            <a:spLocks noGrp="1"/>
          </p:cNvSpPr>
          <p:nvPr>
            <p:ph type="body" idx="4294967295"/>
          </p:nvPr>
        </p:nvSpPr>
        <p:spPr/>
        <p:txBody>
          <a:bodyPr/>
          <a:lstStyle/>
          <a:p>
            <a:r>
              <a:rPr lang="en-US" dirty="0" smtClean="0"/>
              <a:t>Leveraging metadata </a:t>
            </a:r>
            <a:r>
              <a:rPr lang="en-US" dirty="0" err="1" smtClean="0"/>
              <a:t>viz</a:t>
            </a:r>
            <a:r>
              <a:rPr lang="en-US" dirty="0" smtClean="0"/>
              <a:t> tools</a:t>
            </a:r>
            <a:endParaRPr lang="en-US" dirty="0"/>
          </a:p>
        </p:txBody>
      </p:sp>
    </p:spTree>
    <p:extLst>
      <p:ext uri="{BB962C8B-B14F-4D97-AF65-F5344CB8AC3E}">
        <p14:creationId xmlns:p14="http://schemas.microsoft.com/office/powerpoint/2010/main" val="2177101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Distribution (Sample)</a:t>
            </a:r>
            <a:endParaRPr lang="en-US" dirty="0"/>
          </a:p>
        </p:txBody>
      </p:sp>
      <p:graphicFrame>
        <p:nvGraphicFramePr>
          <p:cNvPr id="4" name="Content Placeholder 3"/>
          <p:cNvGraphicFramePr>
            <a:graphicFrameLocks noGrp="1"/>
          </p:cNvGraphicFramePr>
          <p:nvPr>
            <p:ph idx="1"/>
          </p:nvPr>
        </p:nvGraphicFramePr>
        <p:xfrm>
          <a:off x="2536723" y="1572691"/>
          <a:ext cx="3708500" cy="4950868"/>
        </p:xfrm>
        <a:graphic>
          <a:graphicData uri="http://schemas.openxmlformats.org/drawingml/2006/table">
            <a:tbl>
              <a:tblPr>
                <a:tableStyleId>{10A1B5D5-9B99-4C35-A422-299274C87663}</a:tableStyleId>
              </a:tblPr>
              <a:tblGrid>
                <a:gridCol w="1477536"/>
                <a:gridCol w="1115482"/>
                <a:gridCol w="1115482"/>
              </a:tblGrid>
              <a:tr h="257676">
                <a:tc>
                  <a:txBody>
                    <a:bodyPr/>
                    <a:lstStyle/>
                    <a:p>
                      <a:r>
                        <a:rPr lang="en-US" sz="1600" b="1" dirty="0">
                          <a:effectLst/>
                        </a:rPr>
                        <a:t>Language</a:t>
                      </a:r>
                    </a:p>
                  </a:txBody>
                  <a:tcPr marL="8366" marR="8366" marT="8366" marB="8366" anchor="ctr"/>
                </a:tc>
                <a:tc>
                  <a:txBody>
                    <a:bodyPr/>
                    <a:lstStyle/>
                    <a:p>
                      <a:pPr algn="ctr"/>
                      <a:r>
                        <a:rPr lang="en-US" sz="1600" b="1" dirty="0">
                          <a:effectLst/>
                        </a:rPr>
                        <a:t>Count</a:t>
                      </a:r>
                    </a:p>
                  </a:txBody>
                  <a:tcPr marL="8366" marR="8366" marT="8366" marB="8366" anchor="ctr"/>
                </a:tc>
                <a:tc>
                  <a:txBody>
                    <a:bodyPr/>
                    <a:lstStyle/>
                    <a:p>
                      <a:pPr algn="ctr"/>
                      <a:r>
                        <a:rPr lang="en-US" sz="1600" b="1" dirty="0">
                          <a:effectLst/>
                        </a:rPr>
                        <a:t>Percent</a:t>
                      </a:r>
                    </a:p>
                  </a:txBody>
                  <a:tcPr marL="8366" marR="8366" marT="8366" marB="8366" anchor="ctr"/>
                </a:tc>
              </a:tr>
              <a:tr h="257676">
                <a:tc>
                  <a:txBody>
                    <a:bodyPr/>
                    <a:lstStyle/>
                    <a:p>
                      <a:r>
                        <a:rPr lang="en-US" sz="1600" u="sng">
                          <a:effectLst/>
                          <a:hlinkClick r:id="rId2"/>
                        </a:rPr>
                        <a:t>English</a:t>
                      </a:r>
                      <a:endParaRPr lang="en-US" sz="1600">
                        <a:effectLst/>
                      </a:endParaRPr>
                    </a:p>
                  </a:txBody>
                  <a:tcPr marL="8366" marR="8366" marT="8366" marB="8366" anchor="ctr"/>
                </a:tc>
                <a:tc>
                  <a:txBody>
                    <a:bodyPr/>
                    <a:lstStyle/>
                    <a:p>
                      <a:pPr algn="r"/>
                      <a:r>
                        <a:rPr lang="en-US" sz="1600" dirty="0">
                          <a:effectLst/>
                        </a:rPr>
                        <a:t>3,423,589</a:t>
                      </a:r>
                    </a:p>
                  </a:txBody>
                  <a:tcPr marL="8366" marR="8366" marT="8366" marB="8366" anchor="ctr"/>
                </a:tc>
                <a:tc>
                  <a:txBody>
                    <a:bodyPr/>
                    <a:lstStyle/>
                    <a:p>
                      <a:pPr algn="r"/>
                      <a:r>
                        <a:rPr lang="en-US" sz="1600" dirty="0">
                          <a:effectLst/>
                        </a:rPr>
                        <a:t>49.82</a:t>
                      </a:r>
                    </a:p>
                  </a:txBody>
                  <a:tcPr marL="8366" marR="8366" marT="8366" marB="8366" anchor="ctr"/>
                </a:tc>
              </a:tr>
              <a:tr h="257676">
                <a:tc>
                  <a:txBody>
                    <a:bodyPr/>
                    <a:lstStyle/>
                    <a:p>
                      <a:r>
                        <a:rPr lang="en-US" sz="1600" u="sng">
                          <a:effectLst/>
                          <a:hlinkClick r:id="rId3"/>
                        </a:rPr>
                        <a:t>German</a:t>
                      </a:r>
                      <a:endParaRPr lang="en-US" sz="1600">
                        <a:effectLst/>
                      </a:endParaRPr>
                    </a:p>
                  </a:txBody>
                  <a:tcPr marL="8366" marR="8366" marT="8366" marB="8366" anchor="ctr"/>
                </a:tc>
                <a:tc>
                  <a:txBody>
                    <a:bodyPr/>
                    <a:lstStyle/>
                    <a:p>
                      <a:pPr algn="r"/>
                      <a:r>
                        <a:rPr lang="en-US" sz="1600" dirty="0">
                          <a:effectLst/>
                        </a:rPr>
                        <a:t>647,432</a:t>
                      </a:r>
                    </a:p>
                  </a:txBody>
                  <a:tcPr marL="8366" marR="8366" marT="8366" marB="8366" anchor="ctr"/>
                </a:tc>
                <a:tc>
                  <a:txBody>
                    <a:bodyPr/>
                    <a:lstStyle/>
                    <a:p>
                      <a:pPr algn="r"/>
                      <a:r>
                        <a:rPr lang="en-US" sz="1600" dirty="0">
                          <a:effectLst/>
                        </a:rPr>
                        <a:t>9.42</a:t>
                      </a:r>
                    </a:p>
                  </a:txBody>
                  <a:tcPr marL="8366" marR="8366" marT="8366" marB="8366" anchor="ctr"/>
                </a:tc>
              </a:tr>
              <a:tr h="257676">
                <a:tc>
                  <a:txBody>
                    <a:bodyPr/>
                    <a:lstStyle/>
                    <a:p>
                      <a:r>
                        <a:rPr lang="en-US" sz="1600" u="sng">
                          <a:effectLst/>
                          <a:hlinkClick r:id="rId4"/>
                        </a:rPr>
                        <a:t>French</a:t>
                      </a:r>
                      <a:endParaRPr lang="en-US" sz="1600">
                        <a:effectLst/>
                      </a:endParaRPr>
                    </a:p>
                  </a:txBody>
                  <a:tcPr marL="8366" marR="8366" marT="8366" marB="8366" anchor="ctr"/>
                </a:tc>
                <a:tc>
                  <a:txBody>
                    <a:bodyPr/>
                    <a:lstStyle/>
                    <a:p>
                      <a:pPr algn="r"/>
                      <a:r>
                        <a:rPr lang="en-US" sz="1600">
                          <a:effectLst/>
                        </a:rPr>
                        <a:t>513,347</a:t>
                      </a:r>
                    </a:p>
                  </a:txBody>
                  <a:tcPr marL="8366" marR="8366" marT="8366" marB="8366" anchor="ctr"/>
                </a:tc>
                <a:tc>
                  <a:txBody>
                    <a:bodyPr/>
                    <a:lstStyle/>
                    <a:p>
                      <a:pPr algn="r"/>
                      <a:r>
                        <a:rPr lang="en-US" sz="1600" dirty="0">
                          <a:effectLst/>
                        </a:rPr>
                        <a:t>7.47</a:t>
                      </a:r>
                    </a:p>
                  </a:txBody>
                  <a:tcPr marL="8366" marR="8366" marT="8366" marB="8366" anchor="ctr"/>
                </a:tc>
              </a:tr>
              <a:tr h="257676">
                <a:tc>
                  <a:txBody>
                    <a:bodyPr/>
                    <a:lstStyle/>
                    <a:p>
                      <a:r>
                        <a:rPr lang="en-US" sz="1600" u="sng">
                          <a:effectLst/>
                          <a:hlinkClick r:id="rId5"/>
                        </a:rPr>
                        <a:t>Spanish</a:t>
                      </a:r>
                      <a:endParaRPr lang="en-US" sz="1600">
                        <a:effectLst/>
                      </a:endParaRPr>
                    </a:p>
                  </a:txBody>
                  <a:tcPr marL="8366" marR="8366" marT="8366" marB="8366" anchor="ctr"/>
                </a:tc>
                <a:tc>
                  <a:txBody>
                    <a:bodyPr/>
                    <a:lstStyle/>
                    <a:p>
                      <a:pPr algn="r"/>
                      <a:r>
                        <a:rPr lang="en-US" sz="1600" dirty="0">
                          <a:effectLst/>
                        </a:rPr>
                        <a:t>306,031</a:t>
                      </a:r>
                    </a:p>
                  </a:txBody>
                  <a:tcPr marL="8366" marR="8366" marT="8366" marB="8366" anchor="ctr"/>
                </a:tc>
                <a:tc>
                  <a:txBody>
                    <a:bodyPr/>
                    <a:lstStyle/>
                    <a:p>
                      <a:pPr algn="r"/>
                      <a:r>
                        <a:rPr lang="en-US" sz="1600" dirty="0">
                          <a:effectLst/>
                        </a:rPr>
                        <a:t>4.45</a:t>
                      </a:r>
                    </a:p>
                  </a:txBody>
                  <a:tcPr marL="8366" marR="8366" marT="8366" marB="8366" anchor="ctr"/>
                </a:tc>
              </a:tr>
              <a:tr h="257676">
                <a:tc>
                  <a:txBody>
                    <a:bodyPr/>
                    <a:lstStyle/>
                    <a:p>
                      <a:r>
                        <a:rPr lang="en-US" sz="1600" u="sng">
                          <a:effectLst/>
                          <a:hlinkClick r:id="rId6"/>
                        </a:rPr>
                        <a:t>Russian</a:t>
                      </a:r>
                      <a:endParaRPr lang="en-US" sz="1600">
                        <a:effectLst/>
                      </a:endParaRPr>
                    </a:p>
                  </a:txBody>
                  <a:tcPr marL="8366" marR="8366" marT="8366" marB="8366" anchor="ctr"/>
                </a:tc>
                <a:tc>
                  <a:txBody>
                    <a:bodyPr/>
                    <a:lstStyle/>
                    <a:p>
                      <a:pPr algn="r"/>
                      <a:r>
                        <a:rPr lang="en-US" sz="1600">
                          <a:effectLst/>
                        </a:rPr>
                        <a:t>249,189</a:t>
                      </a:r>
                    </a:p>
                  </a:txBody>
                  <a:tcPr marL="8366" marR="8366" marT="8366" marB="8366" anchor="ctr"/>
                </a:tc>
                <a:tc>
                  <a:txBody>
                    <a:bodyPr/>
                    <a:lstStyle/>
                    <a:p>
                      <a:pPr algn="r"/>
                      <a:r>
                        <a:rPr lang="en-US" sz="1600" dirty="0">
                          <a:effectLst/>
                        </a:rPr>
                        <a:t>3.63</a:t>
                      </a:r>
                    </a:p>
                  </a:txBody>
                  <a:tcPr marL="8366" marR="8366" marT="8366" marB="8366" anchor="ctr"/>
                </a:tc>
              </a:tr>
              <a:tr h="257676">
                <a:tc>
                  <a:txBody>
                    <a:bodyPr/>
                    <a:lstStyle/>
                    <a:p>
                      <a:r>
                        <a:rPr lang="en-US" sz="1600" u="sng">
                          <a:effectLst/>
                          <a:hlinkClick r:id="rId7"/>
                        </a:rPr>
                        <a:t>Chinese</a:t>
                      </a:r>
                      <a:endParaRPr lang="en-US" sz="1600">
                        <a:effectLst/>
                      </a:endParaRPr>
                    </a:p>
                  </a:txBody>
                  <a:tcPr marL="8366" marR="8366" marT="8366" marB="8366" anchor="ctr"/>
                </a:tc>
                <a:tc>
                  <a:txBody>
                    <a:bodyPr/>
                    <a:lstStyle/>
                    <a:p>
                      <a:pPr algn="r"/>
                      <a:r>
                        <a:rPr lang="en-US" sz="1600" dirty="0">
                          <a:effectLst/>
                        </a:rPr>
                        <a:t>248,825</a:t>
                      </a:r>
                    </a:p>
                  </a:txBody>
                  <a:tcPr marL="8366" marR="8366" marT="8366" marB="8366" anchor="ctr"/>
                </a:tc>
                <a:tc>
                  <a:txBody>
                    <a:bodyPr/>
                    <a:lstStyle/>
                    <a:p>
                      <a:pPr algn="r"/>
                      <a:r>
                        <a:rPr lang="en-US" sz="1600" dirty="0">
                          <a:effectLst/>
                        </a:rPr>
                        <a:t>3.62</a:t>
                      </a:r>
                    </a:p>
                  </a:txBody>
                  <a:tcPr marL="8366" marR="8366" marT="8366" marB="8366" anchor="ctr"/>
                </a:tc>
              </a:tr>
              <a:tr h="257676">
                <a:tc>
                  <a:txBody>
                    <a:bodyPr/>
                    <a:lstStyle/>
                    <a:p>
                      <a:r>
                        <a:rPr lang="en-US" sz="1600" u="sng">
                          <a:effectLst/>
                          <a:hlinkClick r:id="rId8"/>
                        </a:rPr>
                        <a:t>Japanese</a:t>
                      </a:r>
                      <a:endParaRPr lang="en-US" sz="1600">
                        <a:effectLst/>
                      </a:endParaRPr>
                    </a:p>
                  </a:txBody>
                  <a:tcPr marL="8366" marR="8366" marT="8366" marB="8366" anchor="ctr"/>
                </a:tc>
                <a:tc>
                  <a:txBody>
                    <a:bodyPr/>
                    <a:lstStyle/>
                    <a:p>
                      <a:pPr algn="r"/>
                      <a:r>
                        <a:rPr lang="en-US" sz="1600" dirty="0">
                          <a:effectLst/>
                        </a:rPr>
                        <a:t>219,961</a:t>
                      </a:r>
                    </a:p>
                  </a:txBody>
                  <a:tcPr marL="8366" marR="8366" marT="8366" marB="8366" anchor="ctr"/>
                </a:tc>
                <a:tc>
                  <a:txBody>
                    <a:bodyPr/>
                    <a:lstStyle/>
                    <a:p>
                      <a:pPr algn="r"/>
                      <a:r>
                        <a:rPr lang="en-US" sz="1600" dirty="0">
                          <a:effectLst/>
                        </a:rPr>
                        <a:t>3.20</a:t>
                      </a:r>
                    </a:p>
                  </a:txBody>
                  <a:tcPr marL="8366" marR="8366" marT="8366" marB="8366" anchor="ctr"/>
                </a:tc>
              </a:tr>
              <a:tr h="257676">
                <a:tc>
                  <a:txBody>
                    <a:bodyPr/>
                    <a:lstStyle/>
                    <a:p>
                      <a:r>
                        <a:rPr lang="en-US" sz="1600" u="sng">
                          <a:effectLst/>
                          <a:hlinkClick r:id="rId9"/>
                        </a:rPr>
                        <a:t>Italian</a:t>
                      </a:r>
                      <a:endParaRPr lang="en-US" sz="1600">
                        <a:effectLst/>
                      </a:endParaRPr>
                    </a:p>
                  </a:txBody>
                  <a:tcPr marL="8366" marR="8366" marT="8366" marB="8366" anchor="ctr"/>
                </a:tc>
                <a:tc>
                  <a:txBody>
                    <a:bodyPr/>
                    <a:lstStyle/>
                    <a:p>
                      <a:pPr algn="r"/>
                      <a:r>
                        <a:rPr lang="en-US" sz="1600" dirty="0">
                          <a:effectLst/>
                        </a:rPr>
                        <a:t>180,877</a:t>
                      </a:r>
                    </a:p>
                  </a:txBody>
                  <a:tcPr marL="8366" marR="8366" marT="8366" marB="8366" anchor="ctr"/>
                </a:tc>
                <a:tc>
                  <a:txBody>
                    <a:bodyPr/>
                    <a:lstStyle/>
                    <a:p>
                      <a:pPr algn="r"/>
                      <a:r>
                        <a:rPr lang="en-US" sz="1600">
                          <a:effectLst/>
                        </a:rPr>
                        <a:t>2.63</a:t>
                      </a:r>
                    </a:p>
                  </a:txBody>
                  <a:tcPr marL="8366" marR="8366" marT="8366" marB="8366" anchor="ctr"/>
                </a:tc>
              </a:tr>
              <a:tr h="257676">
                <a:tc>
                  <a:txBody>
                    <a:bodyPr/>
                    <a:lstStyle/>
                    <a:p>
                      <a:r>
                        <a:rPr lang="en-US" sz="1600" u="sng">
                          <a:effectLst/>
                          <a:hlinkClick r:id="rId10"/>
                        </a:rPr>
                        <a:t>Arabic</a:t>
                      </a:r>
                      <a:endParaRPr lang="en-US" sz="1600">
                        <a:effectLst/>
                      </a:endParaRPr>
                    </a:p>
                  </a:txBody>
                  <a:tcPr marL="8366" marR="8366" marT="8366" marB="8366" anchor="ctr"/>
                </a:tc>
                <a:tc>
                  <a:txBody>
                    <a:bodyPr/>
                    <a:lstStyle/>
                    <a:p>
                      <a:pPr algn="r"/>
                      <a:r>
                        <a:rPr lang="en-US" sz="1600" dirty="0">
                          <a:effectLst/>
                        </a:rPr>
                        <a:t>123,721</a:t>
                      </a:r>
                    </a:p>
                  </a:txBody>
                  <a:tcPr marL="8366" marR="8366" marT="8366" marB="8366" anchor="ctr"/>
                </a:tc>
                <a:tc>
                  <a:txBody>
                    <a:bodyPr/>
                    <a:lstStyle/>
                    <a:p>
                      <a:pPr algn="r"/>
                      <a:r>
                        <a:rPr lang="en-US" sz="1600" dirty="0">
                          <a:effectLst/>
                        </a:rPr>
                        <a:t>1.80</a:t>
                      </a:r>
                    </a:p>
                  </a:txBody>
                  <a:tcPr marL="8366" marR="8366" marT="8366" marB="8366" anchor="ctr"/>
                </a:tc>
              </a:tr>
              <a:tr h="257676">
                <a:tc>
                  <a:txBody>
                    <a:bodyPr/>
                    <a:lstStyle/>
                    <a:p>
                      <a:r>
                        <a:rPr lang="en-US" sz="1600" u="sng">
                          <a:effectLst/>
                          <a:hlinkClick r:id="rId11"/>
                        </a:rPr>
                        <a:t>Latin</a:t>
                      </a:r>
                      <a:endParaRPr lang="en-US" sz="1600">
                        <a:effectLst/>
                      </a:endParaRPr>
                    </a:p>
                  </a:txBody>
                  <a:tcPr marL="8366" marR="8366" marT="8366" marB="8366" anchor="ctr"/>
                </a:tc>
                <a:tc>
                  <a:txBody>
                    <a:bodyPr/>
                    <a:lstStyle/>
                    <a:p>
                      <a:pPr algn="r"/>
                      <a:r>
                        <a:rPr lang="en-US" sz="1600">
                          <a:effectLst/>
                        </a:rPr>
                        <a:t>95,223</a:t>
                      </a:r>
                    </a:p>
                  </a:txBody>
                  <a:tcPr marL="8366" marR="8366" marT="8366" marB="8366" anchor="ctr"/>
                </a:tc>
                <a:tc>
                  <a:txBody>
                    <a:bodyPr/>
                    <a:lstStyle/>
                    <a:p>
                      <a:pPr algn="r"/>
                      <a:r>
                        <a:rPr lang="en-US" sz="1600" dirty="0">
                          <a:effectLst/>
                        </a:rPr>
                        <a:t>1.39</a:t>
                      </a:r>
                    </a:p>
                  </a:txBody>
                  <a:tcPr marL="8366" marR="8366" marT="8366" marB="8366" anchor="ctr"/>
                </a:tc>
              </a:tr>
              <a:tr h="257676">
                <a:tc>
                  <a:txBody>
                    <a:bodyPr/>
                    <a:lstStyle/>
                    <a:p>
                      <a:r>
                        <a:rPr lang="en-US" sz="1600" u="sng">
                          <a:effectLst/>
                          <a:hlinkClick r:id="rId12"/>
                        </a:rPr>
                        <a:t>Portuguese</a:t>
                      </a:r>
                      <a:endParaRPr lang="en-US" sz="1600">
                        <a:effectLst/>
                      </a:endParaRPr>
                    </a:p>
                  </a:txBody>
                  <a:tcPr marL="8366" marR="8366" marT="8366" marB="8366" anchor="ctr"/>
                </a:tc>
                <a:tc>
                  <a:txBody>
                    <a:bodyPr/>
                    <a:lstStyle/>
                    <a:p>
                      <a:pPr algn="r"/>
                      <a:r>
                        <a:rPr lang="en-US" sz="1600" dirty="0">
                          <a:effectLst/>
                        </a:rPr>
                        <a:t>62,074</a:t>
                      </a:r>
                    </a:p>
                  </a:txBody>
                  <a:tcPr marL="8366" marR="8366" marT="8366" marB="8366" anchor="ctr"/>
                </a:tc>
                <a:tc>
                  <a:txBody>
                    <a:bodyPr/>
                    <a:lstStyle/>
                    <a:p>
                      <a:pPr algn="r"/>
                      <a:r>
                        <a:rPr lang="en-US" sz="1600" dirty="0">
                          <a:effectLst/>
                        </a:rPr>
                        <a:t>0.90</a:t>
                      </a:r>
                    </a:p>
                  </a:txBody>
                  <a:tcPr marL="8366" marR="8366" marT="8366" marB="8366" anchor="ctr"/>
                </a:tc>
              </a:tr>
              <a:tr h="257676">
                <a:tc>
                  <a:txBody>
                    <a:bodyPr/>
                    <a:lstStyle/>
                    <a:p>
                      <a:r>
                        <a:rPr lang="en-US" sz="1600" u="sng">
                          <a:effectLst/>
                          <a:hlinkClick r:id="rId13"/>
                        </a:rPr>
                        <a:t>Polish</a:t>
                      </a:r>
                      <a:endParaRPr lang="en-US" sz="1600">
                        <a:effectLst/>
                      </a:endParaRPr>
                    </a:p>
                  </a:txBody>
                  <a:tcPr marL="8366" marR="8366" marT="8366" marB="8366" anchor="ctr"/>
                </a:tc>
                <a:tc>
                  <a:txBody>
                    <a:bodyPr/>
                    <a:lstStyle/>
                    <a:p>
                      <a:pPr algn="r"/>
                      <a:r>
                        <a:rPr lang="en-US" sz="1600">
                          <a:effectLst/>
                        </a:rPr>
                        <a:t>59,729</a:t>
                      </a:r>
                    </a:p>
                  </a:txBody>
                  <a:tcPr marL="8366" marR="8366" marT="8366" marB="8366" anchor="ctr"/>
                </a:tc>
                <a:tc>
                  <a:txBody>
                    <a:bodyPr/>
                    <a:lstStyle/>
                    <a:p>
                      <a:pPr algn="r"/>
                      <a:r>
                        <a:rPr lang="en-US" sz="1600" dirty="0">
                          <a:effectLst/>
                        </a:rPr>
                        <a:t>0.87</a:t>
                      </a:r>
                    </a:p>
                  </a:txBody>
                  <a:tcPr marL="8366" marR="8366" marT="8366" marB="8366" anchor="ctr"/>
                </a:tc>
              </a:tr>
              <a:tr h="257676">
                <a:tc>
                  <a:txBody>
                    <a:bodyPr/>
                    <a:lstStyle/>
                    <a:p>
                      <a:r>
                        <a:rPr lang="en-US" sz="1600" u="sng">
                          <a:effectLst/>
                          <a:hlinkClick r:id="rId14"/>
                        </a:rPr>
                        <a:t>Dutch</a:t>
                      </a:r>
                      <a:endParaRPr lang="en-US" sz="1600">
                        <a:effectLst/>
                      </a:endParaRPr>
                    </a:p>
                  </a:txBody>
                  <a:tcPr marL="8366" marR="8366" marT="8366" marB="8366" anchor="ctr"/>
                </a:tc>
                <a:tc>
                  <a:txBody>
                    <a:bodyPr/>
                    <a:lstStyle/>
                    <a:p>
                      <a:pPr algn="r"/>
                      <a:r>
                        <a:rPr lang="en-US" sz="1600" dirty="0">
                          <a:effectLst/>
                        </a:rPr>
                        <a:t>50,607</a:t>
                      </a:r>
                    </a:p>
                  </a:txBody>
                  <a:tcPr marL="8366" marR="8366" marT="8366" marB="8366" anchor="ctr"/>
                </a:tc>
                <a:tc>
                  <a:txBody>
                    <a:bodyPr/>
                    <a:lstStyle/>
                    <a:p>
                      <a:pPr algn="r"/>
                      <a:r>
                        <a:rPr lang="en-US" sz="1600" dirty="0">
                          <a:effectLst/>
                        </a:rPr>
                        <a:t>0.74</a:t>
                      </a:r>
                    </a:p>
                  </a:txBody>
                  <a:tcPr marL="8366" marR="8366" marT="8366" marB="8366" anchor="ctr"/>
                </a:tc>
              </a:tr>
              <a:tr h="257676">
                <a:tc>
                  <a:txBody>
                    <a:bodyPr/>
                    <a:lstStyle/>
                    <a:p>
                      <a:r>
                        <a:rPr lang="en-US" sz="1600" u="sng">
                          <a:effectLst/>
                          <a:hlinkClick r:id="rId15"/>
                        </a:rPr>
                        <a:t>Hebrew</a:t>
                      </a:r>
                      <a:endParaRPr lang="en-US" sz="1600">
                        <a:effectLst/>
                      </a:endParaRPr>
                    </a:p>
                  </a:txBody>
                  <a:tcPr marL="8366" marR="8366" marT="8366" marB="8366" anchor="ctr"/>
                </a:tc>
                <a:tc>
                  <a:txBody>
                    <a:bodyPr/>
                    <a:lstStyle/>
                    <a:p>
                      <a:pPr algn="r"/>
                      <a:r>
                        <a:rPr lang="en-US" sz="1600" dirty="0">
                          <a:effectLst/>
                        </a:rPr>
                        <a:t>45,171</a:t>
                      </a:r>
                    </a:p>
                  </a:txBody>
                  <a:tcPr marL="8366" marR="8366" marT="8366" marB="8366" anchor="ctr"/>
                </a:tc>
                <a:tc>
                  <a:txBody>
                    <a:bodyPr/>
                    <a:lstStyle/>
                    <a:p>
                      <a:pPr algn="r"/>
                      <a:r>
                        <a:rPr lang="en-US" sz="1600" dirty="0">
                          <a:effectLst/>
                        </a:rPr>
                        <a:t>0.66</a:t>
                      </a:r>
                    </a:p>
                  </a:txBody>
                  <a:tcPr marL="8366" marR="8366" marT="8366" marB="8366" anchor="ctr"/>
                </a:tc>
              </a:tr>
              <a:tr h="257676">
                <a:tc>
                  <a:txBody>
                    <a:bodyPr/>
                    <a:lstStyle/>
                    <a:p>
                      <a:r>
                        <a:rPr lang="en-US" sz="1600" u="sng">
                          <a:effectLst/>
                          <a:hlinkClick r:id="rId16"/>
                        </a:rPr>
                        <a:t>Hindi</a:t>
                      </a:r>
                      <a:endParaRPr lang="en-US" sz="1600">
                        <a:effectLst/>
                      </a:endParaRPr>
                    </a:p>
                  </a:txBody>
                  <a:tcPr marL="8366" marR="8366" marT="8366" marB="8366" anchor="ctr"/>
                </a:tc>
                <a:tc>
                  <a:txBody>
                    <a:bodyPr/>
                    <a:lstStyle/>
                    <a:p>
                      <a:pPr algn="r"/>
                      <a:r>
                        <a:rPr lang="en-US" sz="1600" dirty="0">
                          <a:effectLst/>
                        </a:rPr>
                        <a:t>38,884</a:t>
                      </a:r>
                    </a:p>
                  </a:txBody>
                  <a:tcPr marL="8366" marR="8366" marT="8366" marB="8366" anchor="ctr"/>
                </a:tc>
                <a:tc>
                  <a:txBody>
                    <a:bodyPr/>
                    <a:lstStyle/>
                    <a:p>
                      <a:pPr algn="r"/>
                      <a:r>
                        <a:rPr lang="en-US" sz="1600" dirty="0">
                          <a:effectLst/>
                        </a:rPr>
                        <a:t>0.57</a:t>
                      </a:r>
                    </a:p>
                  </a:txBody>
                  <a:tcPr marL="8366" marR="8366" marT="8366" marB="8366" anchor="ctr"/>
                </a:tc>
              </a:tr>
              <a:tr h="257676">
                <a:tc>
                  <a:txBody>
                    <a:bodyPr/>
                    <a:lstStyle/>
                    <a:p>
                      <a:r>
                        <a:rPr lang="en-US" sz="1600" u="sng">
                          <a:effectLst/>
                          <a:hlinkClick r:id="rId17"/>
                        </a:rPr>
                        <a:t>Indonesian</a:t>
                      </a:r>
                      <a:endParaRPr lang="en-US" sz="1600">
                        <a:effectLst/>
                      </a:endParaRPr>
                    </a:p>
                  </a:txBody>
                  <a:tcPr marL="8366" marR="8366" marT="8366" marB="8366" anchor="ctr"/>
                </a:tc>
                <a:tc>
                  <a:txBody>
                    <a:bodyPr/>
                    <a:lstStyle/>
                    <a:p>
                      <a:pPr algn="r"/>
                      <a:r>
                        <a:rPr lang="en-US" sz="1600" dirty="0">
                          <a:effectLst/>
                        </a:rPr>
                        <a:t>34,651</a:t>
                      </a:r>
                    </a:p>
                  </a:txBody>
                  <a:tcPr marL="8366" marR="8366" marT="8366" marB="8366" anchor="ctr"/>
                </a:tc>
                <a:tc>
                  <a:txBody>
                    <a:bodyPr/>
                    <a:lstStyle/>
                    <a:p>
                      <a:pPr algn="r"/>
                      <a:r>
                        <a:rPr lang="en-US" sz="1600" dirty="0">
                          <a:effectLst/>
                        </a:rPr>
                        <a:t>0.50</a:t>
                      </a:r>
                    </a:p>
                  </a:txBody>
                  <a:tcPr marL="8366" marR="8366" marT="8366" marB="8366" anchor="ctr"/>
                </a:tc>
              </a:tr>
              <a:tr h="257676">
                <a:tc>
                  <a:txBody>
                    <a:bodyPr/>
                    <a:lstStyle/>
                    <a:p>
                      <a:r>
                        <a:rPr lang="en-US" sz="1600" u="sng">
                          <a:effectLst/>
                          <a:hlinkClick r:id="rId18"/>
                        </a:rPr>
                        <a:t>Swedish</a:t>
                      </a:r>
                      <a:endParaRPr lang="en-US" sz="1600">
                        <a:effectLst/>
                      </a:endParaRPr>
                    </a:p>
                  </a:txBody>
                  <a:tcPr marL="8366" marR="8366" marT="8366" marB="8366" anchor="ctr"/>
                </a:tc>
                <a:tc>
                  <a:txBody>
                    <a:bodyPr/>
                    <a:lstStyle/>
                    <a:p>
                      <a:pPr algn="r"/>
                      <a:r>
                        <a:rPr lang="en-US" sz="1600" dirty="0">
                          <a:effectLst/>
                        </a:rPr>
                        <a:t>31,521</a:t>
                      </a:r>
                    </a:p>
                  </a:txBody>
                  <a:tcPr marL="8366" marR="8366" marT="8366" marB="8366" anchor="ctr"/>
                </a:tc>
                <a:tc>
                  <a:txBody>
                    <a:bodyPr/>
                    <a:lstStyle/>
                    <a:p>
                      <a:pPr algn="r"/>
                      <a:r>
                        <a:rPr lang="en-US" sz="1600" dirty="0">
                          <a:effectLst/>
                        </a:rPr>
                        <a:t>0.46</a:t>
                      </a:r>
                    </a:p>
                  </a:txBody>
                  <a:tcPr marL="8366" marR="8366" marT="8366" marB="8366" anchor="ctr"/>
                </a:tc>
              </a:tr>
              <a:tr h="257676">
                <a:tc>
                  <a:txBody>
                    <a:bodyPr/>
                    <a:lstStyle/>
                    <a:p>
                      <a:r>
                        <a:rPr lang="en-US" sz="1600" u="sng">
                          <a:effectLst/>
                          <a:hlinkClick r:id="rId19"/>
                        </a:rPr>
                        <a:t>Korean</a:t>
                      </a:r>
                      <a:endParaRPr lang="en-US" sz="1600">
                        <a:effectLst/>
                      </a:endParaRPr>
                    </a:p>
                  </a:txBody>
                  <a:tcPr marL="8366" marR="8366" marT="8366" marB="8366" anchor="ctr"/>
                </a:tc>
                <a:tc>
                  <a:txBody>
                    <a:bodyPr/>
                    <a:lstStyle/>
                    <a:p>
                      <a:pPr algn="r"/>
                      <a:r>
                        <a:rPr lang="en-US" sz="1600" dirty="0">
                          <a:effectLst/>
                        </a:rPr>
                        <a:t>30,650</a:t>
                      </a:r>
                    </a:p>
                  </a:txBody>
                  <a:tcPr marL="8366" marR="8366" marT="8366" marB="8366" anchor="ctr"/>
                </a:tc>
                <a:tc>
                  <a:txBody>
                    <a:bodyPr/>
                    <a:lstStyle/>
                    <a:p>
                      <a:pPr algn="r"/>
                      <a:r>
                        <a:rPr lang="en-US" sz="1600" dirty="0">
                          <a:effectLst/>
                        </a:rPr>
                        <a:t>0.45</a:t>
                      </a:r>
                    </a:p>
                  </a:txBody>
                  <a:tcPr marL="8366" marR="8366" marT="8366" marB="8366" anchor="ctr"/>
                </a:tc>
              </a:tr>
            </a:tbl>
          </a:graphicData>
        </a:graphic>
      </p:graphicFrame>
    </p:spTree>
    <p:extLst>
      <p:ext uri="{BB962C8B-B14F-4D97-AF65-F5344CB8AC3E}">
        <p14:creationId xmlns:p14="http://schemas.microsoft.com/office/powerpoint/2010/main" val="427684657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10-20 at 1.49.3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456623"/>
            <a:ext cx="7770945" cy="4380729"/>
          </a:xfrm>
          <a:prstGeom prst="rect">
            <a:avLst/>
          </a:prstGeom>
        </p:spPr>
      </p:pic>
      <p:sp>
        <p:nvSpPr>
          <p:cNvPr id="2" name="Title 1"/>
          <p:cNvSpPr>
            <a:spLocks noGrp="1"/>
          </p:cNvSpPr>
          <p:nvPr>
            <p:ph type="title"/>
          </p:nvPr>
        </p:nvSpPr>
        <p:spPr/>
        <p:txBody>
          <a:bodyPr/>
          <a:lstStyle/>
          <a:p>
            <a:r>
              <a:rPr lang="en-US" dirty="0" smtClean="0"/>
              <a:t>Using </a:t>
            </a:r>
            <a:r>
              <a:rPr lang="en-US" dirty="0" err="1" smtClean="0"/>
              <a:t>Heatmaps</a:t>
            </a:r>
            <a:endParaRPr lang="en-US" dirty="0"/>
          </a:p>
        </p:txBody>
      </p:sp>
      <p:sp>
        <p:nvSpPr>
          <p:cNvPr id="5" name="Content Placeholder 4"/>
          <p:cNvSpPr>
            <a:spLocks noGrp="1"/>
          </p:cNvSpPr>
          <p:nvPr>
            <p:ph idx="1"/>
          </p:nvPr>
        </p:nvSpPr>
        <p:spPr>
          <a:xfrm>
            <a:off x="250635" y="1516641"/>
            <a:ext cx="8252843" cy="2176607"/>
          </a:xfrm>
        </p:spPr>
        <p:txBody>
          <a:bodyPr>
            <a:normAutofit/>
          </a:bodyPr>
          <a:lstStyle/>
          <a:p>
            <a:r>
              <a:rPr lang="en-US" sz="2800" dirty="0" smtClean="0"/>
              <a:t>Metadata serves as attributes for </a:t>
            </a:r>
            <a:r>
              <a:rPr lang="en-US" sz="2800" dirty="0" err="1" smtClean="0"/>
              <a:t>heatmaps</a:t>
            </a:r>
            <a:endParaRPr lang="en-US" sz="2800" dirty="0" smtClean="0"/>
          </a:p>
          <a:p>
            <a:r>
              <a:rPr lang="en-US" sz="2800" dirty="0" smtClean="0"/>
              <a:t>2013 top boy name,“</a:t>
            </a:r>
            <a:r>
              <a:rPr lang="en-US" sz="2800" dirty="0" err="1" smtClean="0"/>
              <a:t>noah</a:t>
            </a:r>
            <a:r>
              <a:rPr lang="en-US" sz="2800" dirty="0" smtClean="0"/>
              <a:t>”, displayed over time by US State</a:t>
            </a:r>
          </a:p>
        </p:txBody>
      </p:sp>
    </p:spTree>
    <p:extLst>
      <p:ext uri="{BB962C8B-B14F-4D97-AF65-F5344CB8AC3E}">
        <p14:creationId xmlns:p14="http://schemas.microsoft.com/office/powerpoint/2010/main" val="553000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Collaborations</a:t>
            </a:r>
            <a:endParaRPr lang="en-US" dirty="0"/>
          </a:p>
        </p:txBody>
      </p:sp>
      <p:sp>
        <p:nvSpPr>
          <p:cNvPr id="3" name="Content Placeholder 2"/>
          <p:cNvSpPr>
            <a:spLocks noGrp="1"/>
          </p:cNvSpPr>
          <p:nvPr>
            <p:ph idx="1"/>
          </p:nvPr>
        </p:nvSpPr>
        <p:spPr/>
        <p:txBody>
          <a:bodyPr>
            <a:normAutofit/>
          </a:bodyPr>
          <a:lstStyle/>
          <a:p>
            <a:r>
              <a:rPr lang="en-US" i="1" dirty="0" smtClean="0"/>
              <a:t>Novel </a:t>
            </a:r>
            <a:r>
              <a:rPr lang="en-US" i="1" baseline="30000" dirty="0" smtClean="0"/>
              <a:t>TM  </a:t>
            </a:r>
          </a:p>
          <a:p>
            <a:r>
              <a:rPr lang="en-US" dirty="0" smtClean="0"/>
              <a:t>PI: Andrew Piper, McGill University</a:t>
            </a:r>
          </a:p>
          <a:p>
            <a:pPr lvl="1"/>
            <a:r>
              <a:rPr lang="en-US" dirty="0" smtClean="0">
                <a:hlinkClick r:id="rId2"/>
              </a:rPr>
              <a:t>http</a:t>
            </a:r>
            <a:r>
              <a:rPr lang="en-US" dirty="0">
                <a:hlinkClick r:id="rId2"/>
              </a:rPr>
              <a:t>://novel-tm.ca/</a:t>
            </a:r>
            <a:endParaRPr lang="en-US" dirty="0" smtClean="0"/>
          </a:p>
          <a:p>
            <a:endParaRPr lang="en-US" dirty="0"/>
          </a:p>
          <a:p>
            <a:r>
              <a:rPr lang="en-US" i="1" dirty="0"/>
              <a:t>The Single Interface </a:t>
            </a:r>
            <a:r>
              <a:rPr lang="en-US" i="1" dirty="0" smtClean="0"/>
              <a:t>for Music </a:t>
            </a:r>
            <a:r>
              <a:rPr lang="en-US" i="1" dirty="0"/>
              <a:t>Score Searching </a:t>
            </a:r>
            <a:r>
              <a:rPr lang="en-US" i="1" dirty="0" smtClean="0"/>
              <a:t>and </a:t>
            </a:r>
            <a:r>
              <a:rPr lang="en-US" i="1" dirty="0"/>
              <a:t>Analysis </a:t>
            </a:r>
            <a:r>
              <a:rPr lang="en-US" i="1" dirty="0" smtClean="0"/>
              <a:t>Project </a:t>
            </a:r>
            <a:r>
              <a:rPr lang="en-US" dirty="0" smtClean="0"/>
              <a:t>(SIMSSA)</a:t>
            </a:r>
            <a:endParaRPr lang="en-US" dirty="0"/>
          </a:p>
          <a:p>
            <a:r>
              <a:rPr lang="en-US" dirty="0" smtClean="0"/>
              <a:t>PI: Ichiro </a:t>
            </a:r>
            <a:r>
              <a:rPr lang="en-US" dirty="0" err="1" smtClean="0"/>
              <a:t>Fujinaga</a:t>
            </a:r>
            <a:r>
              <a:rPr lang="en-US" dirty="0" smtClean="0"/>
              <a:t>, McGill University</a:t>
            </a:r>
          </a:p>
          <a:p>
            <a:pPr lvl="1"/>
            <a:r>
              <a:rPr lang="en-US" dirty="0">
                <a:hlinkClick r:id="rId3"/>
              </a:rPr>
              <a:t>http://simssa.ca/</a:t>
            </a:r>
            <a:endParaRPr lang="en-US" dirty="0" smtClean="0"/>
          </a:p>
          <a:p>
            <a:pPr marL="0" indent="0">
              <a:buNone/>
            </a:pPr>
            <a:endParaRPr lang="en-US" baseline="30000" dirty="0"/>
          </a:p>
        </p:txBody>
      </p:sp>
    </p:spTree>
    <p:extLst>
      <p:ext uri="{BB962C8B-B14F-4D97-AF65-F5344CB8AC3E}">
        <p14:creationId xmlns:p14="http://schemas.microsoft.com/office/powerpoint/2010/main" val="2318792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Future Work</a:t>
            </a:r>
            <a:endParaRPr lang="en-US" dirty="0"/>
          </a:p>
        </p:txBody>
      </p:sp>
      <p:sp>
        <p:nvSpPr>
          <p:cNvPr id="3" name="Content Placeholder 2"/>
          <p:cNvSpPr>
            <a:spLocks noGrp="1"/>
          </p:cNvSpPr>
          <p:nvPr>
            <p:ph idx="1"/>
          </p:nvPr>
        </p:nvSpPr>
        <p:spPr>
          <a:xfrm>
            <a:off x="457200" y="1550392"/>
            <a:ext cx="8229600" cy="5257799"/>
          </a:xfrm>
        </p:spPr>
        <p:txBody>
          <a:bodyPr>
            <a:normAutofit fontScale="77500" lnSpcReduction="20000"/>
          </a:bodyPr>
          <a:lstStyle/>
          <a:p>
            <a:r>
              <a:rPr lang="en-US" dirty="0" smtClean="0"/>
              <a:t>Copyrighted content in progress</a:t>
            </a:r>
          </a:p>
          <a:p>
            <a:r>
              <a:rPr lang="en-US" dirty="0" smtClean="0"/>
              <a:t>Advanced Collaborative Support</a:t>
            </a:r>
          </a:p>
          <a:p>
            <a:pPr lvl="1"/>
            <a:r>
              <a:rPr lang="en-US" dirty="0" smtClean="0"/>
              <a:t>The award model</a:t>
            </a:r>
          </a:p>
          <a:p>
            <a:pPr lvl="1"/>
            <a:r>
              <a:rPr lang="en-US" dirty="0" smtClean="0"/>
              <a:t>Award content is HTRC ACS staff time</a:t>
            </a:r>
          </a:p>
          <a:p>
            <a:pPr lvl="1"/>
            <a:r>
              <a:rPr lang="en-US" dirty="0" smtClean="0"/>
              <a:t>Collaborate with scholars on addressing their research needs related to HTRC</a:t>
            </a:r>
          </a:p>
          <a:p>
            <a:pPr lvl="1"/>
            <a:r>
              <a:rPr lang="en-US" dirty="0" smtClean="0"/>
              <a:t>E.g. prototyping, running text analysis</a:t>
            </a:r>
          </a:p>
          <a:p>
            <a:pPr lvl="1"/>
            <a:r>
              <a:rPr lang="en-US" dirty="0" smtClean="0"/>
              <a:t>Advocate open source; encourage extending the work to a grant submission</a:t>
            </a:r>
          </a:p>
          <a:p>
            <a:pPr lvl="1"/>
            <a:r>
              <a:rPr lang="en-US" dirty="0" smtClean="0"/>
              <a:t>Call for proposals went out Mid-October 2014</a:t>
            </a:r>
          </a:p>
          <a:p>
            <a:r>
              <a:rPr lang="en-US" dirty="0" smtClean="0"/>
              <a:t>Scholars Commons</a:t>
            </a:r>
          </a:p>
          <a:p>
            <a:pPr lvl="1"/>
            <a:r>
              <a:rPr lang="en-US" dirty="0" smtClean="0"/>
              <a:t>Interaction with scholars to help using HTRC tools and services</a:t>
            </a:r>
          </a:p>
          <a:p>
            <a:pPr lvl="1"/>
            <a:r>
              <a:rPr lang="en-US" dirty="0" smtClean="0"/>
              <a:t>An interface to interact with HTRC users via the channel of scholars commons</a:t>
            </a:r>
          </a:p>
          <a:p>
            <a:pPr lvl="1"/>
            <a:r>
              <a:rPr lang="en-US" dirty="0" smtClean="0"/>
              <a:t>Series of workshops at IU and UIUC                                                                    </a:t>
            </a:r>
          </a:p>
        </p:txBody>
      </p:sp>
    </p:spTree>
    <p:extLst>
      <p:ext uri="{BB962C8B-B14F-4D97-AF65-F5344CB8AC3E}">
        <p14:creationId xmlns:p14="http://schemas.microsoft.com/office/powerpoint/2010/main" val="116019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Goals for HTRC</a:t>
            </a:r>
            <a:endParaRPr lang="en-US" dirty="0"/>
          </a:p>
        </p:txBody>
      </p:sp>
      <p:sp>
        <p:nvSpPr>
          <p:cNvPr id="3" name="Content Placeholder 2"/>
          <p:cNvSpPr>
            <a:spLocks noGrp="1"/>
          </p:cNvSpPr>
          <p:nvPr>
            <p:ph idx="1"/>
          </p:nvPr>
        </p:nvSpPr>
        <p:spPr/>
        <p:txBody>
          <a:bodyPr>
            <a:normAutofit/>
          </a:bodyPr>
          <a:lstStyle/>
          <a:p>
            <a:r>
              <a:rPr lang="en-US" dirty="0" smtClean="0"/>
              <a:t>Keep up momentum on </a:t>
            </a:r>
            <a:r>
              <a:rPr lang="en-US" dirty="0" err="1" smtClean="0"/>
              <a:t>workset</a:t>
            </a:r>
            <a:r>
              <a:rPr lang="en-US" dirty="0" smtClean="0"/>
              <a:t> research</a:t>
            </a:r>
          </a:p>
          <a:p>
            <a:r>
              <a:rPr lang="en-US" dirty="0" smtClean="0"/>
              <a:t>Engage in more collaborative projects</a:t>
            </a:r>
          </a:p>
          <a:p>
            <a:r>
              <a:rPr lang="en-US" dirty="0" smtClean="0"/>
              <a:t>Expand to have truly international partnerships</a:t>
            </a:r>
          </a:p>
          <a:p>
            <a:r>
              <a:rPr lang="en-US" dirty="0" smtClean="0"/>
              <a:t>Make sure to move beyond text</a:t>
            </a:r>
          </a:p>
          <a:p>
            <a:r>
              <a:rPr lang="en-US" dirty="0" smtClean="0"/>
              <a:t>Make sure to move beyond humanities!</a:t>
            </a:r>
          </a:p>
          <a:p>
            <a:r>
              <a:rPr lang="en-US" dirty="0" smtClean="0"/>
              <a:t>Explore accessibility issues for visually impaired</a:t>
            </a:r>
          </a:p>
          <a:p>
            <a:pPr marL="0" indent="0">
              <a:buNone/>
            </a:pPr>
            <a:endParaRPr lang="en-US" dirty="0"/>
          </a:p>
          <a:p>
            <a:endParaRPr lang="en-US" dirty="0" smtClean="0"/>
          </a:p>
        </p:txBody>
      </p:sp>
    </p:spTree>
    <p:extLst>
      <p:ext uri="{BB962C8B-B14F-4D97-AF65-F5344CB8AC3E}">
        <p14:creationId xmlns:p14="http://schemas.microsoft.com/office/powerpoint/2010/main" val="169200974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Future </a:t>
            </a:r>
            <a:r>
              <a:rPr lang="en-US" b="1" dirty="0" smtClean="0"/>
              <a:t>Events</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endParaRPr lang="en-US" dirty="0" smtClean="0">
              <a:solidFill>
                <a:srgbClr val="FF0000"/>
              </a:solidFill>
            </a:endParaRPr>
          </a:p>
          <a:p>
            <a:endParaRPr lang="en-US" dirty="0">
              <a:solidFill>
                <a:srgbClr val="FF0000"/>
              </a:solidFill>
            </a:endParaRPr>
          </a:p>
          <a:p>
            <a:r>
              <a:rPr lang="en-US" dirty="0" smtClean="0">
                <a:solidFill>
                  <a:srgbClr val="FF0000"/>
                </a:solidFill>
              </a:rPr>
              <a:t>HTRC </a:t>
            </a:r>
            <a:r>
              <a:rPr lang="en-US" dirty="0" err="1" smtClean="0">
                <a:solidFill>
                  <a:srgbClr val="FF0000"/>
                </a:solidFill>
              </a:rPr>
              <a:t>UnCamp</a:t>
            </a:r>
            <a:r>
              <a:rPr lang="en-US" dirty="0" smtClean="0">
                <a:solidFill>
                  <a:srgbClr val="FF0000"/>
                </a:solidFill>
              </a:rPr>
              <a:t> 2015</a:t>
            </a:r>
          </a:p>
          <a:p>
            <a:pPr lvl="1"/>
            <a:r>
              <a:rPr lang="en-US" dirty="0" smtClean="0">
                <a:solidFill>
                  <a:srgbClr val="FF0000"/>
                </a:solidFill>
              </a:rPr>
              <a:t>March 30-31, 2015 at Ann Arbor, MI</a:t>
            </a:r>
          </a:p>
          <a:p>
            <a:r>
              <a:rPr lang="en-US" dirty="0" smtClean="0"/>
              <a:t>DH 2015</a:t>
            </a:r>
          </a:p>
          <a:p>
            <a:pPr lvl="1"/>
            <a:r>
              <a:rPr lang="en-US" dirty="0" smtClean="0"/>
              <a:t>June 29-3 July, 2015 at Sydney, Australia </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772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4258331772"/>
      </p:ext>
    </p:extLst>
  </p:cSld>
  <p:clrMapOvr>
    <a:masterClrMapping/>
  </p:clrMapOvr>
  <p:timing>
    <p:tnLst>
      <p:par>
        <p:cTn xmlns:p14="http://schemas.microsoft.com/office/powerpoint/2010/mai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B36E0D05-787B-4C61-8268-2D6C1FBEDA3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2216</TotalTime>
  <Words>7171</Words>
  <Application>Microsoft Macintosh PowerPoint</Application>
  <PresentationFormat>On-screen Show (4:3)</PresentationFormat>
  <Paragraphs>1396</Paragraphs>
  <Slides>95</Slides>
  <Notes>36</Notes>
  <HiddenSlides>17</HiddenSlides>
  <MMClips>0</MMClips>
  <ScaleCrop>false</ScaleCrop>
  <HeadingPairs>
    <vt:vector size="4" baseType="variant">
      <vt:variant>
        <vt:lpstr>Theme</vt:lpstr>
      </vt:variant>
      <vt:variant>
        <vt:i4>5</vt:i4>
      </vt:variant>
      <vt:variant>
        <vt:lpstr>Slide Titles</vt:lpstr>
      </vt:variant>
      <vt:variant>
        <vt:i4>95</vt:i4>
      </vt:variant>
    </vt:vector>
  </HeadingPairs>
  <TitlesOfParts>
    <vt:vector size="100" baseType="lpstr">
      <vt:lpstr>1_Office Theme</vt:lpstr>
      <vt:lpstr>2_Office Theme</vt:lpstr>
      <vt:lpstr>3_Office Theme</vt:lpstr>
      <vt:lpstr>Office Theme</vt:lpstr>
      <vt:lpstr>Celestial</vt:lpstr>
      <vt:lpstr>HathiTrust Research Center:  Your Analytic Gateway to the HathiTrust’s 4.5 Billion Pages</vt:lpstr>
      <vt:lpstr>Some Useful URLs</vt:lpstr>
      <vt:lpstr>HathiTrust Partnership</vt:lpstr>
      <vt:lpstr>HathiTrust Partnership</vt:lpstr>
      <vt:lpstr>HathiTrust Mission </vt:lpstr>
      <vt:lpstr>HathiTrust “Wow” Numbers</vt:lpstr>
      <vt:lpstr>HathiTrust “Wow” Numbers</vt:lpstr>
      <vt:lpstr>Call Number Distribution</vt:lpstr>
      <vt:lpstr>Language Distribution (Sample)</vt:lpstr>
      <vt:lpstr>PowerPoint Presentation</vt:lpstr>
      <vt:lpstr> Mission of the HT Research Center</vt:lpstr>
      <vt:lpstr>HTRC Governance</vt:lpstr>
      <vt:lpstr>PowerPoint Presentation</vt:lpstr>
      <vt:lpstr>HTRC Timeline</vt:lpstr>
      <vt:lpstr>Goals for HTRC </vt:lpstr>
      <vt:lpstr>HTRC 2014-2018 Org Chart</vt:lpstr>
      <vt:lpstr>Core Development</vt:lpstr>
      <vt:lpstr>Advanced Collaborative Support</vt:lpstr>
      <vt:lpstr>Advanced Research</vt:lpstr>
      <vt:lpstr>Scholarly Commons  User Support Service</vt:lpstr>
      <vt:lpstr>Data Overview</vt:lpstr>
      <vt:lpstr>Datasets</vt:lpstr>
      <vt:lpstr>How is it available?</vt:lpstr>
      <vt:lpstr>Hathifiles</vt:lpstr>
      <vt:lpstr>PowerPoint Presentation</vt:lpstr>
      <vt:lpstr>PowerPoint Presentation</vt:lpstr>
      <vt:lpstr>PowerPoint Presentation</vt:lpstr>
      <vt:lpstr>Copyright</vt:lpstr>
      <vt:lpstr>Automatic Rights Determination</vt:lpstr>
      <vt:lpstr>Manual Rights Determination</vt:lpstr>
      <vt:lpstr>Rights Attributes</vt:lpstr>
      <vt:lpstr>Rights Determination Reason Codes</vt:lpstr>
      <vt:lpstr>Terms of Access </vt:lpstr>
      <vt:lpstr>PowerPoint Presentation</vt:lpstr>
      <vt:lpstr>Content Distribution</vt:lpstr>
      <vt:lpstr>Non-Consumptive Research Model</vt:lpstr>
      <vt:lpstr>Non-Consumptive Research Paradigm</vt:lpstr>
      <vt:lpstr>Non-Consumptive Research Paradigm</vt:lpstr>
      <vt:lpstr>Amicus Brief …</vt:lpstr>
      <vt:lpstr>HTRC Overview</vt:lpstr>
      <vt:lpstr>Three Approaches</vt:lpstr>
      <vt:lpstr>HTRC Architecture</vt:lpstr>
      <vt:lpstr>HTRC Architecture</vt:lpstr>
      <vt:lpstr>HTRC Architecture</vt:lpstr>
      <vt:lpstr>HTRC Architecture</vt:lpstr>
      <vt:lpstr>HTRC Architecture</vt:lpstr>
      <vt:lpstr>HTRC Architecture</vt:lpstr>
      <vt:lpstr>Data Capsule Team</vt:lpstr>
      <vt:lpstr>HTRC Data Capsule</vt:lpstr>
      <vt:lpstr>Data Capsule Workflow</vt:lpstr>
      <vt:lpstr>HTRC Data Capsule</vt:lpstr>
      <vt:lpstr>HT Data Capsule</vt:lpstr>
      <vt:lpstr>HTRC Data Capsule Workflow</vt:lpstr>
      <vt:lpstr>Data Capsule Screenshots</vt:lpstr>
      <vt:lpstr>HT Data Capsule Screenshots</vt:lpstr>
      <vt:lpstr>Extracted Features</vt:lpstr>
      <vt:lpstr>HT Members Engaged</vt:lpstr>
      <vt:lpstr>Growing Use</vt:lpstr>
      <vt:lpstr>User-Generated Analytics</vt:lpstr>
      <vt:lpstr>Current U.S. Grants</vt:lpstr>
      <vt:lpstr>Workset Creation for Scholarly Analysis: Prototyping Project</vt:lpstr>
      <vt:lpstr>Grand Motivation</vt:lpstr>
      <vt:lpstr>Dimensions of Workset Creation (Illustrative)</vt:lpstr>
      <vt:lpstr>Two Project Streams</vt:lpstr>
      <vt:lpstr>What is a Workset?</vt:lpstr>
      <vt:lpstr>What is Workset? #1</vt:lpstr>
      <vt:lpstr>What is a Workset? #2</vt:lpstr>
      <vt:lpstr>What is Workset #3</vt:lpstr>
      <vt:lpstr>What is a Workset? #4</vt:lpstr>
      <vt:lpstr>PowerPoint Presentation</vt:lpstr>
      <vt:lpstr>MARC Metadata Shortcomings I</vt:lpstr>
      <vt:lpstr>MARC Metadata Shortcomings II</vt:lpstr>
      <vt:lpstr>Why Worksets?</vt:lpstr>
      <vt:lpstr>Research Questions (Illustrative only)</vt:lpstr>
      <vt:lpstr>WCSA Project #1</vt:lpstr>
      <vt:lpstr>WCSA Project #2</vt:lpstr>
      <vt:lpstr>WCSA Project #3</vt:lpstr>
      <vt:lpstr>WCSA Project #4</vt:lpstr>
      <vt:lpstr>Workset Formal Model</vt:lpstr>
      <vt:lpstr>PowerPoint Presentation</vt:lpstr>
      <vt:lpstr>Draft Workset Data Model V. 0.2</vt:lpstr>
      <vt:lpstr>In the Grant Pipeline</vt:lpstr>
      <vt:lpstr> Exploring the Billions and Billions of Words in the HathiTrust Corpus with Bookworm </vt:lpstr>
      <vt:lpstr>HT+BW Project</vt:lpstr>
      <vt:lpstr>PowerPoint Presentation</vt:lpstr>
      <vt:lpstr>Principal goals for the HT+BW Project</vt:lpstr>
      <vt:lpstr>Tasks</vt:lpstr>
      <vt:lpstr>Current Metadata</vt:lpstr>
      <vt:lpstr>Using Maps</vt:lpstr>
      <vt:lpstr>Using Heatmaps</vt:lpstr>
      <vt:lpstr>Canadian Collaborations</vt:lpstr>
      <vt:lpstr>HTRC Future Work</vt:lpstr>
      <vt:lpstr>Personal Goals for HTRC</vt:lpstr>
      <vt:lpstr>Future Events</vt:lpstr>
      <vt:lpstr>Thank You!</vt:lpstr>
    </vt:vector>
  </TitlesOfParts>
  <Company>University of Illinois GSLIS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HathiTrust</dc:title>
  <dc:creator>Stephen Downie Admin</dc:creator>
  <cp:lastModifiedBy>Jeremy York</cp:lastModifiedBy>
  <cp:revision>49</cp:revision>
  <dcterms:created xsi:type="dcterms:W3CDTF">2014-07-23T11:12:10Z</dcterms:created>
  <dcterms:modified xsi:type="dcterms:W3CDTF">2015-05-13T19:43:13Z</dcterms:modified>
</cp:coreProperties>
</file>