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291" r:id="rId2"/>
    <p:sldId id="258" r:id="rId3"/>
    <p:sldId id="259" r:id="rId4"/>
    <p:sldId id="260" r:id="rId5"/>
    <p:sldId id="261" r:id="rId6"/>
    <p:sldId id="262" r:id="rId7"/>
    <p:sldId id="290" r:id="rId8"/>
    <p:sldId id="271" r:id="rId9"/>
    <p:sldId id="274" r:id="rId10"/>
    <p:sldId id="273" r:id="rId11"/>
    <p:sldId id="295" r:id="rId12"/>
    <p:sldId id="278" r:id="rId13"/>
    <p:sldId id="267" r:id="rId14"/>
    <p:sldId id="288" r:id="rId15"/>
    <p:sldId id="279" r:id="rId16"/>
    <p:sldId id="280" r:id="rId17"/>
    <p:sldId id="281" r:id="rId18"/>
    <p:sldId id="285" r:id="rId19"/>
    <p:sldId id="287" r:id="rId20"/>
    <p:sldId id="289" r:id="rId21"/>
    <p:sldId id="284" r:id="rId22"/>
    <p:sldId id="294"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436" autoAdjust="0"/>
  </p:normalViewPr>
  <p:slideViewPr>
    <p:cSldViewPr snapToGrid="0" snapToObjects="1">
      <p:cViewPr varScale="1">
        <p:scale>
          <a:sx n="103" d="100"/>
          <a:sy n="103" d="100"/>
        </p:scale>
        <p:origin x="-181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C62AB7-42B7-4847-872C-34B15563E5CA}" type="doc">
      <dgm:prSet loTypeId="urn:microsoft.com/office/officeart/2005/8/layout/hierarchy3" loCatId="" qsTypeId="urn:microsoft.com/office/officeart/2005/8/quickstyle/simple4" qsCatId="simple" csTypeId="urn:microsoft.com/office/officeart/2005/8/colors/accent6_3" csCatId="accent6" phldr="1"/>
      <dgm:spPr/>
      <dgm:t>
        <a:bodyPr/>
        <a:lstStyle/>
        <a:p>
          <a:endParaRPr lang="en-US"/>
        </a:p>
      </dgm:t>
    </dgm:pt>
    <dgm:pt modelId="{B0C4A540-0DED-1F45-B84E-B7904AF6FD8F}" type="pres">
      <dgm:prSet presAssocID="{FBC62AB7-42B7-4847-872C-34B15563E5CA}" presName="diagram" presStyleCnt="0">
        <dgm:presLayoutVars>
          <dgm:chPref val="1"/>
          <dgm:dir/>
          <dgm:animOne val="branch"/>
          <dgm:animLvl val="lvl"/>
          <dgm:resizeHandles/>
        </dgm:presLayoutVars>
      </dgm:prSet>
      <dgm:spPr/>
      <dgm:t>
        <a:bodyPr/>
        <a:lstStyle/>
        <a:p>
          <a:endParaRPr lang="en-US"/>
        </a:p>
      </dgm:t>
    </dgm:pt>
  </dgm:ptLst>
  <dgm:cxnLst>
    <dgm:cxn modelId="{E6ABA36E-50C9-4941-B6DE-E78F28DFCC32}" type="presOf" srcId="{FBC62AB7-42B7-4847-872C-34B15563E5CA}" destId="{B0C4A540-0DED-1F45-B84E-B7904AF6FD8F}" srcOrd="0"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C62AB7-42B7-4847-872C-34B15563E5CA}" type="doc">
      <dgm:prSet loTypeId="urn:microsoft.com/office/officeart/2005/8/layout/hierarchy3" loCatId="" qsTypeId="urn:microsoft.com/office/officeart/2005/8/quickstyle/simple4" qsCatId="simple" csTypeId="urn:microsoft.com/office/officeart/2005/8/colors/accent6_3" csCatId="accent6" phldr="1"/>
      <dgm:spPr/>
      <dgm:t>
        <a:bodyPr/>
        <a:lstStyle/>
        <a:p>
          <a:endParaRPr lang="en-US"/>
        </a:p>
      </dgm:t>
    </dgm:pt>
    <dgm:pt modelId="{B0C4A540-0DED-1F45-B84E-B7904AF6FD8F}" type="pres">
      <dgm:prSet presAssocID="{FBC62AB7-42B7-4847-872C-34B15563E5CA}" presName="diagram" presStyleCnt="0">
        <dgm:presLayoutVars>
          <dgm:chPref val="1"/>
          <dgm:dir/>
          <dgm:animOne val="branch"/>
          <dgm:animLvl val="lvl"/>
          <dgm:resizeHandles/>
        </dgm:presLayoutVars>
      </dgm:prSet>
      <dgm:spPr/>
      <dgm:t>
        <a:bodyPr/>
        <a:lstStyle/>
        <a:p>
          <a:endParaRPr lang="en-US"/>
        </a:p>
      </dgm:t>
    </dgm:pt>
  </dgm:ptLst>
  <dgm:cxnLst>
    <dgm:cxn modelId="{3F94359E-790A-0445-AE83-740DED97513D}" type="presOf" srcId="{FBC62AB7-42B7-4847-872C-34B15563E5CA}" destId="{B0C4A540-0DED-1F45-B84E-B7904AF6FD8F}" srcOrd="0"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F65F96C-91C2-F146-9F15-3A521C23B237}" type="datetimeFigureOut">
              <a:rPr lang="en-US" smtClean="0"/>
              <a:t>7/12/12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1C5A6B1-8FC7-7541-88F5-16730213EA52}" type="slidenum">
              <a:rPr lang="en-US" smtClean="0"/>
              <a:t>‹#›</a:t>
            </a:fld>
            <a:endParaRPr lang="en-US"/>
          </a:p>
        </p:txBody>
      </p:sp>
    </p:spTree>
    <p:extLst>
      <p:ext uri="{BB962C8B-B14F-4D97-AF65-F5344CB8AC3E}">
        <p14:creationId xmlns:p14="http://schemas.microsoft.com/office/powerpoint/2010/main" val="3781603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2563C1-5D6E-B646-B6CE-E2FDBDA6ED7A}" type="datetimeFigureOut">
              <a:rPr lang="en-US" smtClean="0"/>
              <a:t>7/12/12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DE9026-EFF3-D249-865B-FD97663D006F}" type="slidenum">
              <a:rPr lang="en-US" smtClean="0"/>
              <a:t>‹#›</a:t>
            </a:fld>
            <a:endParaRPr lang="en-US"/>
          </a:p>
        </p:txBody>
      </p:sp>
    </p:spTree>
    <p:extLst>
      <p:ext uri="{BB962C8B-B14F-4D97-AF65-F5344CB8AC3E}">
        <p14:creationId xmlns:p14="http://schemas.microsoft.com/office/powerpoint/2010/main" val="27650600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601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26C6DA01-42B8-7346-A9EA-4BF55496E376}" type="slidenum">
              <a:rPr lang="en-US"/>
              <a:pPr fontAlgn="base">
                <a:spcBef>
                  <a:spcPct val="0"/>
                </a:spcBef>
                <a:spcAft>
                  <a:spcPct val="0"/>
                </a:spcAft>
              </a:pPr>
              <a:t>1</a:t>
            </a:fld>
            <a:endParaRPr lang="en-US"/>
          </a:p>
        </p:txBody>
      </p:sp>
      <p:sp>
        <p:nvSpPr>
          <p:cNvPr id="2" name="Notes Placeholder 1"/>
          <p:cNvSpPr>
            <a:spLocks noGrp="1"/>
          </p:cNvSpPr>
          <p:nvPr>
            <p:ph type="body" idx="1"/>
          </p:nvPr>
        </p:nvSpPr>
        <p:spPr>
          <a:xfrm>
            <a:off x="685800" y="4343400"/>
            <a:ext cx="5486400" cy="4114800"/>
          </a:xfrm>
        </p:spPr>
        <p:txBody>
          <a:bodyPr/>
          <a:lstStyle/>
          <a:p>
            <a:pPr marL="0" marR="0">
              <a:spcBef>
                <a:spcPts val="0"/>
              </a:spcBef>
              <a:spcAft>
                <a:spcPts val="0"/>
              </a:spcAft>
            </a:pPr>
            <a:r>
              <a:rPr lang="en-US" sz="1200" dirty="0" smtClean="0">
                <a:solidFill>
                  <a:srgbClr val="000000"/>
                </a:solidFill>
                <a:effectLst/>
                <a:latin typeface="Arial"/>
                <a:ea typeface="Times New Roman"/>
                <a:cs typeface="Times New Roman"/>
              </a:rPr>
              <a:t> </a:t>
            </a:r>
            <a:endParaRPr lang="en-US" sz="1800" dirty="0" smtClean="0">
              <a:effectLst/>
              <a:latin typeface="Cambria"/>
              <a:ea typeface="ＭＳ 明朝"/>
              <a:cs typeface="Times New Roman"/>
            </a:endParaRPr>
          </a:p>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a:buChar char="•"/>
            </a:pPr>
            <a:endParaRPr lang="en-US" sz="18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1DE9026-EFF3-D249-865B-FD97663D006F}" type="slidenum">
              <a:rPr lang="en-US" smtClean="0"/>
              <a:t>10</a:t>
            </a:fld>
            <a:endParaRPr lang="en-US"/>
          </a:p>
        </p:txBody>
      </p:sp>
    </p:spTree>
    <p:extLst>
      <p:ext uri="{BB962C8B-B14F-4D97-AF65-F5344CB8AC3E}">
        <p14:creationId xmlns:p14="http://schemas.microsoft.com/office/powerpoint/2010/main" val="33266778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31DE9026-EFF3-D249-865B-FD97663D006F}" type="slidenum">
              <a:rPr lang="en-US" smtClean="0"/>
              <a:t>11</a:t>
            </a:fld>
            <a:endParaRPr lang="en-US"/>
          </a:p>
        </p:txBody>
      </p:sp>
    </p:spTree>
    <p:extLst>
      <p:ext uri="{BB962C8B-B14F-4D97-AF65-F5344CB8AC3E}">
        <p14:creationId xmlns:p14="http://schemas.microsoft.com/office/powerpoint/2010/main" val="40977046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457200" rtl="0" eaLnBrk="1" fontAlgn="auto" latinLnBrk="0" hangingPunct="1">
              <a:lnSpc>
                <a:spcPct val="100000"/>
              </a:lnSpc>
              <a:spcBef>
                <a:spcPts val="0"/>
              </a:spcBef>
              <a:spcAft>
                <a:spcPts val="0"/>
              </a:spcAft>
              <a:buClrTx/>
              <a:buSzTx/>
              <a:buFont typeface="Symbol"/>
              <a:buChar char=""/>
              <a:tabLst/>
              <a:defRPr/>
            </a:pPr>
            <a:endParaRPr lang="en-US" sz="1800" dirty="0">
              <a:effectLst/>
              <a:latin typeface="Cambria"/>
              <a:ea typeface="ＭＳ 明朝"/>
              <a:cs typeface="Times New Roman"/>
            </a:endParaRPr>
          </a:p>
        </p:txBody>
      </p:sp>
      <p:sp>
        <p:nvSpPr>
          <p:cNvPr id="4" name="Slide Number Placeholder 3"/>
          <p:cNvSpPr>
            <a:spLocks noGrp="1"/>
          </p:cNvSpPr>
          <p:nvPr>
            <p:ph type="sldNum" sz="quarter" idx="10"/>
          </p:nvPr>
        </p:nvSpPr>
        <p:spPr/>
        <p:txBody>
          <a:bodyPr/>
          <a:lstStyle/>
          <a:p>
            <a:fld id="{31DE9026-EFF3-D249-865B-FD97663D006F}" type="slidenum">
              <a:rPr lang="en-US" smtClean="0"/>
              <a:t>12</a:t>
            </a:fld>
            <a:endParaRPr lang="en-US"/>
          </a:p>
        </p:txBody>
      </p:sp>
    </p:spTree>
    <p:extLst>
      <p:ext uri="{BB962C8B-B14F-4D97-AF65-F5344CB8AC3E}">
        <p14:creationId xmlns:p14="http://schemas.microsoft.com/office/powerpoint/2010/main" val="2534393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475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BD2F6408-B2F5-F341-A2E9-F08F58E86314}" type="slidenum">
              <a:rPr lang="en-US"/>
              <a:pPr fontAlgn="base">
                <a:spcBef>
                  <a:spcPct val="0"/>
                </a:spcBef>
                <a:spcAft>
                  <a:spcPct val="0"/>
                </a:spcAft>
              </a:pPr>
              <a:t>13</a:t>
            </a:fld>
            <a:endParaRPr lang="en-US"/>
          </a:p>
        </p:txBody>
      </p:sp>
      <p:sp>
        <p:nvSpPr>
          <p:cNvPr id="74755" name="Notes Placeholder 4"/>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smtClean="0">
              <a:latin typeface="Calibri"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DE9026-EFF3-D249-865B-FD97663D006F}" type="slidenum">
              <a:rPr lang="en-US" smtClean="0"/>
              <a:t>14</a:t>
            </a:fld>
            <a:endParaRPr lang="en-US"/>
          </a:p>
        </p:txBody>
      </p:sp>
    </p:spTree>
    <p:extLst>
      <p:ext uri="{BB962C8B-B14F-4D97-AF65-F5344CB8AC3E}">
        <p14:creationId xmlns:p14="http://schemas.microsoft.com/office/powerpoint/2010/main" val="40125970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DE9026-EFF3-D249-865B-FD97663D006F}" type="slidenum">
              <a:rPr lang="en-US" smtClean="0"/>
              <a:t>15</a:t>
            </a:fld>
            <a:endParaRPr lang="en-US"/>
          </a:p>
        </p:txBody>
      </p:sp>
    </p:spTree>
    <p:extLst>
      <p:ext uri="{BB962C8B-B14F-4D97-AF65-F5344CB8AC3E}">
        <p14:creationId xmlns:p14="http://schemas.microsoft.com/office/powerpoint/2010/main" val="40571918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a:buChar char=""/>
            </a:pPr>
            <a:endParaRPr lang="en-US" sz="1800" dirty="0">
              <a:effectLst/>
              <a:latin typeface="Cambria"/>
              <a:ea typeface="ＭＳ 明朝"/>
              <a:cs typeface="Times New Roman"/>
            </a:endParaRPr>
          </a:p>
        </p:txBody>
      </p:sp>
      <p:sp>
        <p:nvSpPr>
          <p:cNvPr id="4" name="Slide Number Placeholder 3"/>
          <p:cNvSpPr>
            <a:spLocks noGrp="1"/>
          </p:cNvSpPr>
          <p:nvPr>
            <p:ph type="sldNum" sz="quarter" idx="10"/>
          </p:nvPr>
        </p:nvSpPr>
        <p:spPr/>
        <p:txBody>
          <a:bodyPr/>
          <a:lstStyle/>
          <a:p>
            <a:fld id="{31DE9026-EFF3-D249-865B-FD97663D006F}" type="slidenum">
              <a:rPr lang="en-US" smtClean="0"/>
              <a:t>16</a:t>
            </a:fld>
            <a:endParaRPr lang="en-US"/>
          </a:p>
        </p:txBody>
      </p:sp>
    </p:spTree>
    <p:extLst>
      <p:ext uri="{BB962C8B-B14F-4D97-AF65-F5344CB8AC3E}">
        <p14:creationId xmlns:p14="http://schemas.microsoft.com/office/powerpoint/2010/main" val="10909542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a:buChar cha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1DE9026-EFF3-D249-865B-FD97663D006F}" type="slidenum">
              <a:rPr lang="en-US" smtClean="0"/>
              <a:t>17</a:t>
            </a:fld>
            <a:endParaRPr lang="en-US"/>
          </a:p>
        </p:txBody>
      </p:sp>
    </p:spTree>
    <p:extLst>
      <p:ext uri="{BB962C8B-B14F-4D97-AF65-F5344CB8AC3E}">
        <p14:creationId xmlns:p14="http://schemas.microsoft.com/office/powerpoint/2010/main" val="35462029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a:buChar char=""/>
            </a:pPr>
            <a:endParaRPr lang="en-US" sz="1800" dirty="0">
              <a:effectLst/>
              <a:latin typeface="Cambria"/>
              <a:ea typeface="ＭＳ 明朝"/>
              <a:cs typeface="Times New Roman"/>
            </a:endParaRPr>
          </a:p>
        </p:txBody>
      </p:sp>
      <p:sp>
        <p:nvSpPr>
          <p:cNvPr id="4" name="Slide Number Placeholder 3"/>
          <p:cNvSpPr>
            <a:spLocks noGrp="1"/>
          </p:cNvSpPr>
          <p:nvPr>
            <p:ph type="sldNum" sz="quarter" idx="10"/>
          </p:nvPr>
        </p:nvSpPr>
        <p:spPr/>
        <p:txBody>
          <a:bodyPr/>
          <a:lstStyle/>
          <a:p>
            <a:fld id="{31DE9026-EFF3-D249-865B-FD97663D006F}" type="slidenum">
              <a:rPr lang="en-US" smtClean="0"/>
              <a:t>18</a:t>
            </a:fld>
            <a:endParaRPr lang="en-US"/>
          </a:p>
        </p:txBody>
      </p:sp>
    </p:spTree>
    <p:extLst>
      <p:ext uri="{BB962C8B-B14F-4D97-AF65-F5344CB8AC3E}">
        <p14:creationId xmlns:p14="http://schemas.microsoft.com/office/powerpoint/2010/main" val="1591375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a:buChar char=""/>
            </a:pPr>
            <a:endParaRPr lang="en-US" sz="1800" dirty="0">
              <a:effectLst/>
              <a:latin typeface="Cambria"/>
              <a:ea typeface="ＭＳ 明朝"/>
              <a:cs typeface="Times New Roman"/>
            </a:endParaRPr>
          </a:p>
        </p:txBody>
      </p:sp>
      <p:sp>
        <p:nvSpPr>
          <p:cNvPr id="4" name="Slide Number Placeholder 3"/>
          <p:cNvSpPr>
            <a:spLocks noGrp="1"/>
          </p:cNvSpPr>
          <p:nvPr>
            <p:ph type="sldNum" sz="quarter" idx="10"/>
          </p:nvPr>
        </p:nvSpPr>
        <p:spPr/>
        <p:txBody>
          <a:bodyPr/>
          <a:lstStyle/>
          <a:p>
            <a:fld id="{31DE9026-EFF3-D249-865B-FD97663D006F}" type="slidenum">
              <a:rPr lang="en-US" smtClean="0"/>
              <a:t>19</a:t>
            </a:fld>
            <a:endParaRPr lang="en-US"/>
          </a:p>
        </p:txBody>
      </p:sp>
    </p:spTree>
    <p:extLst>
      <p:ext uri="{BB962C8B-B14F-4D97-AF65-F5344CB8AC3E}">
        <p14:creationId xmlns:p14="http://schemas.microsoft.com/office/powerpoint/2010/main" val="159137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BAB311B-BDAF-BB42-8768-5A1974F75D17}" type="slidenum">
              <a:rPr lang="en-US" smtClean="0"/>
              <a:t>2</a:t>
            </a:fld>
            <a:endParaRPr lang="en-US"/>
          </a:p>
        </p:txBody>
      </p:sp>
      <p:sp>
        <p:nvSpPr>
          <p:cNvPr id="5" name="Notes Placeholder 4"/>
          <p:cNvSpPr>
            <a:spLocks noGrp="1"/>
          </p:cNvSpPr>
          <p:nvPr>
            <p:ph type="body" sz="quarter" idx="11"/>
          </p:nvPr>
        </p:nvSpPr>
        <p:spPr/>
        <p:txBody>
          <a:bodyPr/>
          <a:lstStyle/>
          <a:p>
            <a:pPr marL="3543300" marR="0" lvl="7" indent="-342900">
              <a:spcBef>
                <a:spcPts val="0"/>
              </a:spcBef>
              <a:spcAft>
                <a:spcPts val="0"/>
              </a:spcAft>
              <a:buFont typeface="Symbol"/>
              <a:buChar char=""/>
            </a:pPr>
            <a:endParaRPr lang="en-US" sz="1800" dirty="0">
              <a:effectLst/>
              <a:latin typeface="Cambria"/>
              <a:ea typeface="ＭＳ 明朝"/>
              <a:cs typeface="Times New Roman"/>
            </a:endParaRPr>
          </a:p>
        </p:txBody>
      </p:sp>
    </p:spTree>
    <p:extLst>
      <p:ext uri="{BB962C8B-B14F-4D97-AF65-F5344CB8AC3E}">
        <p14:creationId xmlns:p14="http://schemas.microsoft.com/office/powerpoint/2010/main" val="33658734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a:buChar char=""/>
              <a:tabLst>
                <a:tab pos="457200" algn="l"/>
              </a:tabLst>
            </a:pPr>
            <a:endParaRPr lang="en-US" sz="1800" dirty="0">
              <a:effectLst/>
              <a:latin typeface="Cambria"/>
              <a:ea typeface="ＭＳ 明朝"/>
              <a:cs typeface="Times New Roman"/>
            </a:endParaRPr>
          </a:p>
        </p:txBody>
      </p:sp>
      <p:sp>
        <p:nvSpPr>
          <p:cNvPr id="4" name="Slide Number Placeholder 3"/>
          <p:cNvSpPr>
            <a:spLocks noGrp="1"/>
          </p:cNvSpPr>
          <p:nvPr>
            <p:ph type="sldNum" sz="quarter" idx="10"/>
          </p:nvPr>
        </p:nvSpPr>
        <p:spPr/>
        <p:txBody>
          <a:bodyPr/>
          <a:lstStyle/>
          <a:p>
            <a:fld id="{31DE9026-EFF3-D249-865B-FD97663D006F}" type="slidenum">
              <a:rPr lang="en-US" smtClean="0"/>
              <a:t>20</a:t>
            </a:fld>
            <a:endParaRPr lang="en-US"/>
          </a:p>
        </p:txBody>
      </p:sp>
    </p:spTree>
    <p:extLst>
      <p:ext uri="{BB962C8B-B14F-4D97-AF65-F5344CB8AC3E}">
        <p14:creationId xmlns:p14="http://schemas.microsoft.com/office/powerpoint/2010/main" val="3272942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a:buChar char=""/>
            </a:pPr>
            <a:endParaRPr lang="en-US" sz="1800" dirty="0">
              <a:effectLst/>
              <a:latin typeface="Cambria"/>
              <a:ea typeface="ＭＳ 明朝"/>
              <a:cs typeface="Times New Roman"/>
            </a:endParaRPr>
          </a:p>
        </p:txBody>
      </p:sp>
      <p:sp>
        <p:nvSpPr>
          <p:cNvPr id="4" name="Slide Number Placeholder 3"/>
          <p:cNvSpPr>
            <a:spLocks noGrp="1"/>
          </p:cNvSpPr>
          <p:nvPr>
            <p:ph type="sldNum" sz="quarter" idx="10"/>
          </p:nvPr>
        </p:nvSpPr>
        <p:spPr/>
        <p:txBody>
          <a:bodyPr/>
          <a:lstStyle/>
          <a:p>
            <a:fld id="{31DE9026-EFF3-D249-865B-FD97663D006F}" type="slidenum">
              <a:rPr lang="en-US" smtClean="0"/>
              <a:t>21</a:t>
            </a:fld>
            <a:endParaRPr lang="en-US"/>
          </a:p>
        </p:txBody>
      </p:sp>
    </p:spTree>
    <p:extLst>
      <p:ext uri="{BB962C8B-B14F-4D97-AF65-F5344CB8AC3E}">
        <p14:creationId xmlns:p14="http://schemas.microsoft.com/office/powerpoint/2010/main" val="19602723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601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26C6DA01-42B8-7346-A9EA-4BF55496E376}" type="slidenum">
              <a:rPr lang="en-US"/>
              <a:pPr fontAlgn="base">
                <a:spcBef>
                  <a:spcPct val="0"/>
                </a:spcBef>
                <a:spcAft>
                  <a:spcPct val="0"/>
                </a:spcAft>
              </a:pPr>
              <a:t>22</a:t>
            </a:fld>
            <a:endParaRPr lang="en-US"/>
          </a:p>
        </p:txBody>
      </p:sp>
      <p:sp>
        <p:nvSpPr>
          <p:cNvPr id="2" name="Notes Placeholder 1"/>
          <p:cNvSpPr>
            <a:spLocks noGrp="1"/>
          </p:cNvSpPr>
          <p:nvPr>
            <p:ph type="body" idx="1"/>
          </p:nvPr>
        </p:nvSpPr>
        <p:spPr>
          <a:xfrm>
            <a:off x="685800" y="4343400"/>
            <a:ext cx="5486400" cy="4114800"/>
          </a:xfrm>
        </p:spPr>
        <p:txBody>
          <a:bodyPr/>
          <a:lstStyle/>
          <a:p>
            <a:pPr marL="0" marR="0" lvl="0" indent="0">
              <a:spcBef>
                <a:spcPts val="0"/>
              </a:spcBef>
              <a:spcAft>
                <a:spcPts val="0"/>
              </a:spcAft>
              <a:buFont typeface="Symbol"/>
              <a:buNone/>
            </a:pP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017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C56B9D02-B82A-C845-AF3C-EA15BF30A790}" type="slidenum">
              <a:rPr lang="en-US"/>
              <a:pPr fontAlgn="base">
                <a:spcBef>
                  <a:spcPct val="0"/>
                </a:spcBef>
                <a:spcAft>
                  <a:spcPct val="0"/>
                </a:spcAft>
              </a:pPr>
              <a:t>3</a:t>
            </a:fld>
            <a:endParaRPr lang="en-US"/>
          </a:p>
        </p:txBody>
      </p:sp>
      <p:sp>
        <p:nvSpPr>
          <p:cNvPr id="2" name="Notes Placeholder 1"/>
          <p:cNvSpPr>
            <a:spLocks noGrp="1"/>
          </p:cNvSpPr>
          <p:nvPr>
            <p:ph type="body" sz="quarter" idx="10"/>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9999E58-4BA1-964E-91C7-53279DC21F93}" type="slidenum">
              <a:rPr lang="en-US" smtClean="0"/>
              <a:t>4</a:t>
            </a:fld>
            <a:endParaRPr lang="en-US"/>
          </a:p>
        </p:txBody>
      </p:sp>
      <p:sp>
        <p:nvSpPr>
          <p:cNvPr id="5" name="Notes Placeholder 4"/>
          <p:cNvSpPr>
            <a:spLocks noGrp="1"/>
          </p:cNvSpPr>
          <p:nvPr>
            <p:ph type="body" sz="quarter" idx="11"/>
          </p:nvPr>
        </p:nvSpPr>
        <p:spPr/>
        <p:txBody>
          <a:bodyPr/>
          <a:lstStyle/>
          <a:p>
            <a:pPr marL="171450" lvl="0" indent="-171450">
              <a:buFont typeface="Arial"/>
              <a:buChar char="•"/>
            </a:pPr>
            <a:endParaRPr lang="en-US" dirty="0"/>
          </a:p>
        </p:txBody>
      </p:sp>
    </p:spTree>
    <p:extLst>
      <p:ext uri="{BB962C8B-B14F-4D97-AF65-F5344CB8AC3E}">
        <p14:creationId xmlns:p14="http://schemas.microsoft.com/office/powerpoint/2010/main" val="1196765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32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marL="171450" indent="-171450">
              <a:spcBef>
                <a:spcPct val="0"/>
              </a:spcBef>
              <a:buFont typeface="Arial"/>
              <a:buChar char="•"/>
            </a:pPr>
            <a:endParaRPr lang="en-US" dirty="0">
              <a:latin typeface="Calibri" charset="0"/>
            </a:endParaRPr>
          </a:p>
        </p:txBody>
      </p:sp>
      <p:sp>
        <p:nvSpPr>
          <p:cNvPr id="532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F7DDEBB2-26FA-C24C-9860-8C3C8EE845CE}"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427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A29BF36D-CFCF-AE4B-A55C-E252B27A32C9}" type="slidenum">
              <a:rPr lang="en-US"/>
              <a:pPr fontAlgn="base">
                <a:spcBef>
                  <a:spcPct val="0"/>
                </a:spcBef>
                <a:spcAft>
                  <a:spcPct val="0"/>
                </a:spcAft>
              </a:pPr>
              <a:t>6</a:t>
            </a:fld>
            <a:endParaRPr lang="en-US"/>
          </a:p>
        </p:txBody>
      </p:sp>
      <p:sp>
        <p:nvSpPr>
          <p:cNvPr id="2" name="Notes Placeholder 1"/>
          <p:cNvSpPr>
            <a:spLocks noGrp="1"/>
          </p:cNvSpPr>
          <p:nvPr>
            <p:ph type="body" sz="quarter" idx="10"/>
          </p:nvPr>
        </p:nvSpPr>
        <p:spPr/>
        <p:txBody>
          <a:bodyPr/>
          <a:lstStyle/>
          <a:p>
            <a:pPr marL="342900" marR="0" lvl="0" indent="-342900">
              <a:spcBef>
                <a:spcPts val="0"/>
              </a:spcBef>
              <a:spcAft>
                <a:spcPts val="0"/>
              </a:spcAft>
              <a:buSzPts val="1000"/>
              <a:buFont typeface="Symbol"/>
              <a:buChar char=""/>
              <a:tabLst>
                <a:tab pos="457200" algn="l"/>
              </a:tabLst>
            </a:pPr>
            <a:endParaRPr lang="en-US" sz="1800" dirty="0" smtClean="0">
              <a:solidFill>
                <a:srgbClr val="000000"/>
              </a:solidFill>
              <a:effectLst/>
              <a:latin typeface="Cambria"/>
              <a:ea typeface="ＭＳ 明朝"/>
              <a:cs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a:buChar char="•"/>
            </a:pPr>
            <a:endParaRPr lang="en-US" sz="18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1DE9026-EFF3-D249-865B-FD97663D006F}" type="slidenum">
              <a:rPr lang="en-US" smtClean="0"/>
              <a:t>7</a:t>
            </a:fld>
            <a:endParaRPr lang="en-US"/>
          </a:p>
        </p:txBody>
      </p:sp>
    </p:spTree>
    <p:extLst>
      <p:ext uri="{BB962C8B-B14F-4D97-AF65-F5344CB8AC3E}">
        <p14:creationId xmlns:p14="http://schemas.microsoft.com/office/powerpoint/2010/main" val="4074857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a:buChar char="•"/>
            </a:pPr>
            <a:endParaRPr lang="en-US" sz="1800" dirty="0">
              <a:solidFill>
                <a:srgbClr val="000000"/>
              </a:solidFill>
              <a:effectLst/>
              <a:latin typeface="Cambria"/>
              <a:ea typeface="ＭＳ 明朝"/>
              <a:cs typeface="Times New Roman"/>
            </a:endParaRPr>
          </a:p>
        </p:txBody>
      </p:sp>
      <p:sp>
        <p:nvSpPr>
          <p:cNvPr id="4" name="Slide Number Placeholder 3"/>
          <p:cNvSpPr>
            <a:spLocks noGrp="1"/>
          </p:cNvSpPr>
          <p:nvPr>
            <p:ph type="sldNum" sz="quarter" idx="10"/>
          </p:nvPr>
        </p:nvSpPr>
        <p:spPr/>
        <p:txBody>
          <a:bodyPr/>
          <a:lstStyle/>
          <a:p>
            <a:fld id="{31DE9026-EFF3-D249-865B-FD97663D006F}" type="slidenum">
              <a:rPr lang="en-US" smtClean="0"/>
              <a:t>8</a:t>
            </a:fld>
            <a:endParaRPr lang="en-US"/>
          </a:p>
        </p:txBody>
      </p:sp>
    </p:spTree>
    <p:extLst>
      <p:ext uri="{BB962C8B-B14F-4D97-AF65-F5344CB8AC3E}">
        <p14:creationId xmlns:p14="http://schemas.microsoft.com/office/powerpoint/2010/main" val="1310365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Cambria"/>
              <a:ea typeface="ＭＳ 明朝"/>
              <a:cs typeface="Times New Roman"/>
            </a:endParaRPr>
          </a:p>
        </p:txBody>
      </p:sp>
      <p:sp>
        <p:nvSpPr>
          <p:cNvPr id="4" name="Slide Number Placeholder 3"/>
          <p:cNvSpPr>
            <a:spLocks noGrp="1"/>
          </p:cNvSpPr>
          <p:nvPr>
            <p:ph type="sldNum" sz="quarter" idx="10"/>
          </p:nvPr>
        </p:nvSpPr>
        <p:spPr/>
        <p:txBody>
          <a:bodyPr/>
          <a:lstStyle/>
          <a:p>
            <a:fld id="{31DE9026-EFF3-D249-865B-FD97663D006F}" type="slidenum">
              <a:rPr lang="en-US" smtClean="0"/>
              <a:t>9</a:t>
            </a:fld>
            <a:endParaRPr lang="en-US"/>
          </a:p>
        </p:txBody>
      </p:sp>
    </p:spTree>
    <p:extLst>
      <p:ext uri="{BB962C8B-B14F-4D97-AF65-F5344CB8AC3E}">
        <p14:creationId xmlns:p14="http://schemas.microsoft.com/office/powerpoint/2010/main" val="700209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www.hathitrust.org/" TargetMode="External"/><Relationship Id="rId3" Type="http://schemas.openxmlformats.org/officeDocument/2006/relationships/image" Target="../media/image2.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11C0A3-A04D-0A48-A556-3C0E5D6F2478}" type="datetimeFigureOut">
              <a:rPr lang="en-US" smtClean="0"/>
              <a:t>7/12/12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0EAA4-9E78-9D4F-A957-D39B609E62FE}" type="slidenum">
              <a:rPr lang="en-US" smtClean="0"/>
              <a:t>‹#›</a:t>
            </a:fld>
            <a:endParaRPr lang="en-US"/>
          </a:p>
        </p:txBody>
      </p:sp>
    </p:spTree>
    <p:extLst>
      <p:ext uri="{BB962C8B-B14F-4D97-AF65-F5344CB8AC3E}">
        <p14:creationId xmlns:p14="http://schemas.microsoft.com/office/powerpoint/2010/main" val="1134508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11C0A3-A04D-0A48-A556-3C0E5D6F2478}" type="datetimeFigureOut">
              <a:rPr lang="en-US" smtClean="0"/>
              <a:t>7/12/12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0EAA4-9E78-9D4F-A957-D39B609E62FE}" type="slidenum">
              <a:rPr lang="en-US" smtClean="0"/>
              <a:t>‹#›</a:t>
            </a:fld>
            <a:endParaRPr lang="en-US"/>
          </a:p>
        </p:txBody>
      </p:sp>
    </p:spTree>
    <p:extLst>
      <p:ext uri="{BB962C8B-B14F-4D97-AF65-F5344CB8AC3E}">
        <p14:creationId xmlns:p14="http://schemas.microsoft.com/office/powerpoint/2010/main" val="3689331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11C0A3-A04D-0A48-A556-3C0E5D6F2478}" type="datetimeFigureOut">
              <a:rPr lang="en-US" smtClean="0"/>
              <a:t>7/12/12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0EAA4-9E78-9D4F-A957-D39B609E62FE}" type="slidenum">
              <a:rPr lang="en-US" smtClean="0"/>
              <a:t>‹#›</a:t>
            </a:fld>
            <a:endParaRPr lang="en-US"/>
          </a:p>
        </p:txBody>
      </p:sp>
    </p:spTree>
    <p:extLst>
      <p:ext uri="{BB962C8B-B14F-4D97-AF65-F5344CB8AC3E}">
        <p14:creationId xmlns:p14="http://schemas.microsoft.com/office/powerpoint/2010/main" val="3432572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HathiTrust">
    <p:spTree>
      <p:nvGrpSpPr>
        <p:cNvPr id="1" name=""/>
        <p:cNvGrpSpPr/>
        <p:nvPr/>
      </p:nvGrpSpPr>
      <p:grpSpPr>
        <a:xfrm>
          <a:off x="0" y="0"/>
          <a:ext cx="0" cy="0"/>
          <a:chOff x="0" y="0"/>
          <a:chExt cx="0" cy="0"/>
        </a:xfrm>
      </p:grpSpPr>
      <p:sp>
        <p:nvSpPr>
          <p:cNvPr id="4" name="Rectangle 3"/>
          <p:cNvSpPr/>
          <p:nvPr/>
        </p:nvSpPr>
        <p:spPr>
          <a:xfrm>
            <a:off x="177800" y="196850"/>
            <a:ext cx="8788400" cy="6407150"/>
          </a:xfrm>
          <a:prstGeom prst="rect">
            <a:avLst/>
          </a:prstGeom>
          <a:solidFill>
            <a:schemeClr val="bg1"/>
          </a:solidFill>
          <a:ln w="12700" cap="flat" cmpd="sng" algn="ctr">
            <a:solidFill>
              <a:srgbClr val="FF66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ln w="34925" cap="flat" cmpd="sng" algn="ctr">
                <a:solidFill>
                  <a:srgbClr val="FF6600"/>
                </a:solidFill>
                <a:prstDash val="solid"/>
                <a:round/>
                <a:headEnd type="none" w="med" len="med"/>
                <a:tailEnd type="none" w="med" len="med"/>
              </a:ln>
              <a:solidFill>
                <a:srgbClr val="FF6600"/>
              </a:solidFill>
              <a:ea typeface="Arial" pitchFamily="-65" charset="0"/>
              <a:cs typeface="Arial" pitchFamily="-65" charset="0"/>
            </a:endParaRPr>
          </a:p>
        </p:txBody>
      </p:sp>
      <p:pic>
        <p:nvPicPr>
          <p:cNvPr id="7" name="Picture 5"/>
          <p:cNvPicPr>
            <a:picLocks noChangeAspect="1" noChangeArrowheads="1"/>
          </p:cNvPicPr>
          <p:nvPr/>
        </p:nvPicPr>
        <p:blipFill>
          <a:blip r:embed="rId2"/>
          <a:srcRect/>
          <a:stretch>
            <a:fillRect/>
          </a:stretch>
        </p:blipFill>
        <p:spPr bwMode="auto">
          <a:xfrm>
            <a:off x="8212138" y="5930900"/>
            <a:ext cx="949325" cy="927100"/>
          </a:xfrm>
          <a:prstGeom prst="rect">
            <a:avLst/>
          </a:prstGeom>
          <a:noFill/>
          <a:ln w="9525">
            <a:noFill/>
            <a:miter lim="800000"/>
            <a:headEnd/>
            <a:tailEnd/>
          </a:ln>
        </p:spPr>
      </p:pic>
      <p:cxnSp>
        <p:nvCxnSpPr>
          <p:cNvPr id="8" name="Straight Connector 7"/>
          <p:cNvCxnSpPr>
            <a:cxnSpLocks noChangeShapeType="1"/>
          </p:cNvCxnSpPr>
          <p:nvPr/>
        </p:nvCxnSpPr>
        <p:spPr bwMode="auto">
          <a:xfrm>
            <a:off x="571500" y="1524000"/>
            <a:ext cx="8001000" cy="1588"/>
          </a:xfrm>
          <a:prstGeom prst="line">
            <a:avLst/>
          </a:prstGeom>
          <a:noFill/>
          <a:ln w="12700">
            <a:solidFill>
              <a:srgbClr val="D57007"/>
            </a:solidFill>
            <a:round/>
            <a:headEnd/>
            <a:tailEnd/>
          </a:ln>
          <a:effectLst>
            <a:outerShdw blurRad="63500" dist="23000" dir="5400000" rotWithShape="0">
              <a:srgbClr val="000000">
                <a:alpha val="34999"/>
              </a:srgbClr>
            </a:outerShdw>
          </a:effectLst>
        </p:spPr>
      </p:cxnSp>
      <p:sp>
        <p:nvSpPr>
          <p:cNvPr id="5" name="Title 1"/>
          <p:cNvSpPr>
            <a:spLocks noGrp="1"/>
          </p:cNvSpPr>
          <p:nvPr>
            <p:ph type="title"/>
          </p:nvPr>
        </p:nvSpPr>
        <p:spPr>
          <a:xfrm>
            <a:off x="457200" y="274638"/>
            <a:ext cx="8229600" cy="1143000"/>
          </a:xfrm>
        </p:spPr>
        <p:txBody>
          <a:bodyPr/>
          <a:lstStyle>
            <a:lvl1pPr>
              <a:defRPr>
                <a:solidFill>
                  <a:schemeClr val="tx1">
                    <a:lumMod val="75000"/>
                    <a:lumOff val="25000"/>
                  </a:schemeClr>
                </a:solidFill>
              </a:defRPr>
            </a:lvl1pPr>
          </a:lstStyle>
          <a:p>
            <a:r>
              <a:rPr lang="en-US" smtClean="0"/>
              <a:t>Click to edit Master title style</a:t>
            </a:r>
            <a:endParaRPr lang="en-US" dirty="0"/>
          </a:p>
        </p:txBody>
      </p:sp>
      <p:sp>
        <p:nvSpPr>
          <p:cNvPr id="6" name="Content Placeholder 2"/>
          <p:cNvSpPr>
            <a:spLocks noGrp="1"/>
          </p:cNvSpPr>
          <p:nvPr>
            <p:ph idx="1"/>
          </p:nvPr>
        </p:nvSpPr>
        <p:spPr>
          <a:xfrm>
            <a:off x="457200" y="1600201"/>
            <a:ext cx="8229600" cy="489584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626532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3" name="Rectangle 2"/>
          <p:cNvSpPr/>
          <p:nvPr/>
        </p:nvSpPr>
        <p:spPr>
          <a:xfrm>
            <a:off x="1382713" y="1752600"/>
            <a:ext cx="6351587" cy="2171700"/>
          </a:xfrm>
          <a:prstGeom prst="rect">
            <a:avLst/>
          </a:prstGeom>
          <a:ln w="38100">
            <a:solidFill>
              <a:srgbClr val="FF6600"/>
            </a:solidFill>
            <a:prstDash val="solid"/>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dirty="0">
              <a:solidFill>
                <a:srgbClr val="000000"/>
              </a:solidFill>
              <a:ea typeface="Arial" pitchFamily="-65" charset="0"/>
              <a:cs typeface="Arial" pitchFamily="-65" charset="0"/>
            </a:endParaRPr>
          </a:p>
        </p:txBody>
      </p:sp>
      <p:pic>
        <p:nvPicPr>
          <p:cNvPr id="4" name="Picture 4" descr="Home">
            <a:hlinkClick r:id="rId2" tooltip="Hom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3338" y="4394200"/>
            <a:ext cx="1376362" cy="1296988"/>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739900" y="2009774"/>
            <a:ext cx="5634038" cy="1622426"/>
          </a:xfrm>
        </p:spPr>
        <p:txBody>
          <a:bodyPr/>
          <a:lstStyle>
            <a:lvl1pPr>
              <a:defRPr/>
            </a:lvl1pPr>
          </a:lstStyle>
          <a:p>
            <a:r>
              <a:rPr lang="en-US" smtClean="0"/>
              <a:t>Click to edit Master title style</a:t>
            </a:r>
            <a:endParaRPr lang="en-US" dirty="0"/>
          </a:p>
        </p:txBody>
      </p:sp>
    </p:spTree>
    <p:extLst>
      <p:ext uri="{BB962C8B-B14F-4D97-AF65-F5344CB8AC3E}">
        <p14:creationId xmlns:p14="http://schemas.microsoft.com/office/powerpoint/2010/main" val="28510390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3" name="TextBox 6"/>
          <p:cNvSpPr txBox="1">
            <a:spLocks noChangeArrowheads="1"/>
          </p:cNvSpPr>
          <p:nvPr/>
        </p:nvSpPr>
        <p:spPr bwMode="auto">
          <a:xfrm>
            <a:off x="6265863" y="12192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endParaRPr lang="en-US"/>
          </a:p>
        </p:txBody>
      </p:sp>
      <p:sp>
        <p:nvSpPr>
          <p:cNvPr id="4" name="Rectangle 3"/>
          <p:cNvSpPr/>
          <p:nvPr/>
        </p:nvSpPr>
        <p:spPr>
          <a:xfrm>
            <a:off x="647700" y="1775064"/>
            <a:ext cx="7848600" cy="3802616"/>
          </a:xfrm>
          <a:prstGeom prst="rect">
            <a:avLst/>
          </a:prstGeom>
          <a:ln w="38100">
            <a:solidFill>
              <a:srgbClr val="FF6600"/>
            </a:solidFill>
            <a:prstDash val="solid"/>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dirty="0">
              <a:solidFill>
                <a:srgbClr val="000000"/>
              </a:solidFill>
              <a:ea typeface="Arial" pitchFamily="-65" charset="0"/>
              <a:cs typeface="Arial" pitchFamily="-65" charset="0"/>
            </a:endParaRPr>
          </a:p>
        </p:txBody>
      </p:sp>
      <p:sp>
        <p:nvSpPr>
          <p:cNvPr id="5" name="TextBox 8"/>
          <p:cNvSpPr txBox="1">
            <a:spLocks noChangeArrowheads="1"/>
          </p:cNvSpPr>
          <p:nvPr/>
        </p:nvSpPr>
        <p:spPr bwMode="auto">
          <a:xfrm>
            <a:off x="3535363" y="557213"/>
            <a:ext cx="2921000"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spcAft>
                <a:spcPts val="600"/>
              </a:spcAft>
            </a:pPr>
            <a:r>
              <a:rPr lang="en-US" sz="2800" dirty="0">
                <a:solidFill>
                  <a:srgbClr val="404040"/>
                </a:solidFill>
                <a:latin typeface="Hoefler Text" charset="0"/>
                <a:cs typeface="Hoefler Text" charset="0"/>
              </a:rPr>
              <a:t>HATHITRUST</a:t>
            </a:r>
          </a:p>
          <a:p>
            <a:pPr>
              <a:spcAft>
                <a:spcPts val="600"/>
              </a:spcAft>
            </a:pPr>
            <a:r>
              <a:rPr lang="en-US" sz="1600" b="1" dirty="0">
                <a:solidFill>
                  <a:srgbClr val="404040"/>
                </a:solidFill>
                <a:latin typeface="Hoefler Text" charset="0"/>
                <a:cs typeface="Hoefler Text" charset="0"/>
              </a:rPr>
              <a:t> </a:t>
            </a:r>
            <a:r>
              <a:rPr lang="en-US" sz="1600" dirty="0">
                <a:solidFill>
                  <a:srgbClr val="404040"/>
                </a:solidFill>
                <a:latin typeface="Hoefler Text" charset="0"/>
                <a:cs typeface="Hoefler Text" charset="0"/>
              </a:rPr>
              <a:t>A Shared Digital Repository</a:t>
            </a:r>
          </a:p>
        </p:txBody>
      </p:sp>
      <p:cxnSp>
        <p:nvCxnSpPr>
          <p:cNvPr id="6" name="Straight Connector 5"/>
          <p:cNvCxnSpPr>
            <a:cxnSpLocks noChangeShapeType="1"/>
          </p:cNvCxnSpPr>
          <p:nvPr/>
        </p:nvCxnSpPr>
        <p:spPr bwMode="auto">
          <a:xfrm>
            <a:off x="1638300" y="3869527"/>
            <a:ext cx="5884863" cy="1588"/>
          </a:xfrm>
          <a:prstGeom prst="line">
            <a:avLst/>
          </a:prstGeom>
          <a:noFill/>
          <a:ln w="12700">
            <a:solidFill>
              <a:srgbClr val="D57007"/>
            </a:solidFill>
            <a:round/>
            <a:headEnd/>
            <a:tailEnd/>
          </a:ln>
          <a:effectLst>
            <a:outerShdw blurRad="63500" dist="23000" dir="5400000" rotWithShape="0">
              <a:srgbClr val="000000">
                <a:alpha val="34999"/>
              </a:srgbClr>
            </a:outerShdw>
          </a:effectLst>
        </p:spPr>
      </p:cxnSp>
      <p:sp>
        <p:nvSpPr>
          <p:cNvPr id="15" name="Title 1"/>
          <p:cNvSpPr>
            <a:spLocks noGrp="1"/>
          </p:cNvSpPr>
          <p:nvPr>
            <p:ph type="ctrTitle"/>
          </p:nvPr>
        </p:nvSpPr>
        <p:spPr>
          <a:xfrm>
            <a:off x="647700" y="1689100"/>
            <a:ext cx="7848600" cy="1622426"/>
          </a:xfrm>
        </p:spPr>
        <p:txBody>
          <a:bodyPr/>
          <a:lstStyle>
            <a:lvl1pPr>
              <a:defRPr/>
            </a:lvl1pPr>
          </a:lstStyle>
          <a:p>
            <a:r>
              <a:rPr lang="en-US" smtClean="0"/>
              <a:t>Click to edit Master title style</a:t>
            </a:r>
            <a:endParaRPr lang="en-US" dirty="0"/>
          </a:p>
        </p:txBody>
      </p:sp>
      <p:pic>
        <p:nvPicPr>
          <p:cNvPr id="8" name="Picture 5"/>
          <p:cNvPicPr>
            <a:picLocks noChangeAspect="1" noChangeArrowheads="1"/>
          </p:cNvPicPr>
          <p:nvPr userDrawn="1"/>
        </p:nvPicPr>
        <p:blipFill>
          <a:blip r:embed="rId2"/>
          <a:srcRect/>
          <a:stretch>
            <a:fillRect/>
          </a:stretch>
        </p:blipFill>
        <p:spPr bwMode="auto">
          <a:xfrm>
            <a:off x="2503488" y="584200"/>
            <a:ext cx="949325" cy="927100"/>
          </a:xfrm>
          <a:prstGeom prst="rect">
            <a:avLst/>
          </a:prstGeom>
          <a:noFill/>
          <a:ln w="9525">
            <a:noFill/>
            <a:miter lim="800000"/>
            <a:headEnd/>
            <a:tailEnd/>
          </a:ln>
        </p:spPr>
      </p:pic>
    </p:spTree>
    <p:extLst>
      <p:ext uri="{BB962C8B-B14F-4D97-AF65-F5344CB8AC3E}">
        <p14:creationId xmlns:p14="http://schemas.microsoft.com/office/powerpoint/2010/main" val="1344391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11C0A3-A04D-0A48-A556-3C0E5D6F2478}" type="datetimeFigureOut">
              <a:rPr lang="en-US" smtClean="0"/>
              <a:t>7/12/12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0EAA4-9E78-9D4F-A957-D39B609E62FE}" type="slidenum">
              <a:rPr lang="en-US" smtClean="0"/>
              <a:t>‹#›</a:t>
            </a:fld>
            <a:endParaRPr lang="en-US"/>
          </a:p>
        </p:txBody>
      </p:sp>
    </p:spTree>
    <p:extLst>
      <p:ext uri="{BB962C8B-B14F-4D97-AF65-F5344CB8AC3E}">
        <p14:creationId xmlns:p14="http://schemas.microsoft.com/office/powerpoint/2010/main" val="132689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11C0A3-A04D-0A48-A556-3C0E5D6F2478}" type="datetimeFigureOut">
              <a:rPr lang="en-US" smtClean="0"/>
              <a:t>7/12/12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0EAA4-9E78-9D4F-A957-D39B609E62FE}" type="slidenum">
              <a:rPr lang="en-US" smtClean="0"/>
              <a:t>‹#›</a:t>
            </a:fld>
            <a:endParaRPr lang="en-US"/>
          </a:p>
        </p:txBody>
      </p:sp>
    </p:spTree>
    <p:extLst>
      <p:ext uri="{BB962C8B-B14F-4D97-AF65-F5344CB8AC3E}">
        <p14:creationId xmlns:p14="http://schemas.microsoft.com/office/powerpoint/2010/main" val="648143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11C0A3-A04D-0A48-A556-3C0E5D6F2478}" type="datetimeFigureOut">
              <a:rPr lang="en-US" smtClean="0"/>
              <a:t>7/12/12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20EAA4-9E78-9D4F-A957-D39B609E62FE}" type="slidenum">
              <a:rPr lang="en-US" smtClean="0"/>
              <a:t>‹#›</a:t>
            </a:fld>
            <a:endParaRPr lang="en-US"/>
          </a:p>
        </p:txBody>
      </p:sp>
    </p:spTree>
    <p:extLst>
      <p:ext uri="{BB962C8B-B14F-4D97-AF65-F5344CB8AC3E}">
        <p14:creationId xmlns:p14="http://schemas.microsoft.com/office/powerpoint/2010/main" val="3356102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11C0A3-A04D-0A48-A556-3C0E5D6F2478}" type="datetimeFigureOut">
              <a:rPr lang="en-US" smtClean="0"/>
              <a:t>7/12/12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20EAA4-9E78-9D4F-A957-D39B609E62FE}" type="slidenum">
              <a:rPr lang="en-US" smtClean="0"/>
              <a:t>‹#›</a:t>
            </a:fld>
            <a:endParaRPr lang="en-US"/>
          </a:p>
        </p:txBody>
      </p:sp>
    </p:spTree>
    <p:extLst>
      <p:ext uri="{BB962C8B-B14F-4D97-AF65-F5344CB8AC3E}">
        <p14:creationId xmlns:p14="http://schemas.microsoft.com/office/powerpoint/2010/main" val="2376757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11C0A3-A04D-0A48-A556-3C0E5D6F2478}" type="datetimeFigureOut">
              <a:rPr lang="en-US" smtClean="0"/>
              <a:t>7/12/12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20EAA4-9E78-9D4F-A957-D39B609E62FE}" type="slidenum">
              <a:rPr lang="en-US" smtClean="0"/>
              <a:t>‹#›</a:t>
            </a:fld>
            <a:endParaRPr lang="en-US"/>
          </a:p>
        </p:txBody>
      </p:sp>
    </p:spTree>
    <p:extLst>
      <p:ext uri="{BB962C8B-B14F-4D97-AF65-F5344CB8AC3E}">
        <p14:creationId xmlns:p14="http://schemas.microsoft.com/office/powerpoint/2010/main" val="4252178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11C0A3-A04D-0A48-A556-3C0E5D6F2478}" type="datetimeFigureOut">
              <a:rPr lang="en-US" smtClean="0"/>
              <a:t>7/12/12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20EAA4-9E78-9D4F-A957-D39B609E62FE}" type="slidenum">
              <a:rPr lang="en-US" smtClean="0"/>
              <a:t>‹#›</a:t>
            </a:fld>
            <a:endParaRPr lang="en-US"/>
          </a:p>
        </p:txBody>
      </p:sp>
    </p:spTree>
    <p:extLst>
      <p:ext uri="{BB962C8B-B14F-4D97-AF65-F5344CB8AC3E}">
        <p14:creationId xmlns:p14="http://schemas.microsoft.com/office/powerpoint/2010/main" val="1446601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11C0A3-A04D-0A48-A556-3C0E5D6F2478}" type="datetimeFigureOut">
              <a:rPr lang="en-US" smtClean="0"/>
              <a:t>7/12/12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20EAA4-9E78-9D4F-A957-D39B609E62FE}" type="slidenum">
              <a:rPr lang="en-US" smtClean="0"/>
              <a:t>‹#›</a:t>
            </a:fld>
            <a:endParaRPr lang="en-US"/>
          </a:p>
        </p:txBody>
      </p:sp>
    </p:spTree>
    <p:extLst>
      <p:ext uri="{BB962C8B-B14F-4D97-AF65-F5344CB8AC3E}">
        <p14:creationId xmlns:p14="http://schemas.microsoft.com/office/powerpoint/2010/main" val="1698332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11C0A3-A04D-0A48-A556-3C0E5D6F2478}" type="datetimeFigureOut">
              <a:rPr lang="en-US" smtClean="0"/>
              <a:t>7/12/12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20EAA4-9E78-9D4F-A957-D39B609E62FE}" type="slidenum">
              <a:rPr lang="en-US" smtClean="0"/>
              <a:t>‹#›</a:t>
            </a:fld>
            <a:endParaRPr lang="en-US"/>
          </a:p>
        </p:txBody>
      </p:sp>
    </p:spTree>
    <p:extLst>
      <p:ext uri="{BB962C8B-B14F-4D97-AF65-F5344CB8AC3E}">
        <p14:creationId xmlns:p14="http://schemas.microsoft.com/office/powerpoint/2010/main" val="39020747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1C0A3-A04D-0A48-A556-3C0E5D6F2478}" type="datetimeFigureOut">
              <a:rPr lang="en-US" smtClean="0"/>
              <a:t>7/12/12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20EAA4-9E78-9D4F-A957-D39B609E62FE}" type="slidenum">
              <a:rPr lang="en-US" smtClean="0"/>
              <a:t>‹#›</a:t>
            </a:fld>
            <a:endParaRPr lang="en-US"/>
          </a:p>
        </p:txBody>
      </p:sp>
    </p:spTree>
    <p:extLst>
      <p:ext uri="{BB962C8B-B14F-4D97-AF65-F5344CB8AC3E}">
        <p14:creationId xmlns:p14="http://schemas.microsoft.com/office/powerpoint/2010/main" val="3910470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3"/>
          <p:cNvSpPr>
            <a:spLocks noGrp="1"/>
          </p:cNvSpPr>
          <p:nvPr>
            <p:ph type="ctrTitle"/>
          </p:nvPr>
        </p:nvSpPr>
        <p:spPr>
          <a:xfrm>
            <a:off x="1093095" y="1970060"/>
            <a:ext cx="6776238" cy="1693132"/>
          </a:xfrm>
        </p:spPr>
        <p:txBody>
          <a:bodyPr>
            <a:normAutofit/>
          </a:bodyPr>
          <a:lstStyle/>
          <a:p>
            <a:r>
              <a:rPr lang="en-US" dirty="0" smtClean="0">
                <a:solidFill>
                  <a:schemeClr val="accent6">
                    <a:lumMod val="75000"/>
                  </a:schemeClr>
                </a:solidFill>
              </a:rPr>
              <a:t>HathiTrust Supplemental Metadata</a:t>
            </a:r>
            <a:endParaRPr lang="en-US" dirty="0">
              <a:solidFill>
                <a:schemeClr val="accent6">
                  <a:lumMod val="75000"/>
                </a:schemeClr>
              </a:solidFill>
              <a:latin typeface="Calibri" charset="0"/>
            </a:endParaRPr>
          </a:p>
        </p:txBody>
      </p:sp>
      <p:sp>
        <p:nvSpPr>
          <p:cNvPr id="4" name="Title 3"/>
          <p:cNvSpPr txBox="1">
            <a:spLocks/>
          </p:cNvSpPr>
          <p:nvPr/>
        </p:nvSpPr>
        <p:spPr>
          <a:xfrm>
            <a:off x="3610536" y="5469085"/>
            <a:ext cx="2988921" cy="1158480"/>
          </a:xfrm>
          <a:prstGeom prst="rect">
            <a:avLst/>
          </a:prstGeom>
        </p:spPr>
        <p:txBody>
          <a:bodyPr anchor="ctr">
            <a:noAutofit/>
          </a:bodyPr>
          <a:lstStyle/>
          <a:p>
            <a:pPr algn="ctr" fontAlgn="auto">
              <a:spcAft>
                <a:spcPts val="0"/>
              </a:spcAft>
              <a:defRPr/>
            </a:pPr>
            <a:endParaRPr lang="en-US" sz="3000" dirty="0">
              <a:latin typeface="+mj-lt"/>
              <a:ea typeface="+mj-ea"/>
              <a:cs typeface="+mj-cs"/>
            </a:endParaRPr>
          </a:p>
        </p:txBody>
      </p:sp>
      <p:sp>
        <p:nvSpPr>
          <p:cNvPr id="2" name="TextBox 1"/>
          <p:cNvSpPr txBox="1"/>
          <p:nvPr/>
        </p:nvSpPr>
        <p:spPr>
          <a:xfrm>
            <a:off x="1093095" y="4179790"/>
            <a:ext cx="7007118" cy="923330"/>
          </a:xfrm>
          <a:prstGeom prst="rect">
            <a:avLst/>
          </a:prstGeom>
          <a:noFill/>
        </p:spPr>
        <p:txBody>
          <a:bodyPr wrap="square" rtlCol="0">
            <a:spAutoFit/>
          </a:bodyPr>
          <a:lstStyle/>
          <a:p>
            <a:pPr algn="ctr"/>
            <a:r>
              <a:rPr lang="en-US" dirty="0" smtClean="0">
                <a:solidFill>
                  <a:schemeClr val="tx1">
                    <a:lumMod val="75000"/>
                    <a:lumOff val="25000"/>
                  </a:schemeClr>
                </a:solidFill>
              </a:rPr>
              <a:t>ALCTS Holdings Information Forum, ALA Annual Convention</a:t>
            </a:r>
          </a:p>
          <a:p>
            <a:pPr algn="ctr"/>
            <a:r>
              <a:rPr lang="en-US" dirty="0" smtClean="0">
                <a:solidFill>
                  <a:schemeClr val="tx1">
                    <a:lumMod val="75000"/>
                    <a:lumOff val="25000"/>
                  </a:schemeClr>
                </a:solidFill>
              </a:rPr>
              <a:t>Anaheim, California - June 23, 2012</a:t>
            </a:r>
          </a:p>
          <a:p>
            <a:pPr algn="ctr"/>
            <a:r>
              <a:rPr lang="en-US" dirty="0" smtClean="0">
                <a:solidFill>
                  <a:schemeClr val="tx1">
                    <a:lumMod val="75000"/>
                    <a:lumOff val="25000"/>
                  </a:schemeClr>
                </a:solidFill>
              </a:rPr>
              <a:t>Jon Rothman, Head, Library Systems Office, University of Michigan</a:t>
            </a:r>
          </a:p>
        </p:txBody>
      </p:sp>
    </p:spTree>
    <p:extLst>
      <p:ext uri="{BB962C8B-B14F-4D97-AF65-F5344CB8AC3E}">
        <p14:creationId xmlns:p14="http://schemas.microsoft.com/office/powerpoint/2010/main" val="171618697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46C0A"/>
                </a:solidFill>
              </a:rPr>
              <a:t>Duplicate detection </a:t>
            </a:r>
            <a:endParaRPr lang="en-US" dirty="0">
              <a:solidFill>
                <a:srgbClr val="E46C0A"/>
              </a:solidFill>
            </a:endParaRPr>
          </a:p>
        </p:txBody>
      </p:sp>
      <p:sp>
        <p:nvSpPr>
          <p:cNvPr id="3" name="Content Placeholder 2"/>
          <p:cNvSpPr>
            <a:spLocks noGrp="1"/>
          </p:cNvSpPr>
          <p:nvPr>
            <p:ph idx="1"/>
          </p:nvPr>
        </p:nvSpPr>
        <p:spPr/>
        <p:txBody>
          <a:bodyPr>
            <a:normAutofit/>
          </a:bodyPr>
          <a:lstStyle/>
          <a:p>
            <a:r>
              <a:rPr lang="en-US" dirty="0" smtClean="0"/>
              <a:t>Simple identifier match using OCLC numbers</a:t>
            </a:r>
            <a:endParaRPr lang="en-US" dirty="0"/>
          </a:p>
          <a:p>
            <a:r>
              <a:rPr lang="en-US" dirty="0" smtClean="0"/>
              <a:t>OCNs most ubiquitous and unique identifiers in the records, but still many issues:</a:t>
            </a:r>
          </a:p>
          <a:p>
            <a:pPr lvl="2"/>
            <a:r>
              <a:rPr lang="en-US" dirty="0" smtClean="0"/>
              <a:t>Some </a:t>
            </a:r>
            <a:r>
              <a:rPr lang="en-US" dirty="0"/>
              <a:t>partners </a:t>
            </a:r>
            <a:r>
              <a:rPr lang="en-US" dirty="0" smtClean="0"/>
              <a:t>didn’t have OCNs in any of their records</a:t>
            </a:r>
            <a:endParaRPr lang="en-US" dirty="0"/>
          </a:p>
          <a:p>
            <a:pPr lvl="2"/>
            <a:r>
              <a:rPr lang="en-US" dirty="0" smtClean="0"/>
              <a:t>Few had them in all of their records</a:t>
            </a:r>
            <a:endParaRPr lang="en-US" dirty="0"/>
          </a:p>
          <a:p>
            <a:pPr lvl="2"/>
            <a:r>
              <a:rPr lang="en-US" dirty="0" smtClean="0"/>
              <a:t>Differences in OCN location in records</a:t>
            </a:r>
          </a:p>
          <a:p>
            <a:pPr lvl="2"/>
            <a:r>
              <a:rPr lang="en-US" dirty="0" smtClean="0"/>
              <a:t>Different </a:t>
            </a:r>
            <a:r>
              <a:rPr lang="en-US" dirty="0"/>
              <a:t>OCNs for same item </a:t>
            </a:r>
            <a:endParaRPr lang="en-US" dirty="0" smtClean="0"/>
          </a:p>
          <a:p>
            <a:pPr lvl="1"/>
            <a:endParaRPr lang="en-US" dirty="0"/>
          </a:p>
        </p:txBody>
      </p:sp>
    </p:spTree>
    <p:extLst>
      <p:ext uri="{BB962C8B-B14F-4D97-AF65-F5344CB8AC3E}">
        <p14:creationId xmlns:p14="http://schemas.microsoft.com/office/powerpoint/2010/main" val="355002057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Making Records Available</a:t>
            </a:r>
            <a:endParaRPr lang="en-US" dirty="0">
              <a:solidFill>
                <a:schemeClr val="accent6">
                  <a:lumMod val="75000"/>
                </a:schemeClr>
              </a:solidFill>
            </a:endParaRPr>
          </a:p>
        </p:txBody>
      </p:sp>
      <p:sp>
        <p:nvSpPr>
          <p:cNvPr id="4" name="Magnetic Disk 3"/>
          <p:cNvSpPr/>
          <p:nvPr/>
        </p:nvSpPr>
        <p:spPr>
          <a:xfrm>
            <a:off x="3355022" y="1756152"/>
            <a:ext cx="2492750" cy="1128952"/>
          </a:xfrm>
          <a:prstGeom prst="flowChartMagneticDisk">
            <a:avLst/>
          </a:prstGeom>
          <a:solidFill>
            <a:schemeClr val="accent6">
              <a:lumMod val="75000"/>
            </a:schemeClr>
          </a:solidFill>
          <a:ln w="63500">
            <a:solidFill>
              <a:schemeClr val="accent6">
                <a:lumMod val="75000"/>
                <a:alpha val="93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tx1"/>
                </a:solidFill>
              </a:rPr>
              <a:t>HathiTrust Biblio/Item Metadata</a:t>
            </a:r>
            <a:endParaRPr lang="en-US" sz="2000" dirty="0">
              <a:solidFill>
                <a:schemeClr val="tx1"/>
              </a:solidFill>
            </a:endParaRPr>
          </a:p>
        </p:txBody>
      </p:sp>
      <p:sp>
        <p:nvSpPr>
          <p:cNvPr id="5" name="Alternate Process 4"/>
          <p:cNvSpPr/>
          <p:nvPr/>
        </p:nvSpPr>
        <p:spPr>
          <a:xfrm>
            <a:off x="6945206" y="3559339"/>
            <a:ext cx="1473702" cy="1442553"/>
          </a:xfrm>
          <a:prstGeom prst="flowChartAlternateProcess">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OAI Data Available for Harvesting</a:t>
            </a:r>
          </a:p>
          <a:p>
            <a:pPr algn="ctr"/>
            <a:endParaRPr lang="en-US" dirty="0">
              <a:solidFill>
                <a:schemeClr val="tx1"/>
              </a:solidFill>
            </a:endParaRPr>
          </a:p>
        </p:txBody>
      </p:sp>
      <p:sp>
        <p:nvSpPr>
          <p:cNvPr id="7" name="Content Placeholder 6"/>
          <p:cNvSpPr>
            <a:spLocks noGrp="1"/>
          </p:cNvSpPr>
          <p:nvPr>
            <p:ph idx="1"/>
          </p:nvPr>
        </p:nvSpPr>
        <p:spPr>
          <a:xfrm>
            <a:off x="812595" y="3582862"/>
            <a:ext cx="1629656" cy="1419030"/>
          </a:xfrm>
          <a:prstGeom prst="flowChartAlternateProcess">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marL="0" indent="0" algn="ctr">
              <a:buNone/>
            </a:pPr>
            <a:r>
              <a:rPr lang="en-US" sz="1800" dirty="0" smtClean="0"/>
              <a:t>Bibliographic</a:t>
            </a:r>
            <a:endParaRPr lang="en-US" sz="1800" dirty="0" smtClean="0">
              <a:solidFill>
                <a:schemeClr val="tx1"/>
              </a:solidFill>
            </a:endParaRPr>
          </a:p>
          <a:p>
            <a:pPr marL="0" indent="0" algn="ctr">
              <a:buNone/>
            </a:pPr>
            <a:r>
              <a:rPr lang="en-US" sz="1800" dirty="0" smtClean="0">
                <a:solidFill>
                  <a:schemeClr val="tx1"/>
                </a:solidFill>
              </a:rPr>
              <a:t> API</a:t>
            </a:r>
          </a:p>
          <a:p>
            <a:pPr marL="0" indent="0" algn="ctr">
              <a:buNone/>
            </a:pPr>
            <a:endParaRPr lang="en-US" dirty="0">
              <a:solidFill>
                <a:schemeClr val="tx1"/>
              </a:solidFill>
            </a:endParaRPr>
          </a:p>
        </p:txBody>
      </p:sp>
      <p:sp>
        <p:nvSpPr>
          <p:cNvPr id="8" name="Alternate Process 7"/>
          <p:cNvSpPr/>
          <p:nvPr/>
        </p:nvSpPr>
        <p:spPr>
          <a:xfrm>
            <a:off x="3574508" y="4061096"/>
            <a:ext cx="1975387" cy="1113274"/>
          </a:xfrm>
          <a:prstGeom prst="flowChartAlternateProcess">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Tab-delimited data (hathifiles)</a:t>
            </a:r>
          </a:p>
          <a:p>
            <a:pPr algn="ctr"/>
            <a:endParaRPr lang="en-US" dirty="0">
              <a:solidFill>
                <a:schemeClr val="tx1"/>
              </a:solidFill>
            </a:endParaRPr>
          </a:p>
        </p:txBody>
      </p:sp>
      <p:sp>
        <p:nvSpPr>
          <p:cNvPr id="9" name="Down Arrow 8"/>
          <p:cNvSpPr/>
          <p:nvPr/>
        </p:nvSpPr>
        <p:spPr>
          <a:xfrm>
            <a:off x="4107549" y="2885104"/>
            <a:ext cx="877949" cy="1175992"/>
          </a:xfrm>
          <a:prstGeom prst="downArrow">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4938467" y="2987915"/>
            <a:ext cx="1172466" cy="923330"/>
          </a:xfrm>
          <a:prstGeom prst="rect">
            <a:avLst/>
          </a:prstGeom>
          <a:noFill/>
        </p:spPr>
        <p:txBody>
          <a:bodyPr wrap="none" rtlCol="0">
            <a:spAutoFit/>
          </a:bodyPr>
          <a:lstStyle/>
          <a:p>
            <a:r>
              <a:rPr lang="en-US" dirty="0" smtClean="0"/>
              <a:t>All </a:t>
            </a:r>
          </a:p>
          <a:p>
            <a:r>
              <a:rPr lang="en-US" dirty="0" smtClean="0"/>
              <a:t>HathiTrust</a:t>
            </a:r>
          </a:p>
          <a:p>
            <a:r>
              <a:rPr lang="en-US" dirty="0" smtClean="0"/>
              <a:t> Items</a:t>
            </a:r>
            <a:endParaRPr lang="en-US" dirty="0"/>
          </a:p>
        </p:txBody>
      </p:sp>
      <p:sp>
        <p:nvSpPr>
          <p:cNvPr id="11" name="Bent-Up Arrow 10"/>
          <p:cNvSpPr/>
          <p:nvPr/>
        </p:nvSpPr>
        <p:spPr>
          <a:xfrm rot="10800000" flipH="1">
            <a:off x="5863449" y="2163827"/>
            <a:ext cx="2132161" cy="1395512"/>
          </a:xfrm>
          <a:prstGeom prst="bentUpArrow">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extBox 11"/>
          <p:cNvSpPr txBox="1"/>
          <p:nvPr/>
        </p:nvSpPr>
        <p:spPr>
          <a:xfrm>
            <a:off x="5863449" y="1794495"/>
            <a:ext cx="2112365" cy="369332"/>
          </a:xfrm>
          <a:prstGeom prst="rect">
            <a:avLst/>
          </a:prstGeom>
          <a:noFill/>
        </p:spPr>
        <p:txBody>
          <a:bodyPr wrap="none" rtlCol="0">
            <a:spAutoFit/>
          </a:bodyPr>
          <a:lstStyle/>
          <a:p>
            <a:r>
              <a:rPr lang="en-US" dirty="0" smtClean="0"/>
              <a:t>Public Domain Items</a:t>
            </a:r>
            <a:endParaRPr lang="en-US" dirty="0"/>
          </a:p>
        </p:txBody>
      </p:sp>
      <p:sp>
        <p:nvSpPr>
          <p:cNvPr id="13" name="Bent-Up Arrow 12"/>
          <p:cNvSpPr/>
          <p:nvPr/>
        </p:nvSpPr>
        <p:spPr>
          <a:xfrm rot="10800000">
            <a:off x="1269889" y="2187348"/>
            <a:ext cx="2038098" cy="1395512"/>
          </a:xfrm>
          <a:prstGeom prst="bentUpArrow">
            <a:avLst/>
          </a:prstGeom>
          <a:solidFill>
            <a:schemeClr val="bg1">
              <a:lumMod val="65000"/>
            </a:schemeClr>
          </a:solidFill>
          <a:ln>
            <a:solidFill>
              <a:schemeClr val="accent3">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extBox 13"/>
          <p:cNvSpPr txBox="1"/>
          <p:nvPr/>
        </p:nvSpPr>
        <p:spPr>
          <a:xfrm>
            <a:off x="718527" y="1563662"/>
            <a:ext cx="1851789" cy="1200329"/>
          </a:xfrm>
          <a:prstGeom prst="rect">
            <a:avLst/>
          </a:prstGeom>
          <a:noFill/>
        </p:spPr>
        <p:txBody>
          <a:bodyPr wrap="none" rtlCol="0">
            <a:spAutoFit/>
          </a:bodyPr>
          <a:lstStyle/>
          <a:p>
            <a:pPr algn="ctr"/>
            <a:r>
              <a:rPr lang="en-US" dirty="0"/>
              <a:t>Small Numbers </a:t>
            </a:r>
            <a:r>
              <a:rPr lang="en-US" dirty="0" smtClean="0"/>
              <a:t>of</a:t>
            </a:r>
          </a:p>
          <a:p>
            <a:pPr algn="ctr"/>
            <a:r>
              <a:rPr lang="en-US" dirty="0" smtClean="0"/>
              <a:t> known records</a:t>
            </a:r>
          </a:p>
          <a:p>
            <a:pPr algn="ctr"/>
            <a:endParaRPr lang="en-US" dirty="0" smtClean="0"/>
          </a:p>
          <a:p>
            <a:pPr algn="ctr"/>
            <a:endParaRPr lang="en-US" dirty="0"/>
          </a:p>
        </p:txBody>
      </p:sp>
      <p:sp>
        <p:nvSpPr>
          <p:cNvPr id="16" name="Rectangle 15"/>
          <p:cNvSpPr/>
          <p:nvPr/>
        </p:nvSpPr>
        <p:spPr>
          <a:xfrm>
            <a:off x="2255036" y="5472288"/>
            <a:ext cx="1099985"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WorldCat</a:t>
            </a:r>
            <a:endParaRPr lang="en-US" dirty="0">
              <a:solidFill>
                <a:schemeClr val="tx1"/>
              </a:solidFill>
            </a:endParaRPr>
          </a:p>
        </p:txBody>
      </p:sp>
      <p:sp>
        <p:nvSpPr>
          <p:cNvPr id="17" name="Rectangle 16"/>
          <p:cNvSpPr/>
          <p:nvPr/>
        </p:nvSpPr>
        <p:spPr>
          <a:xfrm>
            <a:off x="5816416" y="5472288"/>
            <a:ext cx="1097434"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Library </a:t>
            </a:r>
            <a:r>
              <a:rPr lang="en-US" dirty="0" err="1" smtClean="0">
                <a:solidFill>
                  <a:srgbClr val="000000"/>
                </a:solidFill>
              </a:rPr>
              <a:t>atalogs</a:t>
            </a:r>
            <a:endParaRPr lang="en-US" dirty="0" smtClean="0">
              <a:solidFill>
                <a:srgbClr val="000000"/>
              </a:solidFill>
            </a:endParaRPr>
          </a:p>
        </p:txBody>
      </p:sp>
      <p:cxnSp>
        <p:nvCxnSpPr>
          <p:cNvPr id="19" name="Straight Arrow Connector 18"/>
          <p:cNvCxnSpPr/>
          <p:nvPr/>
        </p:nvCxnSpPr>
        <p:spPr>
          <a:xfrm flipH="1">
            <a:off x="3355022" y="5174370"/>
            <a:ext cx="752527" cy="58015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4985498" y="5174370"/>
            <a:ext cx="830918" cy="58015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a:off x="3355022" y="6099484"/>
            <a:ext cx="2461394"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8" name="Rectangle 27"/>
          <p:cNvSpPr/>
          <p:nvPr/>
        </p:nvSpPr>
        <p:spPr>
          <a:xfrm>
            <a:off x="6043847" y="5328685"/>
            <a:ext cx="1097434"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solidFill>
                  <a:srgbClr val="000000"/>
                </a:solidFill>
              </a:rPr>
              <a:t>Libr</a:t>
            </a:r>
            <a:endParaRPr lang="en-US" dirty="0" smtClean="0">
              <a:solidFill>
                <a:srgbClr val="000000"/>
              </a:solidFill>
            </a:endParaRPr>
          </a:p>
        </p:txBody>
      </p:sp>
      <p:sp>
        <p:nvSpPr>
          <p:cNvPr id="29" name="Rectangle 28"/>
          <p:cNvSpPr/>
          <p:nvPr/>
        </p:nvSpPr>
        <p:spPr>
          <a:xfrm>
            <a:off x="6333777" y="5198280"/>
            <a:ext cx="1097434"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Library Catalogs</a:t>
            </a:r>
          </a:p>
        </p:txBody>
      </p:sp>
      <p:cxnSp>
        <p:nvCxnSpPr>
          <p:cNvPr id="30" name="Straight Arrow Connector 29"/>
          <p:cNvCxnSpPr>
            <a:stCxn id="5" idx="2"/>
          </p:cNvCxnSpPr>
          <p:nvPr/>
        </p:nvCxnSpPr>
        <p:spPr>
          <a:xfrm flipH="1">
            <a:off x="7431211" y="5001892"/>
            <a:ext cx="250846" cy="1963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45627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6">
                    <a:lumMod val="75000"/>
                  </a:schemeClr>
                </a:solidFill>
              </a:rPr>
              <a:t>The HathiTrust Print Holdings Database</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Database of HathiTrust</a:t>
            </a:r>
            <a:r>
              <a:rPr lang="en-US" dirty="0"/>
              <a:t> </a:t>
            </a:r>
            <a:r>
              <a:rPr lang="en-US" dirty="0" smtClean="0"/>
              <a:t>partners’ print holdings and their overlap with HathiTrust digitized content </a:t>
            </a:r>
          </a:p>
          <a:p>
            <a:r>
              <a:rPr lang="en-US" dirty="0" smtClean="0"/>
              <a:t>Needed for </a:t>
            </a:r>
          </a:p>
          <a:p>
            <a:pPr lvl="1"/>
            <a:r>
              <a:rPr lang="en-US" dirty="0" smtClean="0"/>
              <a:t>new HT cost model </a:t>
            </a:r>
          </a:p>
          <a:p>
            <a:pPr lvl="1"/>
            <a:r>
              <a:rPr lang="en-US" dirty="0" smtClean="0"/>
              <a:t>upcoming shared print management project(s)</a:t>
            </a:r>
          </a:p>
          <a:p>
            <a:pPr lvl="1"/>
            <a:r>
              <a:rPr lang="en-US" dirty="0" smtClean="0"/>
              <a:t>support holdings-dependent services to users</a:t>
            </a:r>
          </a:p>
          <a:p>
            <a:r>
              <a:rPr lang="en-US" dirty="0" smtClean="0"/>
              <a:t>Partners submit data for each item held in print</a:t>
            </a:r>
          </a:p>
          <a:p>
            <a:endParaRPr lang="en-US" dirty="0" smtClean="0"/>
          </a:p>
        </p:txBody>
      </p:sp>
    </p:spTree>
    <p:extLst>
      <p:ext uri="{BB962C8B-B14F-4D97-AF65-F5344CB8AC3E}">
        <p14:creationId xmlns:p14="http://schemas.microsoft.com/office/powerpoint/2010/main" val="417545768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solidFill>
                  <a:schemeClr val="accent6">
                    <a:lumMod val="75000"/>
                  </a:schemeClr>
                </a:solidFill>
                <a:ea typeface="+mj-ea"/>
                <a:cs typeface="+mj-cs"/>
              </a:rPr>
              <a:t>Print Holdings Database</a:t>
            </a:r>
            <a:endParaRPr lang="en-US" dirty="0">
              <a:solidFill>
                <a:schemeClr val="accent6">
                  <a:lumMod val="75000"/>
                </a:schemeClr>
              </a:solidFill>
              <a:ea typeface="+mj-ea"/>
              <a:cs typeface="+mj-cs"/>
            </a:endParaRPr>
          </a:p>
        </p:txBody>
      </p:sp>
      <p:sp>
        <p:nvSpPr>
          <p:cNvPr id="3" name="Content Placeholder 2"/>
          <p:cNvSpPr>
            <a:spLocks noGrp="1"/>
          </p:cNvSpPr>
          <p:nvPr>
            <p:ph idx="1"/>
          </p:nvPr>
        </p:nvSpPr>
        <p:spPr>
          <a:xfrm>
            <a:off x="457200" y="1600200"/>
            <a:ext cx="8229600" cy="4895850"/>
          </a:xfrm>
        </p:spPr>
        <p:txBody>
          <a:bodyPr rtlCol="0">
            <a:normAutofit fontScale="92500"/>
          </a:bodyPr>
          <a:lstStyle/>
          <a:p>
            <a:pPr>
              <a:defRPr/>
            </a:pPr>
            <a:r>
              <a:rPr lang="en-US" dirty="0"/>
              <a:t>No bibliographic data – bare-bones set of </a:t>
            </a:r>
            <a:r>
              <a:rPr lang="en-US" dirty="0" smtClean="0"/>
              <a:t>elements, for print volumes that </a:t>
            </a:r>
            <a:r>
              <a:rPr lang="en-US" dirty="0" smtClean="0">
                <a:ea typeface="+mn-ea"/>
                <a:cs typeface="+mn-cs"/>
              </a:rPr>
              <a:t>institutions own or </a:t>
            </a:r>
            <a:r>
              <a:rPr lang="en-US" u="sng" dirty="0" smtClean="0">
                <a:ea typeface="+mn-ea"/>
                <a:cs typeface="+mn-cs"/>
              </a:rPr>
              <a:t>have owned</a:t>
            </a:r>
          </a:p>
          <a:p>
            <a:pPr lvl="1" fontAlgn="auto">
              <a:spcAft>
                <a:spcPts val="0"/>
              </a:spcAft>
              <a:buFont typeface="Arial"/>
              <a:buChar char="–"/>
              <a:defRPr/>
            </a:pPr>
            <a:r>
              <a:rPr lang="en-US" dirty="0" smtClean="0">
                <a:ea typeface="+mn-ea"/>
              </a:rPr>
              <a:t>OCLC number [required]</a:t>
            </a:r>
          </a:p>
          <a:p>
            <a:pPr lvl="1" fontAlgn="auto">
              <a:spcAft>
                <a:spcPts val="0"/>
              </a:spcAft>
              <a:buFont typeface="Arial"/>
              <a:buChar char="–"/>
              <a:defRPr/>
            </a:pPr>
            <a:r>
              <a:rPr lang="en-US" dirty="0" smtClean="0">
                <a:ea typeface="+mn-ea"/>
              </a:rPr>
              <a:t>Local System ID [required]</a:t>
            </a:r>
          </a:p>
          <a:p>
            <a:pPr lvl="1" fontAlgn="auto">
              <a:spcAft>
                <a:spcPts val="0"/>
              </a:spcAft>
              <a:buFont typeface="Arial"/>
              <a:buChar char="–"/>
              <a:defRPr/>
            </a:pPr>
            <a:r>
              <a:rPr lang="en-US" dirty="0" smtClean="0">
                <a:ea typeface="+mn-ea"/>
              </a:rPr>
              <a:t>Condition (e.g., brittle) [optional]</a:t>
            </a:r>
          </a:p>
          <a:p>
            <a:pPr lvl="1" fontAlgn="auto">
              <a:spcAft>
                <a:spcPts val="0"/>
              </a:spcAft>
              <a:buFont typeface="Arial"/>
              <a:buChar char="–"/>
              <a:defRPr/>
            </a:pPr>
            <a:r>
              <a:rPr lang="en-US" dirty="0" smtClean="0">
                <a:ea typeface="+mn-ea"/>
              </a:rPr>
              <a:t>Holding Status (e.g., current holding, withdrawn, missing, etc.) [optional]</a:t>
            </a:r>
          </a:p>
          <a:p>
            <a:pPr lvl="1" fontAlgn="auto">
              <a:spcAft>
                <a:spcPts val="0"/>
              </a:spcAft>
              <a:buFont typeface="Arial"/>
              <a:buChar char="–"/>
              <a:defRPr/>
            </a:pPr>
            <a:r>
              <a:rPr lang="en-US" dirty="0" smtClean="0"/>
              <a:t>Item Description (enumeration/chronology) [currently required only for multi-part monographs]</a:t>
            </a:r>
            <a:endParaRPr lang="en-US" dirty="0">
              <a:ea typeface="+mn-ea"/>
            </a:endParaRPr>
          </a:p>
        </p:txBody>
      </p:sp>
    </p:spTree>
    <p:extLst>
      <p:ext uri="{BB962C8B-B14F-4D97-AF65-F5344CB8AC3E}">
        <p14:creationId xmlns:p14="http://schemas.microsoft.com/office/powerpoint/2010/main" val="326003929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ounded Rectangle 31"/>
          <p:cNvSpPr/>
          <p:nvPr/>
        </p:nvSpPr>
        <p:spPr>
          <a:xfrm>
            <a:off x="7300382" y="1972747"/>
            <a:ext cx="1386418" cy="656166"/>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ounded Rectangle 30"/>
          <p:cNvSpPr/>
          <p:nvPr/>
        </p:nvSpPr>
        <p:spPr>
          <a:xfrm>
            <a:off x="7226303" y="2046826"/>
            <a:ext cx="1386418" cy="656166"/>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ounded Rectangle 28"/>
          <p:cNvSpPr/>
          <p:nvPr/>
        </p:nvSpPr>
        <p:spPr>
          <a:xfrm>
            <a:off x="7147985" y="2095503"/>
            <a:ext cx="1386418" cy="656166"/>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ounded Rectangle 29"/>
          <p:cNvSpPr/>
          <p:nvPr/>
        </p:nvSpPr>
        <p:spPr>
          <a:xfrm>
            <a:off x="7048501" y="2180167"/>
            <a:ext cx="1386418" cy="656166"/>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solidFill>
                  <a:schemeClr val="accent6">
                    <a:lumMod val="75000"/>
                  </a:schemeClr>
                </a:solidFill>
              </a:rPr>
              <a:t>Print Holdings Database</a:t>
            </a:r>
            <a:endParaRPr lang="en-US" dirty="0">
              <a:solidFill>
                <a:schemeClr val="accent6">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51427871"/>
              </p:ext>
            </p:extLst>
          </p:nvPr>
        </p:nvGraphicFramePr>
        <p:xfrm>
          <a:off x="510116" y="1462620"/>
          <a:ext cx="6559551" cy="47709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useBgFill="1">
        <p:nvSpPr>
          <p:cNvPr id="5" name="Up-Down Arrow 4"/>
          <p:cNvSpPr/>
          <p:nvPr/>
        </p:nvSpPr>
        <p:spPr>
          <a:xfrm>
            <a:off x="954618" y="2899831"/>
            <a:ext cx="1204384" cy="1386417"/>
          </a:xfrm>
          <a:prstGeom prst="upDownArrow">
            <a:avLst/>
          </a:prstGeom>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Print held by</a:t>
            </a:r>
          </a:p>
        </p:txBody>
      </p:sp>
      <p:sp useBgFill="1">
        <p:nvSpPr>
          <p:cNvPr id="12" name="Oval 11"/>
          <p:cNvSpPr/>
          <p:nvPr/>
        </p:nvSpPr>
        <p:spPr>
          <a:xfrm>
            <a:off x="836082" y="4339166"/>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chemeClr val="tx1"/>
                </a:solidFill>
              </a:rPr>
              <a:t>Partner #1</a:t>
            </a:r>
            <a:endParaRPr lang="en-US" dirty="0">
              <a:solidFill>
                <a:schemeClr val="tx1"/>
              </a:solidFill>
            </a:endParaRPr>
          </a:p>
        </p:txBody>
      </p:sp>
      <p:sp useBgFill="1">
        <p:nvSpPr>
          <p:cNvPr id="13" name="Oval 12"/>
          <p:cNvSpPr/>
          <p:nvPr/>
        </p:nvSpPr>
        <p:spPr>
          <a:xfrm>
            <a:off x="836082" y="4692650"/>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chemeClr val="tx1"/>
                </a:solidFill>
              </a:rPr>
              <a:t>Partner #2</a:t>
            </a:r>
            <a:endParaRPr lang="en-US" dirty="0">
              <a:solidFill>
                <a:schemeClr val="tx1"/>
              </a:solidFill>
            </a:endParaRPr>
          </a:p>
        </p:txBody>
      </p:sp>
      <p:sp useBgFill="1">
        <p:nvSpPr>
          <p:cNvPr id="14" name="Oval 13"/>
          <p:cNvSpPr/>
          <p:nvPr/>
        </p:nvSpPr>
        <p:spPr>
          <a:xfrm>
            <a:off x="836082" y="5031314"/>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chemeClr val="tx1"/>
                </a:solidFill>
              </a:rPr>
              <a:t>Partner #6</a:t>
            </a:r>
            <a:endParaRPr lang="en-US" dirty="0">
              <a:solidFill>
                <a:schemeClr val="tx1"/>
              </a:solidFill>
            </a:endParaRPr>
          </a:p>
        </p:txBody>
      </p:sp>
      <p:sp useBgFill="1">
        <p:nvSpPr>
          <p:cNvPr id="15" name="Oval 14"/>
          <p:cNvSpPr/>
          <p:nvPr/>
        </p:nvSpPr>
        <p:spPr>
          <a:xfrm>
            <a:off x="2368548" y="4339166"/>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chemeClr val="tx1"/>
                </a:solidFill>
              </a:rPr>
              <a:t>Partner #1</a:t>
            </a:r>
            <a:endParaRPr lang="en-US" dirty="0">
              <a:solidFill>
                <a:schemeClr val="tx1"/>
              </a:solidFill>
            </a:endParaRPr>
          </a:p>
        </p:txBody>
      </p:sp>
      <p:sp useBgFill="1">
        <p:nvSpPr>
          <p:cNvPr id="16" name="Oval 15"/>
          <p:cNvSpPr/>
          <p:nvPr/>
        </p:nvSpPr>
        <p:spPr>
          <a:xfrm>
            <a:off x="3890432" y="4339166"/>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chemeClr val="tx1"/>
                </a:solidFill>
              </a:rPr>
              <a:t>Partner #4</a:t>
            </a:r>
            <a:endParaRPr lang="en-US" dirty="0">
              <a:solidFill>
                <a:schemeClr val="tx1"/>
              </a:solidFill>
            </a:endParaRPr>
          </a:p>
        </p:txBody>
      </p:sp>
      <p:sp useBgFill="1">
        <p:nvSpPr>
          <p:cNvPr id="17" name="Oval 16"/>
          <p:cNvSpPr/>
          <p:nvPr/>
        </p:nvSpPr>
        <p:spPr>
          <a:xfrm>
            <a:off x="5461000" y="4339166"/>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chemeClr val="tx1"/>
                </a:solidFill>
              </a:rPr>
              <a:t>Partner #1</a:t>
            </a:r>
            <a:endParaRPr lang="en-US" dirty="0">
              <a:solidFill>
                <a:schemeClr val="tx1"/>
              </a:solidFill>
            </a:endParaRPr>
          </a:p>
        </p:txBody>
      </p:sp>
      <p:sp useBgFill="1">
        <p:nvSpPr>
          <p:cNvPr id="18" name="Oval 17"/>
          <p:cNvSpPr/>
          <p:nvPr/>
        </p:nvSpPr>
        <p:spPr>
          <a:xfrm>
            <a:off x="836083" y="5376308"/>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chemeClr val="tx1"/>
                </a:solidFill>
              </a:rPr>
              <a:t>Partner #8</a:t>
            </a:r>
            <a:endParaRPr lang="en-US" dirty="0">
              <a:solidFill>
                <a:schemeClr val="tx1"/>
              </a:solidFill>
            </a:endParaRPr>
          </a:p>
        </p:txBody>
      </p:sp>
      <p:sp useBgFill="1">
        <p:nvSpPr>
          <p:cNvPr id="19" name="Oval 18"/>
          <p:cNvSpPr/>
          <p:nvPr/>
        </p:nvSpPr>
        <p:spPr>
          <a:xfrm>
            <a:off x="5461000" y="4692650"/>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chemeClr val="tx1"/>
                </a:solidFill>
              </a:rPr>
              <a:t>Partner #2</a:t>
            </a:r>
            <a:endParaRPr lang="en-US" dirty="0">
              <a:solidFill>
                <a:schemeClr val="tx1"/>
              </a:solidFill>
            </a:endParaRPr>
          </a:p>
        </p:txBody>
      </p:sp>
      <p:sp useBgFill="1">
        <p:nvSpPr>
          <p:cNvPr id="20" name="Oval 19"/>
          <p:cNvSpPr/>
          <p:nvPr/>
        </p:nvSpPr>
        <p:spPr>
          <a:xfrm>
            <a:off x="2368548" y="4703233"/>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chemeClr val="tx1"/>
                </a:solidFill>
              </a:rPr>
              <a:t>Partner #3</a:t>
            </a:r>
            <a:endParaRPr lang="en-US" dirty="0">
              <a:solidFill>
                <a:schemeClr val="tx1"/>
              </a:solidFill>
            </a:endParaRPr>
          </a:p>
        </p:txBody>
      </p:sp>
      <p:sp useBgFill="1">
        <p:nvSpPr>
          <p:cNvPr id="21" name="Oval 20"/>
          <p:cNvSpPr/>
          <p:nvPr/>
        </p:nvSpPr>
        <p:spPr>
          <a:xfrm>
            <a:off x="2368548" y="5031314"/>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chemeClr val="tx1"/>
                </a:solidFill>
              </a:rPr>
              <a:t>Partner #4</a:t>
            </a:r>
            <a:endParaRPr lang="en-US" dirty="0">
              <a:solidFill>
                <a:schemeClr val="tx1"/>
              </a:solidFill>
            </a:endParaRPr>
          </a:p>
        </p:txBody>
      </p:sp>
      <p:sp useBgFill="1">
        <p:nvSpPr>
          <p:cNvPr id="22" name="Oval 21"/>
          <p:cNvSpPr/>
          <p:nvPr/>
        </p:nvSpPr>
        <p:spPr>
          <a:xfrm>
            <a:off x="2368548" y="5376308"/>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chemeClr val="tx1"/>
                </a:solidFill>
              </a:rPr>
              <a:t>Partner #6</a:t>
            </a:r>
            <a:endParaRPr lang="en-US" dirty="0">
              <a:solidFill>
                <a:schemeClr val="tx1"/>
              </a:solidFill>
            </a:endParaRPr>
          </a:p>
        </p:txBody>
      </p:sp>
      <p:sp useBgFill="1">
        <p:nvSpPr>
          <p:cNvPr id="23" name="Oval 22"/>
          <p:cNvSpPr/>
          <p:nvPr/>
        </p:nvSpPr>
        <p:spPr>
          <a:xfrm>
            <a:off x="2368548" y="5725584"/>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chemeClr val="tx1"/>
                </a:solidFill>
              </a:rPr>
              <a:t>Partner #7</a:t>
            </a:r>
            <a:endParaRPr lang="en-US" dirty="0">
              <a:solidFill>
                <a:schemeClr val="tx1"/>
              </a:solidFill>
            </a:endParaRPr>
          </a:p>
        </p:txBody>
      </p:sp>
      <p:sp useBgFill="1">
        <p:nvSpPr>
          <p:cNvPr id="24" name="Oval 23"/>
          <p:cNvSpPr/>
          <p:nvPr/>
        </p:nvSpPr>
        <p:spPr>
          <a:xfrm>
            <a:off x="3890432" y="4692650"/>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chemeClr val="tx1"/>
                </a:solidFill>
              </a:rPr>
              <a:t>Partner #7</a:t>
            </a:r>
            <a:endParaRPr lang="en-US" dirty="0">
              <a:solidFill>
                <a:schemeClr val="tx1"/>
              </a:solidFill>
            </a:endParaRPr>
          </a:p>
        </p:txBody>
      </p:sp>
      <p:sp useBgFill="1">
        <p:nvSpPr>
          <p:cNvPr id="25" name="Oval 24"/>
          <p:cNvSpPr/>
          <p:nvPr/>
        </p:nvSpPr>
        <p:spPr>
          <a:xfrm>
            <a:off x="3890432" y="5031314"/>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chemeClr val="tx1"/>
                </a:solidFill>
              </a:rPr>
              <a:t>Partner #9</a:t>
            </a:r>
            <a:endParaRPr lang="en-US" dirty="0">
              <a:solidFill>
                <a:schemeClr val="tx1"/>
              </a:solidFill>
            </a:endParaRPr>
          </a:p>
        </p:txBody>
      </p:sp>
      <p:sp useBgFill="1">
        <p:nvSpPr>
          <p:cNvPr id="26" name="Oval 25"/>
          <p:cNvSpPr/>
          <p:nvPr/>
        </p:nvSpPr>
        <p:spPr>
          <a:xfrm>
            <a:off x="5461000" y="5031314"/>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chemeClr val="tx1"/>
                </a:solidFill>
              </a:rPr>
              <a:t>Partner #3</a:t>
            </a:r>
            <a:endParaRPr lang="en-US" dirty="0">
              <a:solidFill>
                <a:schemeClr val="tx1"/>
              </a:solidFill>
            </a:endParaRPr>
          </a:p>
        </p:txBody>
      </p:sp>
      <p:sp useBgFill="1">
        <p:nvSpPr>
          <p:cNvPr id="27" name="Oval 26"/>
          <p:cNvSpPr/>
          <p:nvPr/>
        </p:nvSpPr>
        <p:spPr>
          <a:xfrm>
            <a:off x="5461000" y="5376308"/>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chemeClr val="tx1"/>
                </a:solidFill>
              </a:rPr>
              <a:t>Partner #4</a:t>
            </a:r>
            <a:endParaRPr lang="en-US" dirty="0">
              <a:solidFill>
                <a:schemeClr val="tx1"/>
              </a:solidFill>
            </a:endParaRPr>
          </a:p>
        </p:txBody>
      </p:sp>
      <p:sp>
        <p:nvSpPr>
          <p:cNvPr id="33" name="Rounded Rectangle 32"/>
          <p:cNvSpPr/>
          <p:nvPr/>
        </p:nvSpPr>
        <p:spPr>
          <a:xfrm>
            <a:off x="5461000" y="2180167"/>
            <a:ext cx="1386418" cy="656166"/>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HathiTrust Item #4</a:t>
            </a:r>
            <a:endParaRPr lang="en-US" dirty="0"/>
          </a:p>
        </p:txBody>
      </p:sp>
      <p:sp>
        <p:nvSpPr>
          <p:cNvPr id="34" name="Rounded Rectangle 33"/>
          <p:cNvSpPr/>
          <p:nvPr/>
        </p:nvSpPr>
        <p:spPr>
          <a:xfrm>
            <a:off x="3922181" y="2180167"/>
            <a:ext cx="1386418" cy="656166"/>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HathiTrust Item #3</a:t>
            </a:r>
            <a:endParaRPr lang="en-US" dirty="0"/>
          </a:p>
        </p:txBody>
      </p:sp>
      <p:sp>
        <p:nvSpPr>
          <p:cNvPr id="35" name="Rounded Rectangle 34"/>
          <p:cNvSpPr/>
          <p:nvPr/>
        </p:nvSpPr>
        <p:spPr>
          <a:xfrm>
            <a:off x="2400297" y="2180167"/>
            <a:ext cx="1386418" cy="656166"/>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HathiTrust Item #2</a:t>
            </a:r>
            <a:endParaRPr lang="en-US" dirty="0"/>
          </a:p>
        </p:txBody>
      </p:sp>
      <p:sp>
        <p:nvSpPr>
          <p:cNvPr id="36" name="Rounded Rectangle 35"/>
          <p:cNvSpPr/>
          <p:nvPr/>
        </p:nvSpPr>
        <p:spPr>
          <a:xfrm>
            <a:off x="867832" y="2184409"/>
            <a:ext cx="1386418" cy="656166"/>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HathiTrust Item #1</a:t>
            </a:r>
            <a:endParaRPr lang="en-US" dirty="0"/>
          </a:p>
        </p:txBody>
      </p:sp>
      <p:sp useBgFill="1">
        <p:nvSpPr>
          <p:cNvPr id="37" name="Up-Down Arrow 36"/>
          <p:cNvSpPr/>
          <p:nvPr/>
        </p:nvSpPr>
        <p:spPr>
          <a:xfrm>
            <a:off x="2493435" y="2899831"/>
            <a:ext cx="1204384" cy="1386417"/>
          </a:xfrm>
          <a:prstGeom prst="upDownArrow">
            <a:avLst/>
          </a:prstGeom>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Print held by</a:t>
            </a:r>
          </a:p>
        </p:txBody>
      </p:sp>
      <p:sp useBgFill="1">
        <p:nvSpPr>
          <p:cNvPr id="38" name="Up-Down Arrow 37"/>
          <p:cNvSpPr/>
          <p:nvPr/>
        </p:nvSpPr>
        <p:spPr>
          <a:xfrm>
            <a:off x="4006851" y="2899831"/>
            <a:ext cx="1204384" cy="1386417"/>
          </a:xfrm>
          <a:prstGeom prst="upDownArrow">
            <a:avLst/>
          </a:prstGeom>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Print held by</a:t>
            </a:r>
          </a:p>
        </p:txBody>
      </p:sp>
      <p:sp useBgFill="1">
        <p:nvSpPr>
          <p:cNvPr id="39" name="Up-Down Arrow 38"/>
          <p:cNvSpPr/>
          <p:nvPr/>
        </p:nvSpPr>
        <p:spPr>
          <a:xfrm>
            <a:off x="5552018" y="2899831"/>
            <a:ext cx="1204384" cy="1386417"/>
          </a:xfrm>
          <a:prstGeom prst="upDownArrow">
            <a:avLst/>
          </a:prstGeom>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Print held by</a:t>
            </a:r>
          </a:p>
        </p:txBody>
      </p:sp>
    </p:spTree>
    <p:extLst>
      <p:ext uri="{BB962C8B-B14F-4D97-AF65-F5344CB8AC3E}">
        <p14:creationId xmlns:p14="http://schemas.microsoft.com/office/powerpoint/2010/main" val="45590064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46C0A"/>
                </a:solidFill>
              </a:rPr>
              <a:t>PHDB history</a:t>
            </a:r>
            <a:endParaRPr lang="en-US" dirty="0">
              <a:solidFill>
                <a:srgbClr val="E46C0A"/>
              </a:solidFill>
            </a:endParaRPr>
          </a:p>
        </p:txBody>
      </p:sp>
      <p:sp>
        <p:nvSpPr>
          <p:cNvPr id="3" name="Content Placeholder 2"/>
          <p:cNvSpPr>
            <a:spLocks noGrp="1"/>
          </p:cNvSpPr>
          <p:nvPr>
            <p:ph idx="1"/>
          </p:nvPr>
        </p:nvSpPr>
        <p:spPr/>
        <p:txBody>
          <a:bodyPr>
            <a:normAutofit/>
          </a:bodyPr>
          <a:lstStyle/>
          <a:p>
            <a:r>
              <a:rPr lang="en-US" dirty="0" smtClean="0"/>
              <a:t>Began receiving data (for single-part monographs) from pilot sites in July 2010.  Loaded first samples in a database in Nov. 2010.</a:t>
            </a:r>
          </a:p>
          <a:p>
            <a:r>
              <a:rPr lang="en-US" dirty="0" smtClean="0"/>
              <a:t>Second round of data (including serials and multipart monographs) received starting in August 2011.</a:t>
            </a:r>
          </a:p>
          <a:p>
            <a:r>
              <a:rPr lang="en-US" dirty="0" smtClean="0"/>
              <a:t>198,667,323 </a:t>
            </a:r>
            <a:r>
              <a:rPr lang="en-US" dirty="0"/>
              <a:t>holdings from 66 partner </a:t>
            </a:r>
            <a:r>
              <a:rPr lang="en-US" dirty="0" smtClean="0"/>
              <a:t>institutions loaded (June 4, 2012)</a:t>
            </a:r>
            <a:endParaRPr lang="en-US" dirty="0"/>
          </a:p>
        </p:txBody>
      </p:sp>
    </p:spTree>
    <p:extLst>
      <p:ext uri="{BB962C8B-B14F-4D97-AF65-F5344CB8AC3E}">
        <p14:creationId xmlns:p14="http://schemas.microsoft.com/office/powerpoint/2010/main" val="92499652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Overlap based on OCLC numbers</a:t>
            </a:r>
            <a:endParaRPr lang="en-US" dirty="0">
              <a:solidFill>
                <a:schemeClr val="accent6">
                  <a:lumMod val="75000"/>
                </a:schemeClr>
              </a:solidFill>
            </a:endParaRPr>
          </a:p>
        </p:txBody>
      </p:sp>
      <p:sp>
        <p:nvSpPr>
          <p:cNvPr id="3" name="Content Placeholder 2"/>
          <p:cNvSpPr>
            <a:spLocks noGrp="1"/>
          </p:cNvSpPr>
          <p:nvPr>
            <p:ph idx="1"/>
          </p:nvPr>
        </p:nvSpPr>
        <p:spPr/>
        <p:txBody>
          <a:bodyPr>
            <a:normAutofit/>
          </a:bodyPr>
          <a:lstStyle/>
          <a:p>
            <a:r>
              <a:rPr lang="en-US" dirty="0" smtClean="0"/>
              <a:t>The print holdings database is all about overlap.</a:t>
            </a:r>
          </a:p>
          <a:p>
            <a:r>
              <a:rPr lang="en-US" dirty="0" smtClean="0"/>
              <a:t>Matching is based on OCLC number.</a:t>
            </a:r>
          </a:p>
          <a:p>
            <a:r>
              <a:rPr lang="en-US" dirty="0" smtClean="0"/>
              <a:t>Variant &amp; inconsistent numbers a problem here as well.</a:t>
            </a:r>
          </a:p>
          <a:p>
            <a:r>
              <a:rPr lang="en-US" dirty="0" smtClean="0"/>
              <a:t>Needed a way to improve the matching.</a:t>
            </a:r>
            <a:endParaRPr lang="en-US" dirty="0"/>
          </a:p>
        </p:txBody>
      </p:sp>
    </p:spTree>
    <p:extLst>
      <p:ext uri="{BB962C8B-B14F-4D97-AF65-F5344CB8AC3E}">
        <p14:creationId xmlns:p14="http://schemas.microsoft.com/office/powerpoint/2010/main" val="367646763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E46C0A"/>
                </a:solidFill>
              </a:rPr>
              <a:t>Looking for Improved Matching</a:t>
            </a:r>
            <a:endParaRPr lang="en-US" dirty="0">
              <a:solidFill>
                <a:srgbClr val="E46C0A"/>
              </a:solidFill>
            </a:endParaRPr>
          </a:p>
        </p:txBody>
      </p:sp>
      <p:sp>
        <p:nvSpPr>
          <p:cNvPr id="3" name="Content Placeholder 2"/>
          <p:cNvSpPr>
            <a:spLocks noGrp="1"/>
          </p:cNvSpPr>
          <p:nvPr>
            <p:ph idx="1"/>
          </p:nvPr>
        </p:nvSpPr>
        <p:spPr>
          <a:prstGeom prst="rect">
            <a:avLst/>
          </a:prstGeom>
        </p:spPr>
        <p:txBody>
          <a:bodyPr>
            <a:normAutofit/>
          </a:bodyPr>
          <a:lstStyle/>
          <a:p>
            <a:r>
              <a:rPr lang="en-US" dirty="0" smtClean="0"/>
              <a:t>OCLC’s </a:t>
            </a:r>
            <a:r>
              <a:rPr lang="en-US" dirty="0" smtClean="0"/>
              <a:t>GLIMIR </a:t>
            </a:r>
            <a:r>
              <a:rPr lang="en-US" dirty="0" smtClean="0"/>
              <a:t>(Global Library Manifestation Identifier) project promising, but</a:t>
            </a:r>
            <a:r>
              <a:rPr lang="en-US" dirty="0"/>
              <a:t> </a:t>
            </a:r>
            <a:r>
              <a:rPr lang="en-US" dirty="0" smtClean="0"/>
              <a:t>primary </a:t>
            </a:r>
            <a:r>
              <a:rPr lang="en-US" dirty="0" smtClean="0"/>
              <a:t>GLIMIR </a:t>
            </a:r>
            <a:r>
              <a:rPr lang="en-US" dirty="0" smtClean="0"/>
              <a:t>set uses a definition of “sameness” that’s too broad to meet HathiTrust needs.</a:t>
            </a:r>
          </a:p>
          <a:p>
            <a:r>
              <a:rPr lang="en-US" dirty="0" smtClean="0"/>
              <a:t>One </a:t>
            </a:r>
            <a:r>
              <a:rPr lang="en-US" dirty="0" smtClean="0"/>
              <a:t>GLIMIR </a:t>
            </a:r>
            <a:r>
              <a:rPr lang="en-US" dirty="0" smtClean="0"/>
              <a:t>subset (OCLC Manifestation Identifier, or OMI) may suit our needs when the </a:t>
            </a:r>
            <a:r>
              <a:rPr lang="en-US" dirty="0" smtClean="0"/>
              <a:t>GLIMIR </a:t>
            </a:r>
            <a:r>
              <a:rPr lang="en-US" dirty="0" smtClean="0"/>
              <a:t>clustering is complete.</a:t>
            </a:r>
          </a:p>
          <a:p>
            <a:r>
              <a:rPr lang="en-US" dirty="0" smtClean="0"/>
              <a:t>In the meantime…</a:t>
            </a:r>
          </a:p>
          <a:p>
            <a:endParaRPr lang="en-US" dirty="0" smtClean="0"/>
          </a:p>
          <a:p>
            <a:pPr lvl="1"/>
            <a:endParaRPr lang="en-US" dirty="0" smtClean="0"/>
          </a:p>
          <a:p>
            <a:endParaRPr lang="en-US" dirty="0" smtClean="0"/>
          </a:p>
          <a:p>
            <a:pPr lvl="1"/>
            <a:endParaRPr lang="en-US" dirty="0" smtClean="0"/>
          </a:p>
        </p:txBody>
      </p:sp>
    </p:spTree>
    <p:extLst>
      <p:ext uri="{BB962C8B-B14F-4D97-AF65-F5344CB8AC3E}">
        <p14:creationId xmlns:p14="http://schemas.microsoft.com/office/powerpoint/2010/main" val="334323723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46C0A"/>
                </a:solidFill>
              </a:rPr>
              <a:t>Improved Matching - 2</a:t>
            </a:r>
            <a:endParaRPr lang="en-US" dirty="0">
              <a:solidFill>
                <a:srgbClr val="E46C0A"/>
              </a:solidFill>
            </a:endParaRPr>
          </a:p>
        </p:txBody>
      </p:sp>
      <p:sp>
        <p:nvSpPr>
          <p:cNvPr id="3" name="Content Placeholder 2"/>
          <p:cNvSpPr>
            <a:spLocks noGrp="1"/>
          </p:cNvSpPr>
          <p:nvPr>
            <p:ph idx="1"/>
          </p:nvPr>
        </p:nvSpPr>
        <p:spPr/>
        <p:txBody>
          <a:bodyPr>
            <a:normAutofit/>
          </a:bodyPr>
          <a:lstStyle/>
          <a:p>
            <a:r>
              <a:rPr lang="en-US" dirty="0" smtClean="0"/>
              <a:t>OCLC has provided resolution table data – sets of OCNs that are, in effect, “synonyms” for each other </a:t>
            </a:r>
          </a:p>
          <a:p>
            <a:r>
              <a:rPr lang="en-US" dirty="0" smtClean="0"/>
              <a:t>We build “clusters” of related data</a:t>
            </a:r>
          </a:p>
          <a:p>
            <a:r>
              <a:rPr lang="en-US" dirty="0" smtClean="0"/>
              <a:t>Clusters allow print holdings data with different OCNs to match same HathiTrust item</a:t>
            </a:r>
          </a:p>
          <a:p>
            <a:pPr marL="457200" lvl="1" indent="0">
              <a:buNone/>
            </a:pPr>
            <a:r>
              <a:rPr lang="en-US" dirty="0" smtClean="0"/>
              <a:t>and</a:t>
            </a:r>
          </a:p>
          <a:p>
            <a:r>
              <a:rPr lang="en-US" dirty="0" smtClean="0"/>
              <a:t>Allow multiple HathiTrust items with different OCNs to be treated together</a:t>
            </a:r>
          </a:p>
        </p:txBody>
      </p:sp>
    </p:spTree>
    <p:extLst>
      <p:ext uri="{BB962C8B-B14F-4D97-AF65-F5344CB8AC3E}">
        <p14:creationId xmlns:p14="http://schemas.microsoft.com/office/powerpoint/2010/main" val="411810288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46C0A"/>
                </a:solidFill>
              </a:rPr>
              <a:t>OCLC </a:t>
            </a:r>
            <a:r>
              <a:rPr lang="en-US" dirty="0">
                <a:solidFill>
                  <a:srgbClr val="E46C0A"/>
                </a:solidFill>
              </a:rPr>
              <a:t>N</a:t>
            </a:r>
            <a:r>
              <a:rPr lang="en-US" dirty="0" smtClean="0">
                <a:solidFill>
                  <a:srgbClr val="E46C0A"/>
                </a:solidFill>
              </a:rPr>
              <a:t>umber Cluster</a:t>
            </a:r>
            <a:endParaRPr lang="en-US" dirty="0">
              <a:solidFill>
                <a:srgbClr val="E46C0A"/>
              </a:solidFill>
            </a:endParaRPr>
          </a:p>
        </p:txBody>
      </p:sp>
      <p:sp>
        <p:nvSpPr>
          <p:cNvPr id="3" name="Content Placeholder 2"/>
          <p:cNvSpPr>
            <a:spLocks noGrp="1"/>
          </p:cNvSpPr>
          <p:nvPr>
            <p:ph idx="1"/>
          </p:nvPr>
        </p:nvSpPr>
        <p:spPr/>
        <p:txBody>
          <a:bodyPr>
            <a:normAutofit/>
          </a:bodyPr>
          <a:lstStyle/>
          <a:p>
            <a:pPr marL="0" indent="0">
              <a:buNone/>
            </a:pPr>
            <a:r>
              <a:rPr lang="en-US" dirty="0" smtClean="0"/>
              <a:t> </a:t>
            </a:r>
          </a:p>
        </p:txBody>
      </p:sp>
      <p:sp>
        <p:nvSpPr>
          <p:cNvPr id="5" name="TextBox 4"/>
          <p:cNvSpPr txBox="1"/>
          <p:nvPr/>
        </p:nvSpPr>
        <p:spPr>
          <a:xfrm>
            <a:off x="1371601" y="1856713"/>
            <a:ext cx="6146801" cy="1231106"/>
          </a:xfrm>
          <a:prstGeom prst="rect">
            <a:avLst/>
          </a:prstGeom>
          <a:noFill/>
          <a:ln>
            <a:solidFill>
              <a:schemeClr val="tx1"/>
            </a:solidFill>
          </a:ln>
        </p:spPr>
        <p:txBody>
          <a:bodyPr wrap="square" rtlCol="0">
            <a:spAutoFit/>
          </a:bodyPr>
          <a:lstStyle/>
          <a:p>
            <a:pPr algn="ctr"/>
            <a:r>
              <a:rPr lang="en-US" sz="2000" b="1" dirty="0" smtClean="0">
                <a:solidFill>
                  <a:srgbClr val="0000FF"/>
                </a:solidFill>
              </a:rPr>
              <a:t>HathiTrust Deposited Items</a:t>
            </a:r>
          </a:p>
          <a:p>
            <a:r>
              <a:rPr lang="en-US" b="1" dirty="0" smtClean="0">
                <a:solidFill>
                  <a:srgbClr val="0000FF"/>
                </a:solidFill>
              </a:rPr>
              <a:t>HathiTrust ID							OCLC Number</a:t>
            </a:r>
          </a:p>
          <a:p>
            <a:r>
              <a:rPr lang="en-US" dirty="0"/>
              <a:t>mdp.</a:t>
            </a:r>
            <a:r>
              <a:rPr lang="en-US" dirty="0" smtClean="0"/>
              <a:t>39015016876347</a:t>
            </a:r>
            <a:r>
              <a:rPr lang="en-US" sz="1400" dirty="0" smtClean="0"/>
              <a:t>					</a:t>
            </a:r>
            <a:r>
              <a:rPr lang="en-US" dirty="0" smtClean="0"/>
              <a:t>18463904 </a:t>
            </a:r>
          </a:p>
          <a:p>
            <a:r>
              <a:rPr lang="en-US" dirty="0"/>
              <a:t>pur1.32754073196457 | </a:t>
            </a:r>
            <a:r>
              <a:rPr lang="en-US" dirty="0" smtClean="0"/>
              <a:t>				17206938 </a:t>
            </a:r>
            <a:endParaRPr lang="en-US" dirty="0"/>
          </a:p>
        </p:txBody>
      </p:sp>
      <p:sp>
        <p:nvSpPr>
          <p:cNvPr id="6" name="TextBox 5"/>
          <p:cNvSpPr txBox="1"/>
          <p:nvPr/>
        </p:nvSpPr>
        <p:spPr>
          <a:xfrm>
            <a:off x="2133601" y="3231288"/>
            <a:ext cx="4419600" cy="677108"/>
          </a:xfrm>
          <a:prstGeom prst="rect">
            <a:avLst/>
          </a:prstGeom>
          <a:noFill/>
          <a:ln>
            <a:solidFill>
              <a:schemeClr val="tx1"/>
            </a:solidFill>
          </a:ln>
        </p:spPr>
        <p:txBody>
          <a:bodyPr wrap="square" rtlCol="0">
            <a:spAutoFit/>
          </a:bodyPr>
          <a:lstStyle/>
          <a:p>
            <a:pPr algn="ctr"/>
            <a:r>
              <a:rPr lang="en-US" sz="2000" b="1" dirty="0" smtClean="0">
                <a:solidFill>
                  <a:srgbClr val="0000FF"/>
                </a:solidFill>
              </a:rPr>
              <a:t>OCLC Numbers</a:t>
            </a:r>
          </a:p>
          <a:p>
            <a:r>
              <a:rPr lang="en-US" dirty="0" smtClean="0"/>
              <a:t>17206938</a:t>
            </a:r>
            <a:r>
              <a:rPr lang="en-US" dirty="0"/>
              <a:t>, 18463904, 19939354, 58659384 </a:t>
            </a:r>
          </a:p>
        </p:txBody>
      </p:sp>
      <p:sp>
        <p:nvSpPr>
          <p:cNvPr id="7" name="TextBox 6"/>
          <p:cNvSpPr txBox="1"/>
          <p:nvPr/>
        </p:nvSpPr>
        <p:spPr>
          <a:xfrm>
            <a:off x="1371601" y="4148296"/>
            <a:ext cx="6146801" cy="2339102"/>
          </a:xfrm>
          <a:prstGeom prst="rect">
            <a:avLst/>
          </a:prstGeom>
          <a:noFill/>
          <a:ln>
            <a:solidFill>
              <a:schemeClr val="tx1"/>
            </a:solidFill>
          </a:ln>
        </p:spPr>
        <p:txBody>
          <a:bodyPr wrap="square" rtlCol="0">
            <a:spAutoFit/>
          </a:bodyPr>
          <a:lstStyle/>
          <a:p>
            <a:pPr algn="ctr"/>
            <a:r>
              <a:rPr lang="en-US" sz="2000" b="1" dirty="0" smtClean="0">
                <a:solidFill>
                  <a:srgbClr val="0000FF"/>
                </a:solidFill>
              </a:rPr>
              <a:t>Partner Print Holdings</a:t>
            </a:r>
          </a:p>
          <a:p>
            <a:r>
              <a:rPr lang="en-US" b="1" dirty="0" smtClean="0">
                <a:solidFill>
                  <a:srgbClr val="0000FF"/>
                </a:solidFill>
              </a:rPr>
              <a:t>Partner								OCLC Number</a:t>
            </a:r>
          </a:p>
          <a:p>
            <a:r>
              <a:rPr lang="en-US" dirty="0" smtClean="0"/>
              <a:t>Partner #1							17206938</a:t>
            </a:r>
          </a:p>
          <a:p>
            <a:r>
              <a:rPr lang="en-US" dirty="0" smtClean="0"/>
              <a:t>Partner #2							58659384</a:t>
            </a:r>
          </a:p>
          <a:p>
            <a:r>
              <a:rPr lang="en-US" dirty="0" smtClean="0"/>
              <a:t>Partner #3							17206938</a:t>
            </a:r>
          </a:p>
          <a:p>
            <a:r>
              <a:rPr lang="en-US" dirty="0" smtClean="0"/>
              <a:t>Partner #4							18463904</a:t>
            </a:r>
          </a:p>
          <a:p>
            <a:r>
              <a:rPr lang="en-US" dirty="0" smtClean="0"/>
              <a:t>Partner #5							18463904</a:t>
            </a:r>
          </a:p>
          <a:p>
            <a:r>
              <a:rPr lang="en-US" dirty="0" smtClean="0"/>
              <a:t>Partner #6							19939354</a:t>
            </a:r>
            <a:endParaRPr lang="en-US" dirty="0"/>
          </a:p>
        </p:txBody>
      </p:sp>
    </p:spTree>
    <p:extLst>
      <p:ext uri="{BB962C8B-B14F-4D97-AF65-F5344CB8AC3E}">
        <p14:creationId xmlns:p14="http://schemas.microsoft.com/office/powerpoint/2010/main" val="405285858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solidFill>
                  <a:srgbClr val="E46C0A"/>
                </a:solidFill>
              </a:rPr>
              <a:t>What is HathiTrust</a:t>
            </a:r>
            <a:endParaRPr lang="en-US" dirty="0">
              <a:solidFill>
                <a:srgbClr val="E46C0A"/>
              </a:solidFill>
            </a:endParaRPr>
          </a:p>
        </p:txBody>
      </p:sp>
    </p:spTree>
    <p:extLst>
      <p:ext uri="{BB962C8B-B14F-4D97-AF65-F5344CB8AC3E}">
        <p14:creationId xmlns:p14="http://schemas.microsoft.com/office/powerpoint/2010/main" val="153651895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ounded Rectangle 31"/>
          <p:cNvSpPr/>
          <p:nvPr/>
        </p:nvSpPr>
        <p:spPr>
          <a:xfrm>
            <a:off x="7300382" y="1972747"/>
            <a:ext cx="1386418" cy="656166"/>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ounded Rectangle 30"/>
          <p:cNvSpPr/>
          <p:nvPr/>
        </p:nvSpPr>
        <p:spPr>
          <a:xfrm>
            <a:off x="7226303" y="2046826"/>
            <a:ext cx="1386418" cy="656166"/>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ounded Rectangle 28"/>
          <p:cNvSpPr/>
          <p:nvPr/>
        </p:nvSpPr>
        <p:spPr>
          <a:xfrm>
            <a:off x="7147985" y="2095503"/>
            <a:ext cx="1386418" cy="656166"/>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ounded Rectangle 29"/>
          <p:cNvSpPr/>
          <p:nvPr/>
        </p:nvSpPr>
        <p:spPr>
          <a:xfrm>
            <a:off x="7048501" y="2180167"/>
            <a:ext cx="1386418" cy="656166"/>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solidFill>
                  <a:schemeClr val="accent6">
                    <a:lumMod val="75000"/>
                  </a:schemeClr>
                </a:solidFill>
              </a:rPr>
              <a:t>Effect of OCLC Number Clustering</a:t>
            </a:r>
            <a:endParaRPr lang="en-US" dirty="0">
              <a:solidFill>
                <a:schemeClr val="accent6">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56388825"/>
              </p:ext>
            </p:extLst>
          </p:nvPr>
        </p:nvGraphicFramePr>
        <p:xfrm>
          <a:off x="510116" y="1462620"/>
          <a:ext cx="6559551" cy="47709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useBgFill="1">
        <p:nvSpPr>
          <p:cNvPr id="5" name="Up-Down Arrow 4"/>
          <p:cNvSpPr/>
          <p:nvPr/>
        </p:nvSpPr>
        <p:spPr>
          <a:xfrm>
            <a:off x="1766356" y="3047998"/>
            <a:ext cx="1204384" cy="1386417"/>
          </a:xfrm>
          <a:prstGeom prst="upDownArrow">
            <a:avLst/>
          </a:prstGeom>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Print held by</a:t>
            </a:r>
          </a:p>
        </p:txBody>
      </p:sp>
      <p:sp useBgFill="1">
        <p:nvSpPr>
          <p:cNvPr id="12" name="Oval 11"/>
          <p:cNvSpPr/>
          <p:nvPr/>
        </p:nvSpPr>
        <p:spPr>
          <a:xfrm>
            <a:off x="836082" y="4339166"/>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chemeClr val="tx1"/>
                </a:solidFill>
              </a:rPr>
              <a:t>Partner #1</a:t>
            </a:r>
            <a:endParaRPr lang="en-US" dirty="0">
              <a:solidFill>
                <a:schemeClr val="tx1"/>
              </a:solidFill>
            </a:endParaRPr>
          </a:p>
        </p:txBody>
      </p:sp>
      <p:sp useBgFill="1">
        <p:nvSpPr>
          <p:cNvPr id="13" name="Oval 12"/>
          <p:cNvSpPr/>
          <p:nvPr/>
        </p:nvSpPr>
        <p:spPr>
          <a:xfrm>
            <a:off x="836082" y="4692650"/>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chemeClr val="tx1"/>
                </a:solidFill>
              </a:rPr>
              <a:t>Partner #2</a:t>
            </a:r>
            <a:endParaRPr lang="en-US" dirty="0">
              <a:solidFill>
                <a:schemeClr val="tx1"/>
              </a:solidFill>
            </a:endParaRPr>
          </a:p>
        </p:txBody>
      </p:sp>
      <p:sp useBgFill="1">
        <p:nvSpPr>
          <p:cNvPr id="14" name="Oval 13"/>
          <p:cNvSpPr/>
          <p:nvPr/>
        </p:nvSpPr>
        <p:spPr>
          <a:xfrm>
            <a:off x="836082" y="5031314"/>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chemeClr val="tx1"/>
                </a:solidFill>
              </a:rPr>
              <a:t>Partner #6</a:t>
            </a:r>
            <a:endParaRPr lang="en-US" dirty="0">
              <a:solidFill>
                <a:schemeClr val="tx1"/>
              </a:solidFill>
            </a:endParaRPr>
          </a:p>
        </p:txBody>
      </p:sp>
      <p:sp useBgFill="1">
        <p:nvSpPr>
          <p:cNvPr id="15" name="Oval 14"/>
          <p:cNvSpPr/>
          <p:nvPr/>
        </p:nvSpPr>
        <p:spPr>
          <a:xfrm>
            <a:off x="3894667" y="4339166"/>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chemeClr val="tx1"/>
                </a:solidFill>
              </a:rPr>
              <a:t>Partner #1</a:t>
            </a:r>
            <a:endParaRPr lang="en-US" dirty="0">
              <a:solidFill>
                <a:schemeClr val="tx1"/>
              </a:solidFill>
            </a:endParaRPr>
          </a:p>
        </p:txBody>
      </p:sp>
      <p:sp useBgFill="1">
        <p:nvSpPr>
          <p:cNvPr id="16" name="Oval 15"/>
          <p:cNvSpPr/>
          <p:nvPr/>
        </p:nvSpPr>
        <p:spPr>
          <a:xfrm>
            <a:off x="2029882" y="4565647"/>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chemeClr val="tx1"/>
                </a:solidFill>
              </a:rPr>
              <a:t>Partner #4</a:t>
            </a:r>
            <a:endParaRPr lang="en-US" dirty="0">
              <a:solidFill>
                <a:schemeClr val="tx1"/>
              </a:solidFill>
            </a:endParaRPr>
          </a:p>
        </p:txBody>
      </p:sp>
      <p:sp useBgFill="1">
        <p:nvSpPr>
          <p:cNvPr id="17" name="Oval 16"/>
          <p:cNvSpPr/>
          <p:nvPr/>
        </p:nvSpPr>
        <p:spPr>
          <a:xfrm>
            <a:off x="5461000" y="4339166"/>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chemeClr val="tx1"/>
                </a:solidFill>
              </a:rPr>
              <a:t>Partner #1</a:t>
            </a:r>
            <a:endParaRPr lang="en-US" dirty="0">
              <a:solidFill>
                <a:schemeClr val="tx1"/>
              </a:solidFill>
            </a:endParaRPr>
          </a:p>
        </p:txBody>
      </p:sp>
      <p:sp useBgFill="1">
        <p:nvSpPr>
          <p:cNvPr id="18" name="Oval 17"/>
          <p:cNvSpPr/>
          <p:nvPr/>
        </p:nvSpPr>
        <p:spPr>
          <a:xfrm>
            <a:off x="836083" y="5376308"/>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chemeClr val="tx1"/>
                </a:solidFill>
              </a:rPr>
              <a:t>Partner #8</a:t>
            </a:r>
            <a:endParaRPr lang="en-US" dirty="0">
              <a:solidFill>
                <a:schemeClr val="tx1"/>
              </a:solidFill>
            </a:endParaRPr>
          </a:p>
        </p:txBody>
      </p:sp>
      <p:sp useBgFill="1">
        <p:nvSpPr>
          <p:cNvPr id="19" name="Oval 18"/>
          <p:cNvSpPr/>
          <p:nvPr/>
        </p:nvSpPr>
        <p:spPr>
          <a:xfrm>
            <a:off x="5461000" y="4692650"/>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chemeClr val="tx1"/>
                </a:solidFill>
              </a:rPr>
              <a:t>Partner #2</a:t>
            </a:r>
            <a:endParaRPr lang="en-US" dirty="0">
              <a:solidFill>
                <a:schemeClr val="tx1"/>
              </a:solidFill>
            </a:endParaRPr>
          </a:p>
        </p:txBody>
      </p:sp>
      <p:sp useBgFill="1">
        <p:nvSpPr>
          <p:cNvPr id="20" name="Oval 19"/>
          <p:cNvSpPr/>
          <p:nvPr/>
        </p:nvSpPr>
        <p:spPr>
          <a:xfrm>
            <a:off x="3894667" y="4703233"/>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chemeClr val="tx1"/>
                </a:solidFill>
              </a:rPr>
              <a:t>Partner #3</a:t>
            </a:r>
            <a:endParaRPr lang="en-US" dirty="0">
              <a:solidFill>
                <a:schemeClr val="tx1"/>
              </a:solidFill>
            </a:endParaRPr>
          </a:p>
        </p:txBody>
      </p:sp>
      <p:sp useBgFill="1">
        <p:nvSpPr>
          <p:cNvPr id="21" name="Oval 20"/>
          <p:cNvSpPr/>
          <p:nvPr/>
        </p:nvSpPr>
        <p:spPr>
          <a:xfrm>
            <a:off x="3894667" y="5031314"/>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chemeClr val="tx1"/>
                </a:solidFill>
              </a:rPr>
              <a:t>Partner #4</a:t>
            </a:r>
            <a:endParaRPr lang="en-US" dirty="0">
              <a:solidFill>
                <a:schemeClr val="tx1"/>
              </a:solidFill>
            </a:endParaRPr>
          </a:p>
        </p:txBody>
      </p:sp>
      <p:sp useBgFill="1">
        <p:nvSpPr>
          <p:cNvPr id="22" name="Oval 21"/>
          <p:cNvSpPr/>
          <p:nvPr/>
        </p:nvSpPr>
        <p:spPr>
          <a:xfrm>
            <a:off x="3894667" y="5380539"/>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chemeClr val="tx1"/>
                </a:solidFill>
              </a:rPr>
              <a:t>Partner #6</a:t>
            </a:r>
            <a:endParaRPr lang="en-US" dirty="0">
              <a:solidFill>
                <a:schemeClr val="tx1"/>
              </a:solidFill>
            </a:endParaRPr>
          </a:p>
        </p:txBody>
      </p:sp>
      <p:sp useBgFill="1">
        <p:nvSpPr>
          <p:cNvPr id="23" name="Oval 22"/>
          <p:cNvSpPr/>
          <p:nvPr/>
        </p:nvSpPr>
        <p:spPr>
          <a:xfrm>
            <a:off x="3894667" y="5725559"/>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chemeClr val="tx1"/>
                </a:solidFill>
              </a:rPr>
              <a:t>Partner #7</a:t>
            </a:r>
            <a:endParaRPr lang="en-US" dirty="0">
              <a:solidFill>
                <a:schemeClr val="tx1"/>
              </a:solidFill>
            </a:endParaRPr>
          </a:p>
        </p:txBody>
      </p:sp>
      <p:sp useBgFill="1">
        <p:nvSpPr>
          <p:cNvPr id="24" name="Oval 23"/>
          <p:cNvSpPr/>
          <p:nvPr/>
        </p:nvSpPr>
        <p:spPr>
          <a:xfrm>
            <a:off x="2029882" y="4910641"/>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chemeClr val="tx1"/>
                </a:solidFill>
              </a:rPr>
              <a:t>Partner #7</a:t>
            </a:r>
            <a:endParaRPr lang="en-US" dirty="0">
              <a:solidFill>
                <a:schemeClr val="tx1"/>
              </a:solidFill>
            </a:endParaRPr>
          </a:p>
        </p:txBody>
      </p:sp>
      <p:sp useBgFill="1">
        <p:nvSpPr>
          <p:cNvPr id="25" name="Oval 24"/>
          <p:cNvSpPr/>
          <p:nvPr/>
        </p:nvSpPr>
        <p:spPr>
          <a:xfrm>
            <a:off x="2029882" y="5264147"/>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chemeClr val="tx1"/>
                </a:solidFill>
              </a:rPr>
              <a:t>Partner #9</a:t>
            </a:r>
            <a:endParaRPr lang="en-US" dirty="0">
              <a:solidFill>
                <a:schemeClr val="tx1"/>
              </a:solidFill>
            </a:endParaRPr>
          </a:p>
        </p:txBody>
      </p:sp>
      <p:sp useBgFill="1">
        <p:nvSpPr>
          <p:cNvPr id="26" name="Oval 25"/>
          <p:cNvSpPr/>
          <p:nvPr/>
        </p:nvSpPr>
        <p:spPr>
          <a:xfrm>
            <a:off x="5461000" y="5031314"/>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chemeClr val="tx1"/>
                </a:solidFill>
              </a:rPr>
              <a:t>Partner #3</a:t>
            </a:r>
            <a:endParaRPr lang="en-US" dirty="0">
              <a:solidFill>
                <a:schemeClr val="tx1"/>
              </a:solidFill>
            </a:endParaRPr>
          </a:p>
        </p:txBody>
      </p:sp>
      <p:sp useBgFill="1">
        <p:nvSpPr>
          <p:cNvPr id="27" name="Oval 26"/>
          <p:cNvSpPr/>
          <p:nvPr/>
        </p:nvSpPr>
        <p:spPr>
          <a:xfrm>
            <a:off x="5461000" y="5376308"/>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chemeClr val="tx1"/>
                </a:solidFill>
              </a:rPr>
              <a:t>Partner #4</a:t>
            </a:r>
            <a:endParaRPr lang="en-US" dirty="0">
              <a:solidFill>
                <a:schemeClr val="tx1"/>
              </a:solidFill>
            </a:endParaRPr>
          </a:p>
        </p:txBody>
      </p:sp>
      <p:sp>
        <p:nvSpPr>
          <p:cNvPr id="33" name="Rounded Rectangle 32"/>
          <p:cNvSpPr/>
          <p:nvPr/>
        </p:nvSpPr>
        <p:spPr>
          <a:xfrm>
            <a:off x="5461000" y="2180167"/>
            <a:ext cx="1386418" cy="656166"/>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HathiTrust Item #4</a:t>
            </a:r>
            <a:endParaRPr lang="en-US" dirty="0"/>
          </a:p>
        </p:txBody>
      </p:sp>
      <p:sp>
        <p:nvSpPr>
          <p:cNvPr id="34" name="Rounded Rectangle 33"/>
          <p:cNvSpPr/>
          <p:nvPr/>
        </p:nvSpPr>
        <p:spPr>
          <a:xfrm>
            <a:off x="1682745" y="2391837"/>
            <a:ext cx="1386418" cy="656166"/>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HathiTrust Item #3</a:t>
            </a:r>
            <a:endParaRPr lang="en-US" dirty="0"/>
          </a:p>
        </p:txBody>
      </p:sp>
      <p:sp>
        <p:nvSpPr>
          <p:cNvPr id="35" name="Rounded Rectangle 34"/>
          <p:cNvSpPr/>
          <p:nvPr/>
        </p:nvSpPr>
        <p:spPr>
          <a:xfrm>
            <a:off x="3854451" y="2180167"/>
            <a:ext cx="1386418" cy="656166"/>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HathiTrust Item #2</a:t>
            </a:r>
            <a:endParaRPr lang="en-US" dirty="0"/>
          </a:p>
        </p:txBody>
      </p:sp>
      <p:sp>
        <p:nvSpPr>
          <p:cNvPr id="36" name="Rounded Rectangle 35"/>
          <p:cNvSpPr/>
          <p:nvPr/>
        </p:nvSpPr>
        <p:spPr>
          <a:xfrm>
            <a:off x="1675339" y="1782243"/>
            <a:ext cx="1386418" cy="656166"/>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HathiTrust Item #1</a:t>
            </a:r>
            <a:endParaRPr lang="en-US" dirty="0"/>
          </a:p>
        </p:txBody>
      </p:sp>
      <p:sp useBgFill="1">
        <p:nvSpPr>
          <p:cNvPr id="37" name="Up-Down Arrow 36"/>
          <p:cNvSpPr/>
          <p:nvPr/>
        </p:nvSpPr>
        <p:spPr>
          <a:xfrm>
            <a:off x="4006851" y="2899831"/>
            <a:ext cx="1204384" cy="1386417"/>
          </a:xfrm>
          <a:prstGeom prst="upDownArrow">
            <a:avLst/>
          </a:prstGeom>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Print held by</a:t>
            </a:r>
          </a:p>
        </p:txBody>
      </p:sp>
      <p:sp useBgFill="1">
        <p:nvSpPr>
          <p:cNvPr id="39" name="Up-Down Arrow 38"/>
          <p:cNvSpPr/>
          <p:nvPr/>
        </p:nvSpPr>
        <p:spPr>
          <a:xfrm>
            <a:off x="5552018" y="2899831"/>
            <a:ext cx="1204384" cy="1386417"/>
          </a:xfrm>
          <a:prstGeom prst="upDownArrow">
            <a:avLst/>
          </a:prstGeom>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Print held by</a:t>
            </a:r>
          </a:p>
        </p:txBody>
      </p:sp>
      <p:sp>
        <p:nvSpPr>
          <p:cNvPr id="3" name="Oval 2"/>
          <p:cNvSpPr/>
          <p:nvPr/>
        </p:nvSpPr>
        <p:spPr>
          <a:xfrm>
            <a:off x="1386417" y="1638303"/>
            <a:ext cx="1947333" cy="1579030"/>
          </a:xfrm>
          <a:prstGeom prst="ellipse">
            <a:avLst/>
          </a:prstGeom>
          <a:noFill/>
          <a:ln w="635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useBgFill="1">
        <p:nvSpPr>
          <p:cNvPr id="41" name="Oval 40"/>
          <p:cNvSpPr/>
          <p:nvPr/>
        </p:nvSpPr>
        <p:spPr>
          <a:xfrm>
            <a:off x="5461000" y="5725559"/>
            <a:ext cx="1418167" cy="465667"/>
          </a:xfrm>
          <a:prstGeom prst="ellipse">
            <a:avLst/>
          </a:prstGeom>
          <a:ln w="254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normAutofit fontScale="85000" lnSpcReduction="10000"/>
          </a:bodyPr>
          <a:lstStyle/>
          <a:p>
            <a:pPr algn="ctr"/>
            <a:r>
              <a:rPr lang="en-US" dirty="0" smtClean="0">
                <a:solidFill>
                  <a:srgbClr val="FF0000"/>
                </a:solidFill>
              </a:rPr>
              <a:t>Partner #6</a:t>
            </a:r>
            <a:endParaRPr lang="en-US" dirty="0">
              <a:solidFill>
                <a:srgbClr val="FF0000"/>
              </a:solidFill>
            </a:endParaRPr>
          </a:p>
        </p:txBody>
      </p:sp>
      <p:sp>
        <p:nvSpPr>
          <p:cNvPr id="44" name="Oval 43"/>
          <p:cNvSpPr/>
          <p:nvPr/>
        </p:nvSpPr>
        <p:spPr>
          <a:xfrm>
            <a:off x="510116" y="4127500"/>
            <a:ext cx="3130551" cy="1852083"/>
          </a:xfrm>
          <a:prstGeom prst="ellipse">
            <a:avLst/>
          </a:prstGeom>
          <a:noFill/>
          <a:ln w="635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5298018" y="5540375"/>
            <a:ext cx="1849967" cy="878416"/>
          </a:xfrm>
          <a:prstGeom prst="ellipse">
            <a:avLst/>
          </a:prstGeom>
          <a:noFill/>
          <a:ln w="635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74668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4" grpId="0" animBg="1"/>
      <p:bldP spid="4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46C0A"/>
                </a:solidFill>
              </a:rPr>
              <a:t>Improved </a:t>
            </a:r>
            <a:r>
              <a:rPr lang="en-US" dirty="0" smtClean="0">
                <a:solidFill>
                  <a:srgbClr val="E46C0A"/>
                </a:solidFill>
              </a:rPr>
              <a:t>matching results</a:t>
            </a:r>
            <a:endParaRPr lang="en-US" dirty="0">
              <a:solidFill>
                <a:srgbClr val="E46C0A"/>
              </a:solidFill>
            </a:endParaRPr>
          </a:p>
        </p:txBody>
      </p:sp>
      <p:sp>
        <p:nvSpPr>
          <p:cNvPr id="3" name="Content Placeholder 2"/>
          <p:cNvSpPr>
            <a:spLocks noGrp="1"/>
          </p:cNvSpPr>
          <p:nvPr>
            <p:ph idx="1"/>
          </p:nvPr>
        </p:nvSpPr>
        <p:spPr/>
        <p:txBody>
          <a:bodyPr>
            <a:normAutofit lnSpcReduction="10000"/>
          </a:bodyPr>
          <a:lstStyle/>
          <a:p>
            <a:r>
              <a:rPr lang="en-US" dirty="0" smtClean="0"/>
              <a:t>Clusters improve </a:t>
            </a:r>
            <a:r>
              <a:rPr lang="en-US" dirty="0"/>
              <a:t>our matching. </a:t>
            </a:r>
            <a:endParaRPr lang="en-US" dirty="0" smtClean="0"/>
          </a:p>
          <a:p>
            <a:pPr lvl="1"/>
            <a:r>
              <a:rPr lang="en-US" dirty="0" smtClean="0"/>
              <a:t>There are currently 5,306,740 </a:t>
            </a:r>
            <a:r>
              <a:rPr lang="en-US" dirty="0"/>
              <a:t>clusters including </a:t>
            </a:r>
            <a:r>
              <a:rPr lang="en-US" dirty="0" smtClean="0"/>
              <a:t>6,726,095 </a:t>
            </a:r>
            <a:r>
              <a:rPr lang="en-US" dirty="0"/>
              <a:t>unique </a:t>
            </a:r>
            <a:r>
              <a:rPr lang="en-US" dirty="0" smtClean="0"/>
              <a:t>OCLC numbers. </a:t>
            </a:r>
          </a:p>
          <a:p>
            <a:pPr lvl="1"/>
            <a:r>
              <a:rPr lang="en-US" dirty="0" smtClean="0"/>
              <a:t>That’s 1,419,355 OCLC numbers that can be associated with others as synonyms, reducing undetected duplication.</a:t>
            </a:r>
          </a:p>
          <a:p>
            <a:pPr lvl="1"/>
            <a:r>
              <a:rPr lang="en-US" dirty="0" smtClean="0"/>
              <a:t>So far, we’ve been able to match 31 million additional partner holdings that contain OCLC numbers not found in the metadata for deposited items.  I’m confident that, as we refine the process that number will grow.</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367895922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3"/>
          <p:cNvSpPr>
            <a:spLocks noGrp="1"/>
          </p:cNvSpPr>
          <p:nvPr>
            <p:ph type="ctrTitle"/>
          </p:nvPr>
        </p:nvSpPr>
        <p:spPr>
          <a:xfrm>
            <a:off x="1093095" y="1970060"/>
            <a:ext cx="6776238" cy="1693132"/>
          </a:xfrm>
        </p:spPr>
        <p:txBody>
          <a:bodyPr>
            <a:normAutofit/>
          </a:bodyPr>
          <a:lstStyle/>
          <a:p>
            <a:r>
              <a:rPr lang="en-US" dirty="0" smtClean="0">
                <a:solidFill>
                  <a:schemeClr val="accent6">
                    <a:lumMod val="75000"/>
                  </a:schemeClr>
                </a:solidFill>
              </a:rPr>
              <a:t>HathiTrust Supplemental Metadata</a:t>
            </a:r>
            <a:endParaRPr lang="en-US" dirty="0">
              <a:solidFill>
                <a:schemeClr val="accent6">
                  <a:lumMod val="75000"/>
                </a:schemeClr>
              </a:solidFill>
              <a:latin typeface="Calibri" charset="0"/>
            </a:endParaRPr>
          </a:p>
        </p:txBody>
      </p:sp>
      <p:sp>
        <p:nvSpPr>
          <p:cNvPr id="4" name="Title 3"/>
          <p:cNvSpPr txBox="1">
            <a:spLocks/>
          </p:cNvSpPr>
          <p:nvPr/>
        </p:nvSpPr>
        <p:spPr>
          <a:xfrm>
            <a:off x="3610536" y="5469085"/>
            <a:ext cx="2988921" cy="1158480"/>
          </a:xfrm>
          <a:prstGeom prst="rect">
            <a:avLst/>
          </a:prstGeom>
        </p:spPr>
        <p:txBody>
          <a:bodyPr anchor="ctr">
            <a:noAutofit/>
          </a:bodyPr>
          <a:lstStyle/>
          <a:p>
            <a:pPr algn="ctr" fontAlgn="auto">
              <a:spcAft>
                <a:spcPts val="0"/>
              </a:spcAft>
              <a:defRPr/>
            </a:pPr>
            <a:endParaRPr lang="en-US" sz="3000" dirty="0">
              <a:latin typeface="+mj-lt"/>
              <a:ea typeface="+mj-ea"/>
              <a:cs typeface="+mj-cs"/>
            </a:endParaRPr>
          </a:p>
        </p:txBody>
      </p:sp>
      <p:sp>
        <p:nvSpPr>
          <p:cNvPr id="2" name="TextBox 1"/>
          <p:cNvSpPr txBox="1"/>
          <p:nvPr/>
        </p:nvSpPr>
        <p:spPr>
          <a:xfrm>
            <a:off x="1093095" y="4179790"/>
            <a:ext cx="7007118" cy="923330"/>
          </a:xfrm>
          <a:prstGeom prst="rect">
            <a:avLst/>
          </a:prstGeom>
          <a:noFill/>
        </p:spPr>
        <p:txBody>
          <a:bodyPr wrap="square" rtlCol="0">
            <a:spAutoFit/>
          </a:bodyPr>
          <a:lstStyle/>
          <a:p>
            <a:pPr algn="ctr"/>
            <a:r>
              <a:rPr lang="en-US" dirty="0" smtClean="0">
                <a:solidFill>
                  <a:schemeClr val="tx1">
                    <a:lumMod val="75000"/>
                    <a:lumOff val="25000"/>
                  </a:schemeClr>
                </a:solidFill>
              </a:rPr>
              <a:t>ALCTS Holdings Information Forum, ALA Annual Convention</a:t>
            </a:r>
          </a:p>
          <a:p>
            <a:pPr algn="ctr"/>
            <a:r>
              <a:rPr lang="en-US" dirty="0" smtClean="0">
                <a:solidFill>
                  <a:schemeClr val="tx1">
                    <a:lumMod val="75000"/>
                    <a:lumOff val="25000"/>
                  </a:schemeClr>
                </a:solidFill>
              </a:rPr>
              <a:t>Anaheim, California -- June 23, 2012</a:t>
            </a:r>
          </a:p>
          <a:p>
            <a:pPr algn="ctr"/>
            <a:r>
              <a:rPr lang="en-US" dirty="0" smtClean="0">
                <a:solidFill>
                  <a:schemeClr val="tx1">
                    <a:lumMod val="75000"/>
                    <a:lumOff val="25000"/>
                  </a:schemeClr>
                </a:solidFill>
              </a:rPr>
              <a:t>Jon Rothman, Head, Library Systems Office, University of Michigan</a:t>
            </a:r>
          </a:p>
        </p:txBody>
      </p:sp>
    </p:spTree>
    <p:extLst>
      <p:ext uri="{BB962C8B-B14F-4D97-AF65-F5344CB8AC3E}">
        <p14:creationId xmlns:p14="http://schemas.microsoft.com/office/powerpoint/2010/main" val="305805758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1"/>
          <p:cNvSpPr>
            <a:spLocks noGrp="1"/>
          </p:cNvSpPr>
          <p:nvPr>
            <p:ph type="title"/>
          </p:nvPr>
        </p:nvSpPr>
        <p:spPr/>
        <p:txBody>
          <a:bodyPr/>
          <a:lstStyle/>
          <a:p>
            <a:r>
              <a:rPr lang="en-US" dirty="0" smtClean="0">
                <a:solidFill>
                  <a:srgbClr val="E46C0A"/>
                </a:solidFill>
                <a:latin typeface="Calibri" charset="0"/>
              </a:rPr>
              <a:t>Partnership</a:t>
            </a:r>
            <a:endParaRPr lang="en-US" dirty="0">
              <a:solidFill>
                <a:srgbClr val="E46C0A"/>
              </a:solidFill>
              <a:latin typeface="Calibri" charset="0"/>
            </a:endParaRPr>
          </a:p>
        </p:txBody>
      </p:sp>
      <p:sp>
        <p:nvSpPr>
          <p:cNvPr id="9219" name="Rectangle 12"/>
          <p:cNvSpPr>
            <a:spLocks noGrp="1"/>
          </p:cNvSpPr>
          <p:nvPr>
            <p:ph idx="1"/>
          </p:nvPr>
        </p:nvSpPr>
        <p:spPr>
          <a:xfrm>
            <a:off x="611120" y="1649413"/>
            <a:ext cx="2294177" cy="4919662"/>
          </a:xfrm>
        </p:spPr>
        <p:txBody>
          <a:bodyPr>
            <a:normAutofit lnSpcReduction="10000"/>
          </a:bodyPr>
          <a:lstStyle/>
          <a:p>
            <a:pPr>
              <a:spcBef>
                <a:spcPts val="0"/>
              </a:spcBef>
              <a:buFont typeface="Arial" charset="0"/>
              <a:buNone/>
            </a:pPr>
            <a:r>
              <a:rPr lang="en-US" sz="1300" dirty="0">
                <a:solidFill>
                  <a:srgbClr val="000000"/>
                </a:solidFill>
                <a:latin typeface="Arial" charset="0"/>
              </a:rPr>
              <a:t>Arizona State University</a:t>
            </a:r>
          </a:p>
          <a:p>
            <a:pPr>
              <a:spcBef>
                <a:spcPts val="0"/>
              </a:spcBef>
              <a:buNone/>
            </a:pPr>
            <a:r>
              <a:rPr lang="en-US" sz="1300" dirty="0">
                <a:solidFill>
                  <a:srgbClr val="000000"/>
                </a:solidFill>
                <a:latin typeface="Arial" charset="0"/>
              </a:rPr>
              <a:t>Baylor </a:t>
            </a:r>
            <a:r>
              <a:rPr lang="en-US" sz="1300" dirty="0" smtClean="0">
                <a:solidFill>
                  <a:srgbClr val="000000"/>
                </a:solidFill>
                <a:latin typeface="Arial" charset="0"/>
              </a:rPr>
              <a:t>University</a:t>
            </a:r>
          </a:p>
          <a:p>
            <a:pPr>
              <a:spcBef>
                <a:spcPts val="0"/>
              </a:spcBef>
              <a:buNone/>
            </a:pPr>
            <a:r>
              <a:rPr lang="en-US" sz="1300" dirty="0" smtClean="0">
                <a:solidFill>
                  <a:srgbClr val="000000"/>
                </a:solidFill>
                <a:latin typeface="Arial" charset="0"/>
              </a:rPr>
              <a:t>Boston College</a:t>
            </a:r>
          </a:p>
          <a:p>
            <a:pPr>
              <a:spcBef>
                <a:spcPts val="0"/>
              </a:spcBef>
              <a:buFont typeface="Arial" charset="0"/>
              <a:buNone/>
            </a:pPr>
            <a:r>
              <a:rPr lang="en-US" sz="1300" dirty="0" smtClean="0">
                <a:solidFill>
                  <a:srgbClr val="000000"/>
                </a:solidFill>
                <a:latin typeface="Arial" charset="0"/>
              </a:rPr>
              <a:t>Boston </a:t>
            </a:r>
            <a:r>
              <a:rPr lang="en-US" sz="1300" dirty="0">
                <a:solidFill>
                  <a:srgbClr val="000000"/>
                </a:solidFill>
                <a:latin typeface="Arial" charset="0"/>
              </a:rPr>
              <a:t>University</a:t>
            </a:r>
          </a:p>
          <a:p>
            <a:pPr>
              <a:spcBef>
                <a:spcPts val="0"/>
              </a:spcBef>
              <a:buFont typeface="Arial" charset="0"/>
              <a:buNone/>
            </a:pPr>
            <a:r>
              <a:rPr lang="en-US" sz="1300" dirty="0" smtClean="0">
                <a:solidFill>
                  <a:srgbClr val="000000"/>
                </a:solidFill>
                <a:latin typeface="Arial" charset="0"/>
              </a:rPr>
              <a:t>California </a:t>
            </a:r>
            <a:r>
              <a:rPr lang="en-US" sz="1300" dirty="0">
                <a:solidFill>
                  <a:srgbClr val="000000"/>
                </a:solidFill>
                <a:latin typeface="Arial" charset="0"/>
              </a:rPr>
              <a:t>Digital Library</a:t>
            </a:r>
          </a:p>
          <a:p>
            <a:pPr>
              <a:spcBef>
                <a:spcPts val="0"/>
              </a:spcBef>
              <a:buFont typeface="Arial" charset="0"/>
              <a:buNone/>
            </a:pPr>
            <a:r>
              <a:rPr lang="en-US" sz="1300" dirty="0">
                <a:solidFill>
                  <a:srgbClr val="000000"/>
                </a:solidFill>
                <a:latin typeface="Arial" charset="0"/>
              </a:rPr>
              <a:t>Columbia University</a:t>
            </a:r>
          </a:p>
          <a:p>
            <a:pPr>
              <a:spcBef>
                <a:spcPts val="0"/>
              </a:spcBef>
              <a:buFont typeface="Arial" charset="0"/>
              <a:buNone/>
            </a:pPr>
            <a:r>
              <a:rPr lang="en-US" sz="1300" dirty="0">
                <a:solidFill>
                  <a:srgbClr val="000000"/>
                </a:solidFill>
                <a:latin typeface="Arial" charset="0"/>
              </a:rPr>
              <a:t>Cornell University</a:t>
            </a:r>
          </a:p>
          <a:p>
            <a:pPr>
              <a:spcBef>
                <a:spcPts val="0"/>
              </a:spcBef>
              <a:buFont typeface="Arial" charset="0"/>
              <a:buNone/>
            </a:pPr>
            <a:r>
              <a:rPr lang="en-US" sz="1300" dirty="0">
                <a:solidFill>
                  <a:srgbClr val="000000"/>
                </a:solidFill>
                <a:latin typeface="Arial" charset="0"/>
              </a:rPr>
              <a:t>Dartmouth College</a:t>
            </a:r>
          </a:p>
          <a:p>
            <a:pPr>
              <a:spcBef>
                <a:spcPts val="0"/>
              </a:spcBef>
              <a:buFont typeface="Arial" charset="0"/>
              <a:buNone/>
            </a:pPr>
            <a:r>
              <a:rPr lang="en-US" sz="1300" dirty="0">
                <a:solidFill>
                  <a:srgbClr val="000000"/>
                </a:solidFill>
                <a:latin typeface="Arial" charset="0"/>
              </a:rPr>
              <a:t>Duke University</a:t>
            </a:r>
          </a:p>
          <a:p>
            <a:pPr>
              <a:spcBef>
                <a:spcPts val="0"/>
              </a:spcBef>
              <a:buFont typeface="Arial" charset="0"/>
              <a:buNone/>
            </a:pPr>
            <a:r>
              <a:rPr lang="en-US" sz="1300" dirty="0">
                <a:solidFill>
                  <a:srgbClr val="000000"/>
                </a:solidFill>
                <a:latin typeface="Arial" charset="0"/>
              </a:rPr>
              <a:t>Emory </a:t>
            </a:r>
            <a:r>
              <a:rPr lang="en-US" sz="1300" dirty="0" smtClean="0">
                <a:solidFill>
                  <a:srgbClr val="000000"/>
                </a:solidFill>
                <a:latin typeface="Arial" charset="0"/>
              </a:rPr>
              <a:t>University</a:t>
            </a:r>
          </a:p>
          <a:p>
            <a:pPr>
              <a:spcBef>
                <a:spcPts val="0"/>
              </a:spcBef>
              <a:buFont typeface="Arial" charset="0"/>
              <a:buNone/>
            </a:pPr>
            <a:r>
              <a:rPr lang="en-US" sz="1300" dirty="0" smtClean="0">
                <a:solidFill>
                  <a:srgbClr val="000000"/>
                </a:solidFill>
                <a:latin typeface="Arial" charset="0"/>
              </a:rPr>
              <a:t>Florida State University</a:t>
            </a:r>
          </a:p>
          <a:p>
            <a:pPr>
              <a:spcBef>
                <a:spcPts val="0"/>
              </a:spcBef>
              <a:buFont typeface="Arial" charset="0"/>
              <a:buNone/>
            </a:pPr>
            <a:r>
              <a:rPr lang="en-US" sz="1300" dirty="0" smtClean="0">
                <a:solidFill>
                  <a:srgbClr val="000000"/>
                </a:solidFill>
                <a:latin typeface="Arial" charset="0"/>
              </a:rPr>
              <a:t>Getty Research Institute</a:t>
            </a:r>
            <a:endParaRPr lang="en-US" sz="1300" dirty="0">
              <a:solidFill>
                <a:srgbClr val="000000"/>
              </a:solidFill>
              <a:latin typeface="Arial" charset="0"/>
            </a:endParaRPr>
          </a:p>
          <a:p>
            <a:pPr>
              <a:spcBef>
                <a:spcPts val="0"/>
              </a:spcBef>
              <a:buFont typeface="Arial" charset="0"/>
              <a:buNone/>
            </a:pPr>
            <a:r>
              <a:rPr lang="en-US" sz="1300" dirty="0">
                <a:solidFill>
                  <a:srgbClr val="000000"/>
                </a:solidFill>
                <a:latin typeface="Arial" charset="0"/>
              </a:rPr>
              <a:t>Harvard University Library</a:t>
            </a:r>
          </a:p>
          <a:p>
            <a:pPr>
              <a:spcBef>
                <a:spcPts val="0"/>
              </a:spcBef>
              <a:buFont typeface="Arial" charset="0"/>
              <a:buNone/>
            </a:pPr>
            <a:r>
              <a:rPr lang="en-US" sz="1300" dirty="0">
                <a:solidFill>
                  <a:srgbClr val="000000"/>
                </a:solidFill>
                <a:latin typeface="Arial" charset="0"/>
              </a:rPr>
              <a:t>Indiana University</a:t>
            </a:r>
          </a:p>
          <a:p>
            <a:pPr>
              <a:spcBef>
                <a:spcPts val="0"/>
              </a:spcBef>
              <a:buFont typeface="Arial" charset="0"/>
              <a:buNone/>
            </a:pPr>
            <a:r>
              <a:rPr lang="en-US" sz="1300" dirty="0">
                <a:solidFill>
                  <a:srgbClr val="000000"/>
                </a:solidFill>
                <a:latin typeface="Arial" charset="0"/>
              </a:rPr>
              <a:t>Johns Hopkins University</a:t>
            </a:r>
          </a:p>
          <a:p>
            <a:pPr>
              <a:spcBef>
                <a:spcPts val="0"/>
              </a:spcBef>
              <a:buFont typeface="Arial" charset="0"/>
              <a:buNone/>
            </a:pPr>
            <a:r>
              <a:rPr lang="en-US" sz="1300" dirty="0">
                <a:solidFill>
                  <a:srgbClr val="000000"/>
                </a:solidFill>
                <a:latin typeface="Arial" charset="0"/>
              </a:rPr>
              <a:t>Lafayette College</a:t>
            </a:r>
          </a:p>
          <a:p>
            <a:pPr>
              <a:spcBef>
                <a:spcPts val="0"/>
              </a:spcBef>
              <a:buFont typeface="Arial" charset="0"/>
              <a:buNone/>
            </a:pPr>
            <a:r>
              <a:rPr lang="en-US" sz="1300" dirty="0">
                <a:solidFill>
                  <a:srgbClr val="000000"/>
                </a:solidFill>
                <a:latin typeface="Arial" charset="0"/>
              </a:rPr>
              <a:t>Library of Congress</a:t>
            </a:r>
          </a:p>
          <a:p>
            <a:pPr>
              <a:spcBef>
                <a:spcPts val="0"/>
              </a:spcBef>
              <a:buFont typeface="Arial" charset="0"/>
              <a:buNone/>
            </a:pPr>
            <a:r>
              <a:rPr lang="en-US" sz="1300" dirty="0">
                <a:solidFill>
                  <a:srgbClr val="000000"/>
                </a:solidFill>
                <a:latin typeface="Arial" charset="0"/>
              </a:rPr>
              <a:t>Massachusetts Institute of </a:t>
            </a:r>
            <a:r>
              <a:rPr lang="en-US" sz="1300" dirty="0" smtClean="0">
                <a:solidFill>
                  <a:srgbClr val="000000"/>
                </a:solidFill>
                <a:latin typeface="Arial" charset="0"/>
              </a:rPr>
              <a:t>Technology</a:t>
            </a:r>
          </a:p>
          <a:p>
            <a:pPr>
              <a:spcBef>
                <a:spcPts val="0"/>
              </a:spcBef>
              <a:buFont typeface="Arial" charset="0"/>
              <a:buNone/>
            </a:pPr>
            <a:r>
              <a:rPr lang="en-US" sz="1300" dirty="0" smtClean="0">
                <a:solidFill>
                  <a:srgbClr val="000000"/>
                </a:solidFill>
                <a:latin typeface="Arial" charset="0"/>
              </a:rPr>
              <a:t>McGill University`</a:t>
            </a:r>
            <a:endParaRPr lang="en-US" sz="1300" dirty="0">
              <a:solidFill>
                <a:srgbClr val="000000"/>
              </a:solidFill>
              <a:latin typeface="Arial" charset="0"/>
            </a:endParaRPr>
          </a:p>
          <a:p>
            <a:pPr>
              <a:spcBef>
                <a:spcPts val="0"/>
              </a:spcBef>
              <a:buFont typeface="Arial" charset="0"/>
              <a:buNone/>
            </a:pPr>
            <a:r>
              <a:rPr lang="en-US" sz="1300" dirty="0">
                <a:solidFill>
                  <a:srgbClr val="000000"/>
                </a:solidFill>
                <a:latin typeface="Arial" charset="0"/>
              </a:rPr>
              <a:t>Michigan State University</a:t>
            </a:r>
          </a:p>
          <a:p>
            <a:pPr>
              <a:spcBef>
                <a:spcPts val="0"/>
              </a:spcBef>
              <a:buNone/>
            </a:pPr>
            <a:r>
              <a:rPr lang="en-US" sz="1300" dirty="0">
                <a:solidFill>
                  <a:srgbClr val="000000"/>
                </a:solidFill>
                <a:latin typeface="Arial" charset="0"/>
              </a:rPr>
              <a:t>New York Public </a:t>
            </a:r>
            <a:r>
              <a:rPr lang="en-US" sz="1300" dirty="0" smtClean="0">
                <a:solidFill>
                  <a:srgbClr val="000000"/>
                </a:solidFill>
                <a:latin typeface="Arial" charset="0"/>
              </a:rPr>
              <a:t>Library</a:t>
            </a:r>
          </a:p>
          <a:p>
            <a:pPr>
              <a:spcBef>
                <a:spcPts val="0"/>
              </a:spcBef>
              <a:buFont typeface="Arial" charset="0"/>
              <a:buNone/>
            </a:pPr>
            <a:r>
              <a:rPr lang="en-US" sz="1300" dirty="0" smtClean="0">
                <a:solidFill>
                  <a:srgbClr val="000000"/>
                </a:solidFill>
                <a:latin typeface="Arial" charset="0"/>
              </a:rPr>
              <a:t>New </a:t>
            </a:r>
            <a:r>
              <a:rPr lang="en-US" sz="1300" dirty="0">
                <a:solidFill>
                  <a:srgbClr val="000000"/>
                </a:solidFill>
                <a:latin typeface="Arial" charset="0"/>
              </a:rPr>
              <a:t>York University</a:t>
            </a:r>
          </a:p>
          <a:p>
            <a:pPr>
              <a:spcBef>
                <a:spcPts val="0"/>
              </a:spcBef>
              <a:buFont typeface="Arial" charset="0"/>
              <a:buNone/>
            </a:pPr>
            <a:r>
              <a:rPr lang="en-US" sz="1300" dirty="0" smtClean="0">
                <a:solidFill>
                  <a:srgbClr val="000000"/>
                </a:solidFill>
                <a:latin typeface="Arial" charset="0"/>
              </a:rPr>
              <a:t>North </a:t>
            </a:r>
            <a:r>
              <a:rPr lang="en-US" sz="1300" dirty="0">
                <a:solidFill>
                  <a:srgbClr val="000000"/>
                </a:solidFill>
                <a:latin typeface="Arial" charset="0"/>
              </a:rPr>
              <a:t>Carolina </a:t>
            </a:r>
            <a:r>
              <a:rPr lang="en-US" sz="1300" dirty="0" smtClean="0">
                <a:solidFill>
                  <a:srgbClr val="000000"/>
                </a:solidFill>
                <a:latin typeface="Arial" charset="0"/>
              </a:rPr>
              <a:t>Central</a:t>
            </a:r>
          </a:p>
          <a:p>
            <a:pPr>
              <a:spcBef>
                <a:spcPts val="0"/>
              </a:spcBef>
              <a:buFont typeface="Arial" charset="0"/>
              <a:buNone/>
            </a:pPr>
            <a:r>
              <a:rPr lang="en-US" sz="1300" dirty="0" smtClean="0">
                <a:solidFill>
                  <a:srgbClr val="000000"/>
                </a:solidFill>
                <a:latin typeface="Arial" charset="0"/>
              </a:rPr>
              <a:t>	University</a:t>
            </a:r>
          </a:p>
          <a:p>
            <a:pPr>
              <a:spcBef>
                <a:spcPts val="0"/>
              </a:spcBef>
              <a:buFont typeface="Arial" charset="0"/>
              <a:buNone/>
            </a:pPr>
            <a:endParaRPr lang="en-US" sz="1300" dirty="0" smtClean="0">
              <a:solidFill>
                <a:srgbClr val="000000"/>
              </a:solidFill>
              <a:latin typeface="Arial" charset="0"/>
            </a:endParaRPr>
          </a:p>
          <a:p>
            <a:pPr>
              <a:spcBef>
                <a:spcPts val="0"/>
              </a:spcBef>
            </a:pPr>
            <a:endParaRPr lang="en-US" sz="1300" dirty="0">
              <a:solidFill>
                <a:srgbClr val="000000"/>
              </a:solidFill>
              <a:latin typeface="Arial" charset="0"/>
            </a:endParaRPr>
          </a:p>
          <a:p>
            <a:pPr>
              <a:spcBef>
                <a:spcPts val="0"/>
              </a:spcBef>
            </a:pPr>
            <a:endParaRPr lang="en-US" sz="1300" dirty="0">
              <a:solidFill>
                <a:srgbClr val="000000"/>
              </a:solidFill>
              <a:latin typeface="Monaco" charset="0"/>
            </a:endParaRPr>
          </a:p>
        </p:txBody>
      </p:sp>
      <p:sp>
        <p:nvSpPr>
          <p:cNvPr id="9220" name="Rectangle 13"/>
          <p:cNvSpPr>
            <a:spLocks noGrp="1"/>
          </p:cNvSpPr>
          <p:nvPr>
            <p:ph type="body" sz="half" idx="4294967295"/>
          </p:nvPr>
        </p:nvSpPr>
        <p:spPr>
          <a:xfrm>
            <a:off x="3229055" y="1618461"/>
            <a:ext cx="2393950" cy="4919662"/>
          </a:xfrm>
        </p:spPr>
        <p:txBody>
          <a:bodyPr>
            <a:normAutofit fontScale="92500" lnSpcReduction="20000"/>
          </a:bodyPr>
          <a:lstStyle/>
          <a:p>
            <a:pPr>
              <a:lnSpc>
                <a:spcPct val="110000"/>
              </a:lnSpc>
              <a:spcBef>
                <a:spcPts val="0"/>
              </a:spcBef>
              <a:buFont typeface="Arial" charset="0"/>
              <a:buNone/>
            </a:pPr>
            <a:r>
              <a:rPr lang="en-US" sz="1400" dirty="0" smtClean="0">
                <a:solidFill>
                  <a:srgbClr val="000000"/>
                </a:solidFill>
                <a:latin typeface="Arial" charset="0"/>
              </a:rPr>
              <a:t>North Carolina State</a:t>
            </a:r>
          </a:p>
          <a:p>
            <a:pPr>
              <a:lnSpc>
                <a:spcPct val="110000"/>
              </a:lnSpc>
              <a:spcBef>
                <a:spcPts val="0"/>
              </a:spcBef>
              <a:buFont typeface="Arial" charset="0"/>
              <a:buNone/>
            </a:pPr>
            <a:r>
              <a:rPr lang="en-US" sz="1400" dirty="0" smtClean="0">
                <a:solidFill>
                  <a:srgbClr val="000000"/>
                </a:solidFill>
                <a:latin typeface="Arial" charset="0"/>
              </a:rPr>
              <a:t>	University</a:t>
            </a:r>
          </a:p>
          <a:p>
            <a:pPr>
              <a:lnSpc>
                <a:spcPct val="110000"/>
              </a:lnSpc>
              <a:spcBef>
                <a:spcPts val="0"/>
              </a:spcBef>
              <a:buFont typeface="Arial" charset="0"/>
              <a:buNone/>
            </a:pPr>
            <a:r>
              <a:rPr lang="en-US" sz="1400" dirty="0" smtClean="0">
                <a:solidFill>
                  <a:srgbClr val="000000"/>
                </a:solidFill>
                <a:latin typeface="Arial" charset="0"/>
              </a:rPr>
              <a:t>Northwestern </a:t>
            </a:r>
            <a:r>
              <a:rPr lang="en-US" sz="1400" dirty="0">
                <a:solidFill>
                  <a:srgbClr val="000000"/>
                </a:solidFill>
                <a:latin typeface="Arial" charset="0"/>
              </a:rPr>
              <a:t>University</a:t>
            </a:r>
          </a:p>
          <a:p>
            <a:pPr>
              <a:lnSpc>
                <a:spcPct val="110000"/>
              </a:lnSpc>
              <a:spcBef>
                <a:spcPts val="0"/>
              </a:spcBef>
              <a:buFont typeface="Arial" charset="0"/>
              <a:buNone/>
            </a:pPr>
            <a:r>
              <a:rPr lang="en-US" sz="1400" dirty="0">
                <a:solidFill>
                  <a:srgbClr val="000000"/>
                </a:solidFill>
                <a:latin typeface="Arial" charset="0"/>
              </a:rPr>
              <a:t>The Ohio State University</a:t>
            </a:r>
          </a:p>
          <a:p>
            <a:pPr>
              <a:lnSpc>
                <a:spcPct val="110000"/>
              </a:lnSpc>
              <a:spcBef>
                <a:spcPts val="0"/>
              </a:spcBef>
              <a:buFont typeface="Arial" charset="0"/>
              <a:buNone/>
            </a:pPr>
            <a:r>
              <a:rPr lang="en-US" sz="1400" dirty="0">
                <a:solidFill>
                  <a:srgbClr val="000000"/>
                </a:solidFill>
                <a:latin typeface="Arial" charset="0"/>
              </a:rPr>
              <a:t>The Pennsylvania </a:t>
            </a:r>
            <a:r>
              <a:rPr lang="en-US" sz="1400" dirty="0" smtClean="0">
                <a:solidFill>
                  <a:srgbClr val="000000"/>
                </a:solidFill>
                <a:latin typeface="Arial" charset="0"/>
              </a:rPr>
              <a:t>State</a:t>
            </a:r>
          </a:p>
          <a:p>
            <a:pPr>
              <a:lnSpc>
                <a:spcPct val="110000"/>
              </a:lnSpc>
              <a:spcBef>
                <a:spcPts val="0"/>
              </a:spcBef>
              <a:buFont typeface="Arial" charset="0"/>
              <a:buNone/>
            </a:pPr>
            <a:r>
              <a:rPr lang="en-US" sz="1400" dirty="0" smtClean="0">
                <a:solidFill>
                  <a:srgbClr val="000000"/>
                </a:solidFill>
                <a:latin typeface="Arial" charset="0"/>
              </a:rPr>
              <a:t>	University</a:t>
            </a:r>
            <a:endParaRPr lang="en-US" sz="1400" dirty="0">
              <a:solidFill>
                <a:srgbClr val="000000"/>
              </a:solidFill>
              <a:latin typeface="Arial" charset="0"/>
            </a:endParaRPr>
          </a:p>
          <a:p>
            <a:pPr>
              <a:lnSpc>
                <a:spcPct val="110000"/>
              </a:lnSpc>
              <a:spcBef>
                <a:spcPts val="0"/>
              </a:spcBef>
              <a:buFont typeface="Arial" charset="0"/>
              <a:buNone/>
            </a:pPr>
            <a:r>
              <a:rPr lang="en-US" sz="1400" dirty="0">
                <a:solidFill>
                  <a:srgbClr val="000000"/>
                </a:solidFill>
                <a:latin typeface="Arial" charset="0"/>
              </a:rPr>
              <a:t>Princeton University</a:t>
            </a:r>
          </a:p>
          <a:p>
            <a:pPr>
              <a:lnSpc>
                <a:spcPct val="110000"/>
              </a:lnSpc>
              <a:spcBef>
                <a:spcPts val="0"/>
              </a:spcBef>
              <a:buFont typeface="Arial" charset="0"/>
              <a:buNone/>
            </a:pPr>
            <a:r>
              <a:rPr lang="en-US" sz="1400" dirty="0">
                <a:solidFill>
                  <a:srgbClr val="000000"/>
                </a:solidFill>
                <a:latin typeface="Arial" charset="0"/>
              </a:rPr>
              <a:t>Purdue University</a:t>
            </a:r>
          </a:p>
          <a:p>
            <a:pPr>
              <a:lnSpc>
                <a:spcPct val="110000"/>
              </a:lnSpc>
              <a:spcBef>
                <a:spcPts val="0"/>
              </a:spcBef>
              <a:buFont typeface="Arial" charset="0"/>
              <a:buNone/>
            </a:pPr>
            <a:r>
              <a:rPr lang="en-US" sz="1400" dirty="0">
                <a:solidFill>
                  <a:srgbClr val="000000"/>
                </a:solidFill>
                <a:latin typeface="Arial" charset="0"/>
              </a:rPr>
              <a:t>Stanford University</a:t>
            </a:r>
          </a:p>
          <a:p>
            <a:pPr>
              <a:lnSpc>
                <a:spcPct val="110000"/>
              </a:lnSpc>
              <a:spcBef>
                <a:spcPts val="0"/>
              </a:spcBef>
              <a:buFont typeface="Arial" charset="0"/>
              <a:buNone/>
            </a:pPr>
            <a:r>
              <a:rPr lang="en-US" sz="1400" dirty="0">
                <a:solidFill>
                  <a:srgbClr val="000000"/>
                </a:solidFill>
                <a:latin typeface="Arial" charset="0"/>
              </a:rPr>
              <a:t>Texas A&amp;M University</a:t>
            </a:r>
          </a:p>
          <a:p>
            <a:pPr>
              <a:lnSpc>
                <a:spcPct val="110000"/>
              </a:lnSpc>
              <a:spcBef>
                <a:spcPts val="0"/>
              </a:spcBef>
              <a:buFont typeface="Arial" charset="0"/>
              <a:buNone/>
            </a:pPr>
            <a:r>
              <a:rPr lang="en-US" sz="1400" dirty="0">
                <a:solidFill>
                  <a:srgbClr val="000000"/>
                </a:solidFill>
                <a:latin typeface="Arial" charset="0"/>
              </a:rPr>
              <a:t>Universidad </a:t>
            </a:r>
            <a:r>
              <a:rPr lang="en-US" sz="1400" dirty="0" err="1" smtClean="0">
                <a:solidFill>
                  <a:srgbClr val="000000"/>
                </a:solidFill>
                <a:latin typeface="Arial" charset="0"/>
              </a:rPr>
              <a:t>Complutense</a:t>
            </a:r>
            <a:endParaRPr lang="en-US" sz="1400" dirty="0" smtClean="0">
              <a:solidFill>
                <a:srgbClr val="000000"/>
              </a:solidFill>
              <a:latin typeface="Arial" charset="0"/>
            </a:endParaRPr>
          </a:p>
          <a:p>
            <a:pPr>
              <a:lnSpc>
                <a:spcPct val="110000"/>
              </a:lnSpc>
              <a:spcBef>
                <a:spcPts val="0"/>
              </a:spcBef>
              <a:buFont typeface="Arial" charset="0"/>
              <a:buNone/>
            </a:pPr>
            <a:r>
              <a:rPr lang="en-US" sz="1400" dirty="0" smtClean="0">
                <a:solidFill>
                  <a:srgbClr val="000000"/>
                </a:solidFill>
                <a:latin typeface="Arial" charset="0"/>
              </a:rPr>
              <a:t>	de Madrid</a:t>
            </a:r>
          </a:p>
          <a:p>
            <a:pPr>
              <a:lnSpc>
                <a:spcPct val="110000"/>
              </a:lnSpc>
              <a:spcBef>
                <a:spcPts val="0"/>
              </a:spcBef>
              <a:buNone/>
            </a:pPr>
            <a:r>
              <a:rPr lang="en-US" sz="1400" dirty="0" smtClean="0">
                <a:solidFill>
                  <a:srgbClr val="000000"/>
                </a:solidFill>
                <a:latin typeface="Arial" charset="0"/>
                <a:cs typeface="Arial" charset="0"/>
              </a:rPr>
              <a:t>University of Arizona</a:t>
            </a:r>
          </a:p>
          <a:p>
            <a:pPr>
              <a:lnSpc>
                <a:spcPct val="110000"/>
              </a:lnSpc>
              <a:spcBef>
                <a:spcPts val="0"/>
              </a:spcBef>
              <a:buNone/>
            </a:pPr>
            <a:r>
              <a:rPr lang="en-US" sz="1400" dirty="0" smtClean="0">
                <a:solidFill>
                  <a:srgbClr val="000000"/>
                </a:solidFill>
                <a:latin typeface="Arial" charset="0"/>
                <a:cs typeface="Arial" charset="0"/>
              </a:rPr>
              <a:t>University of Calgary</a:t>
            </a:r>
            <a:endParaRPr lang="en-US" sz="1400" dirty="0">
              <a:solidFill>
                <a:srgbClr val="000000"/>
              </a:solidFill>
              <a:latin typeface="Arial" charset="0"/>
            </a:endParaRPr>
          </a:p>
          <a:p>
            <a:pPr>
              <a:lnSpc>
                <a:spcPct val="110000"/>
              </a:lnSpc>
              <a:spcBef>
                <a:spcPts val="0"/>
              </a:spcBef>
              <a:buFont typeface="Arial" charset="0"/>
              <a:buNone/>
            </a:pPr>
            <a:r>
              <a:rPr lang="en-US" sz="1400" dirty="0">
                <a:solidFill>
                  <a:srgbClr val="000000"/>
                </a:solidFill>
                <a:latin typeface="Arial" charset="0"/>
              </a:rPr>
              <a:t>University of California</a:t>
            </a:r>
          </a:p>
          <a:p>
            <a:pPr>
              <a:lnSpc>
                <a:spcPct val="110000"/>
              </a:lnSpc>
              <a:spcBef>
                <a:spcPts val="0"/>
              </a:spcBef>
              <a:buFont typeface="Arial" charset="0"/>
              <a:buNone/>
            </a:pPr>
            <a:r>
              <a:rPr lang="en-US" sz="1400" dirty="0">
                <a:solidFill>
                  <a:srgbClr val="000000"/>
                </a:solidFill>
                <a:latin typeface="Arial" charset="0"/>
              </a:rPr>
              <a:t>	Berkeley</a:t>
            </a:r>
          </a:p>
          <a:p>
            <a:pPr>
              <a:lnSpc>
                <a:spcPct val="110000"/>
              </a:lnSpc>
              <a:spcBef>
                <a:spcPts val="0"/>
              </a:spcBef>
              <a:buFont typeface="Arial" charset="0"/>
              <a:buNone/>
            </a:pPr>
            <a:r>
              <a:rPr lang="en-US" sz="1400" dirty="0">
                <a:solidFill>
                  <a:srgbClr val="000000"/>
                </a:solidFill>
                <a:latin typeface="Arial" charset="0"/>
              </a:rPr>
              <a:t>	Davis</a:t>
            </a:r>
          </a:p>
          <a:p>
            <a:pPr>
              <a:lnSpc>
                <a:spcPct val="110000"/>
              </a:lnSpc>
              <a:spcBef>
                <a:spcPts val="0"/>
              </a:spcBef>
              <a:buFont typeface="Arial" charset="0"/>
              <a:buNone/>
            </a:pPr>
            <a:r>
              <a:rPr lang="en-US" sz="1400" dirty="0">
                <a:solidFill>
                  <a:srgbClr val="000000"/>
                </a:solidFill>
                <a:latin typeface="Arial" charset="0"/>
              </a:rPr>
              <a:t>	Irvine</a:t>
            </a:r>
          </a:p>
          <a:p>
            <a:pPr>
              <a:lnSpc>
                <a:spcPct val="110000"/>
              </a:lnSpc>
              <a:spcBef>
                <a:spcPts val="0"/>
              </a:spcBef>
              <a:buFont typeface="Arial" charset="0"/>
              <a:buNone/>
            </a:pPr>
            <a:r>
              <a:rPr lang="en-US" sz="1400" dirty="0">
                <a:solidFill>
                  <a:srgbClr val="000000"/>
                </a:solidFill>
                <a:latin typeface="Arial" charset="0"/>
              </a:rPr>
              <a:t>	Los Angeles</a:t>
            </a:r>
          </a:p>
          <a:p>
            <a:pPr>
              <a:lnSpc>
                <a:spcPct val="110000"/>
              </a:lnSpc>
              <a:spcBef>
                <a:spcPts val="0"/>
              </a:spcBef>
              <a:buFont typeface="Arial" charset="0"/>
              <a:buNone/>
            </a:pPr>
            <a:r>
              <a:rPr lang="en-US" sz="1400" dirty="0">
                <a:solidFill>
                  <a:srgbClr val="000000"/>
                </a:solidFill>
                <a:latin typeface="Arial" charset="0"/>
              </a:rPr>
              <a:t>	Merced</a:t>
            </a:r>
          </a:p>
          <a:p>
            <a:pPr>
              <a:lnSpc>
                <a:spcPct val="110000"/>
              </a:lnSpc>
              <a:spcBef>
                <a:spcPts val="0"/>
              </a:spcBef>
              <a:buFont typeface="Arial" charset="0"/>
              <a:buNone/>
            </a:pPr>
            <a:r>
              <a:rPr lang="en-US" sz="1400" dirty="0">
                <a:solidFill>
                  <a:srgbClr val="000000"/>
                </a:solidFill>
                <a:latin typeface="Arial" charset="0"/>
              </a:rPr>
              <a:t>	Riverside</a:t>
            </a:r>
          </a:p>
          <a:p>
            <a:pPr>
              <a:lnSpc>
                <a:spcPct val="110000"/>
              </a:lnSpc>
              <a:spcBef>
                <a:spcPts val="0"/>
              </a:spcBef>
              <a:buFont typeface="Arial" charset="0"/>
              <a:buNone/>
            </a:pPr>
            <a:r>
              <a:rPr lang="en-US" sz="1400" dirty="0">
                <a:solidFill>
                  <a:srgbClr val="000000"/>
                </a:solidFill>
                <a:latin typeface="Arial" charset="0"/>
              </a:rPr>
              <a:t>	San Diego</a:t>
            </a:r>
          </a:p>
          <a:p>
            <a:pPr>
              <a:lnSpc>
                <a:spcPct val="110000"/>
              </a:lnSpc>
              <a:spcBef>
                <a:spcPts val="0"/>
              </a:spcBef>
              <a:buFont typeface="Arial" charset="0"/>
              <a:buNone/>
            </a:pPr>
            <a:r>
              <a:rPr lang="en-US" sz="1400" dirty="0">
                <a:solidFill>
                  <a:srgbClr val="000000"/>
                </a:solidFill>
                <a:latin typeface="Arial" charset="0"/>
              </a:rPr>
              <a:t>	San Francisco</a:t>
            </a:r>
          </a:p>
          <a:p>
            <a:pPr>
              <a:lnSpc>
                <a:spcPct val="110000"/>
              </a:lnSpc>
              <a:spcBef>
                <a:spcPts val="0"/>
              </a:spcBef>
              <a:buFont typeface="Arial" charset="0"/>
              <a:buNone/>
            </a:pPr>
            <a:r>
              <a:rPr lang="en-US" sz="1400" dirty="0">
                <a:solidFill>
                  <a:srgbClr val="000000"/>
                </a:solidFill>
                <a:latin typeface="Arial" charset="0"/>
              </a:rPr>
              <a:t>	Santa Barbara</a:t>
            </a:r>
          </a:p>
          <a:p>
            <a:pPr>
              <a:lnSpc>
                <a:spcPct val="110000"/>
              </a:lnSpc>
              <a:spcBef>
                <a:spcPts val="0"/>
              </a:spcBef>
              <a:buFont typeface="Arial" charset="0"/>
              <a:buNone/>
            </a:pPr>
            <a:r>
              <a:rPr lang="en-US" sz="1400" dirty="0">
                <a:solidFill>
                  <a:srgbClr val="000000"/>
                </a:solidFill>
                <a:latin typeface="Arial" charset="0"/>
              </a:rPr>
              <a:t>	Santa </a:t>
            </a:r>
            <a:r>
              <a:rPr lang="en-US" sz="1400" dirty="0" smtClean="0">
                <a:solidFill>
                  <a:srgbClr val="000000"/>
                </a:solidFill>
                <a:latin typeface="Arial" charset="0"/>
              </a:rPr>
              <a:t>Cruz</a:t>
            </a:r>
            <a:endParaRPr lang="en-US" sz="2000" dirty="0" smtClean="0">
              <a:latin typeface="Calibri" charset="0"/>
            </a:endParaRPr>
          </a:p>
          <a:p>
            <a:pPr marL="0" indent="0">
              <a:lnSpc>
                <a:spcPct val="110000"/>
              </a:lnSpc>
              <a:spcBef>
                <a:spcPts val="0"/>
              </a:spcBef>
              <a:buNone/>
            </a:pPr>
            <a:r>
              <a:rPr lang="en-US" sz="1400" dirty="0" smtClean="0">
                <a:solidFill>
                  <a:srgbClr val="000000"/>
                </a:solidFill>
                <a:latin typeface="Arial" charset="0"/>
                <a:cs typeface="Arial" charset="0"/>
              </a:rPr>
              <a:t>The University of Chicago</a:t>
            </a:r>
          </a:p>
          <a:p>
            <a:pPr marL="0" indent="0">
              <a:lnSpc>
                <a:spcPct val="110000"/>
              </a:lnSpc>
              <a:spcBef>
                <a:spcPts val="0"/>
              </a:spcBef>
              <a:buNone/>
            </a:pPr>
            <a:r>
              <a:rPr lang="en-US" sz="1400" dirty="0">
                <a:solidFill>
                  <a:srgbClr val="000000"/>
                </a:solidFill>
                <a:latin typeface="Arial" charset="0"/>
                <a:cs typeface="Arial" charset="0"/>
              </a:rPr>
              <a:t>University of Connecticut</a:t>
            </a:r>
          </a:p>
          <a:p>
            <a:pPr marL="0" indent="0">
              <a:lnSpc>
                <a:spcPct val="110000"/>
              </a:lnSpc>
              <a:spcBef>
                <a:spcPts val="0"/>
              </a:spcBef>
              <a:buNone/>
            </a:pPr>
            <a:endParaRPr lang="en-US" sz="1400" dirty="0" smtClean="0">
              <a:solidFill>
                <a:srgbClr val="000000"/>
              </a:solidFill>
              <a:latin typeface="Arial" charset="0"/>
              <a:cs typeface="Arial" charset="0"/>
            </a:endParaRPr>
          </a:p>
        </p:txBody>
      </p:sp>
      <p:sp>
        <p:nvSpPr>
          <p:cNvPr id="9221" name="Rectangle 13"/>
          <p:cNvSpPr txBox="1">
            <a:spLocks/>
          </p:cNvSpPr>
          <p:nvPr/>
        </p:nvSpPr>
        <p:spPr bwMode="auto">
          <a:xfrm>
            <a:off x="6141686" y="1630169"/>
            <a:ext cx="2495550"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r>
              <a:rPr lang="en-US" sz="1200" dirty="0" smtClean="0">
                <a:solidFill>
                  <a:srgbClr val="000000"/>
                </a:solidFill>
                <a:latin typeface="Arial" charset="0"/>
                <a:cs typeface="Arial" charset="0"/>
              </a:rPr>
              <a:t>University of Delaware</a:t>
            </a:r>
          </a:p>
          <a:p>
            <a:r>
              <a:rPr lang="en-US" sz="1200" dirty="0" smtClean="0">
                <a:solidFill>
                  <a:srgbClr val="000000"/>
                </a:solidFill>
                <a:latin typeface="Arial" charset="0"/>
                <a:cs typeface="Arial" charset="0"/>
              </a:rPr>
              <a:t>University of Florida</a:t>
            </a:r>
            <a:endParaRPr lang="en-US" sz="1300" dirty="0" smtClean="0">
              <a:solidFill>
                <a:srgbClr val="000000"/>
              </a:solidFill>
              <a:latin typeface="Arial" charset="0"/>
              <a:cs typeface="Arial" charset="0"/>
            </a:endParaRPr>
          </a:p>
          <a:p>
            <a:r>
              <a:rPr lang="en-US" sz="1300" dirty="0" smtClean="0">
                <a:solidFill>
                  <a:srgbClr val="000000"/>
                </a:solidFill>
                <a:latin typeface="Arial" charset="0"/>
                <a:cs typeface="Arial" charset="0"/>
              </a:rPr>
              <a:t>University </a:t>
            </a:r>
            <a:r>
              <a:rPr lang="en-US" sz="1300" dirty="0">
                <a:solidFill>
                  <a:srgbClr val="000000"/>
                </a:solidFill>
                <a:latin typeface="Arial" charset="0"/>
                <a:cs typeface="Arial" charset="0"/>
              </a:rPr>
              <a:t>of Illinois</a:t>
            </a:r>
          </a:p>
          <a:p>
            <a:r>
              <a:rPr lang="en-US" sz="1300" dirty="0">
                <a:solidFill>
                  <a:srgbClr val="000000"/>
                </a:solidFill>
                <a:latin typeface="Arial" charset="0"/>
                <a:cs typeface="Arial" charset="0"/>
              </a:rPr>
              <a:t>University of Illinois at Chicago</a:t>
            </a:r>
          </a:p>
          <a:p>
            <a:r>
              <a:rPr lang="en-US" sz="1300" dirty="0">
                <a:solidFill>
                  <a:srgbClr val="000000"/>
                </a:solidFill>
                <a:latin typeface="Arial" charset="0"/>
                <a:cs typeface="Arial" charset="0"/>
              </a:rPr>
              <a:t>The University of Iowa</a:t>
            </a:r>
          </a:p>
          <a:p>
            <a:r>
              <a:rPr lang="en-US" sz="1300" dirty="0">
                <a:solidFill>
                  <a:srgbClr val="000000"/>
                </a:solidFill>
                <a:latin typeface="Arial" charset="0"/>
                <a:cs typeface="Arial" charset="0"/>
              </a:rPr>
              <a:t>University of </a:t>
            </a:r>
            <a:r>
              <a:rPr lang="en-US" sz="1300" dirty="0" smtClean="0">
                <a:solidFill>
                  <a:srgbClr val="000000"/>
                </a:solidFill>
                <a:latin typeface="Arial" charset="0"/>
                <a:cs typeface="Arial" charset="0"/>
              </a:rPr>
              <a:t>Maryland</a:t>
            </a:r>
          </a:p>
          <a:p>
            <a:r>
              <a:rPr lang="en-US" sz="1300" dirty="0" smtClean="0">
                <a:solidFill>
                  <a:srgbClr val="000000"/>
                </a:solidFill>
                <a:latin typeface="Arial" charset="0"/>
                <a:cs typeface="Arial" charset="0"/>
              </a:rPr>
              <a:t>University of Miami</a:t>
            </a:r>
            <a:endParaRPr lang="en-US" sz="1300" dirty="0">
              <a:solidFill>
                <a:srgbClr val="000000"/>
              </a:solidFill>
              <a:latin typeface="Arial" charset="0"/>
              <a:cs typeface="Arial" charset="0"/>
            </a:endParaRPr>
          </a:p>
          <a:p>
            <a:r>
              <a:rPr lang="en-US" sz="1300" dirty="0">
                <a:solidFill>
                  <a:srgbClr val="000000"/>
                </a:solidFill>
                <a:latin typeface="Arial" charset="0"/>
                <a:cs typeface="Arial" charset="0"/>
              </a:rPr>
              <a:t>University of Michigan</a:t>
            </a:r>
          </a:p>
          <a:p>
            <a:r>
              <a:rPr lang="en-US" sz="1300" dirty="0">
                <a:solidFill>
                  <a:srgbClr val="000000"/>
                </a:solidFill>
                <a:latin typeface="Arial" charset="0"/>
                <a:cs typeface="Arial" charset="0"/>
              </a:rPr>
              <a:t>University of </a:t>
            </a:r>
            <a:r>
              <a:rPr lang="en-US" sz="1300" dirty="0" smtClean="0">
                <a:solidFill>
                  <a:srgbClr val="000000"/>
                </a:solidFill>
                <a:latin typeface="Arial" charset="0"/>
                <a:cs typeface="Arial" charset="0"/>
              </a:rPr>
              <a:t>Minnesota</a:t>
            </a:r>
          </a:p>
          <a:p>
            <a:r>
              <a:rPr lang="en-US" sz="1300" dirty="0" smtClean="0">
                <a:solidFill>
                  <a:srgbClr val="000000"/>
                </a:solidFill>
                <a:latin typeface="Arial" charset="0"/>
                <a:cs typeface="Arial" charset="0"/>
              </a:rPr>
              <a:t>University of Missouri</a:t>
            </a:r>
          </a:p>
          <a:p>
            <a:r>
              <a:rPr lang="en-US" sz="1300" dirty="0" smtClean="0">
                <a:solidFill>
                  <a:srgbClr val="000000"/>
                </a:solidFill>
                <a:latin typeface="Arial" charset="0"/>
                <a:cs typeface="Arial" charset="0"/>
              </a:rPr>
              <a:t>University of Nebraska-Lincoln</a:t>
            </a:r>
            <a:endParaRPr lang="en-US" sz="1300" dirty="0">
              <a:solidFill>
                <a:srgbClr val="000000"/>
              </a:solidFill>
              <a:latin typeface="Arial" charset="0"/>
              <a:cs typeface="Arial" charset="0"/>
            </a:endParaRPr>
          </a:p>
          <a:p>
            <a:r>
              <a:rPr lang="en-US" sz="1300" dirty="0">
                <a:solidFill>
                  <a:srgbClr val="000000"/>
                </a:solidFill>
                <a:latin typeface="Arial" charset="0"/>
                <a:cs typeface="Arial" charset="0"/>
              </a:rPr>
              <a:t>The University of </a:t>
            </a:r>
            <a:r>
              <a:rPr lang="en-US" sz="1300" dirty="0" smtClean="0">
                <a:solidFill>
                  <a:srgbClr val="000000"/>
                </a:solidFill>
                <a:latin typeface="Arial" charset="0"/>
                <a:cs typeface="Arial" charset="0"/>
              </a:rPr>
              <a:t>North</a:t>
            </a:r>
          </a:p>
          <a:p>
            <a:r>
              <a:rPr lang="en-US" sz="1300" dirty="0" smtClean="0">
                <a:solidFill>
                  <a:srgbClr val="000000"/>
                </a:solidFill>
                <a:latin typeface="Arial" charset="0"/>
                <a:cs typeface="Arial" charset="0"/>
              </a:rPr>
              <a:t>	Carolina </a:t>
            </a:r>
            <a:r>
              <a:rPr lang="en-US" sz="1300" dirty="0">
                <a:solidFill>
                  <a:srgbClr val="000000"/>
                </a:solidFill>
                <a:latin typeface="Arial" charset="0"/>
                <a:cs typeface="Arial" charset="0"/>
              </a:rPr>
              <a:t>at Chapel Hill</a:t>
            </a:r>
          </a:p>
          <a:p>
            <a:r>
              <a:rPr lang="en-US" sz="1300" dirty="0">
                <a:solidFill>
                  <a:srgbClr val="000000"/>
                </a:solidFill>
                <a:latin typeface="Arial" charset="0"/>
                <a:cs typeface="Arial" charset="0"/>
              </a:rPr>
              <a:t>University of Notre Dame</a:t>
            </a:r>
          </a:p>
          <a:p>
            <a:r>
              <a:rPr lang="en-US" sz="1300" dirty="0">
                <a:solidFill>
                  <a:srgbClr val="000000"/>
                </a:solidFill>
                <a:latin typeface="Arial" charset="0"/>
                <a:cs typeface="Arial" charset="0"/>
              </a:rPr>
              <a:t>University of Pennsylvania</a:t>
            </a:r>
          </a:p>
          <a:p>
            <a:r>
              <a:rPr lang="en-US" sz="1300" dirty="0">
                <a:solidFill>
                  <a:srgbClr val="000000"/>
                </a:solidFill>
                <a:latin typeface="Arial" charset="0"/>
                <a:cs typeface="Arial" charset="0"/>
              </a:rPr>
              <a:t>University of Pittsburgh</a:t>
            </a:r>
          </a:p>
          <a:p>
            <a:r>
              <a:rPr lang="en-US" sz="1300" dirty="0">
                <a:solidFill>
                  <a:srgbClr val="000000"/>
                </a:solidFill>
                <a:latin typeface="Arial" charset="0"/>
                <a:cs typeface="Arial" charset="0"/>
              </a:rPr>
              <a:t>University of Utah</a:t>
            </a:r>
          </a:p>
          <a:p>
            <a:r>
              <a:rPr lang="en-US" sz="1300" dirty="0">
                <a:solidFill>
                  <a:srgbClr val="000000"/>
                </a:solidFill>
                <a:latin typeface="Arial" charset="0"/>
                <a:cs typeface="Arial" charset="0"/>
              </a:rPr>
              <a:t>University of Virginia</a:t>
            </a:r>
          </a:p>
          <a:p>
            <a:r>
              <a:rPr lang="en-US" sz="1300" dirty="0">
                <a:solidFill>
                  <a:srgbClr val="000000"/>
                </a:solidFill>
                <a:latin typeface="Arial" charset="0"/>
                <a:cs typeface="Arial" charset="0"/>
              </a:rPr>
              <a:t>University of </a:t>
            </a:r>
            <a:r>
              <a:rPr lang="en-US" sz="1300" dirty="0" smtClean="0">
                <a:solidFill>
                  <a:srgbClr val="000000"/>
                </a:solidFill>
                <a:latin typeface="Arial" charset="0"/>
                <a:cs typeface="Arial" charset="0"/>
              </a:rPr>
              <a:t>Washington</a:t>
            </a:r>
          </a:p>
          <a:p>
            <a:r>
              <a:rPr lang="en-US" sz="1300" dirty="0" smtClean="0">
                <a:solidFill>
                  <a:srgbClr val="000000"/>
                </a:solidFill>
                <a:latin typeface="Arial" charset="0"/>
                <a:cs typeface="Arial" charset="0"/>
              </a:rPr>
              <a:t>University of Wisconsin-	Madison</a:t>
            </a:r>
          </a:p>
          <a:p>
            <a:r>
              <a:rPr lang="en-US" sz="1300" dirty="0" smtClean="0">
                <a:solidFill>
                  <a:srgbClr val="000000"/>
                </a:solidFill>
                <a:latin typeface="Arial" charset="0"/>
                <a:cs typeface="Arial" charset="0"/>
              </a:rPr>
              <a:t>Utah State University</a:t>
            </a:r>
          </a:p>
          <a:p>
            <a:r>
              <a:rPr lang="en-US" sz="1300" dirty="0" smtClean="0">
                <a:solidFill>
                  <a:srgbClr val="000000"/>
                </a:solidFill>
                <a:latin typeface="Arial" charset="0"/>
                <a:cs typeface="Arial" charset="0"/>
              </a:rPr>
              <a:t>Washington University</a:t>
            </a:r>
          </a:p>
          <a:p>
            <a:r>
              <a:rPr lang="en-US" sz="1300" dirty="0" smtClean="0">
                <a:solidFill>
                  <a:srgbClr val="000000"/>
                </a:solidFill>
                <a:latin typeface="Arial" charset="0"/>
                <a:cs typeface="Arial" charset="0"/>
              </a:rPr>
              <a:t>Yale University Library</a:t>
            </a:r>
            <a:endParaRPr lang="en-US" sz="1300" dirty="0" smtClean="0">
              <a:latin typeface="Arial" charset="0"/>
              <a:cs typeface="Arial" charset="0"/>
            </a:endParaRPr>
          </a:p>
          <a:p>
            <a:endParaRPr lang="en-US" sz="1300" dirty="0">
              <a:solidFill>
                <a:srgbClr val="000000"/>
              </a:solidFill>
              <a:latin typeface="Arial" charset="0"/>
              <a:cs typeface="Arial" charset="0"/>
            </a:endParaRPr>
          </a:p>
        </p:txBody>
      </p:sp>
    </p:spTree>
    <p:extLst>
      <p:ext uri="{BB962C8B-B14F-4D97-AF65-F5344CB8AC3E}">
        <p14:creationId xmlns:p14="http://schemas.microsoft.com/office/powerpoint/2010/main" val="347822299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46C0A"/>
                </a:solidFill>
              </a:rPr>
              <a:t>Digital Repository</a:t>
            </a:r>
            <a:endParaRPr lang="en-US" dirty="0">
              <a:solidFill>
                <a:srgbClr val="E46C0A"/>
              </a:solidFill>
            </a:endParaRPr>
          </a:p>
        </p:txBody>
      </p:sp>
      <p:sp>
        <p:nvSpPr>
          <p:cNvPr id="3" name="Content Placeholder 2"/>
          <p:cNvSpPr>
            <a:spLocks noGrp="1"/>
          </p:cNvSpPr>
          <p:nvPr>
            <p:ph idx="1"/>
          </p:nvPr>
        </p:nvSpPr>
        <p:spPr/>
        <p:txBody>
          <a:bodyPr>
            <a:normAutofit/>
          </a:bodyPr>
          <a:lstStyle/>
          <a:p>
            <a:r>
              <a:rPr lang="en-US" dirty="0" smtClean="0"/>
              <a:t>Launched 2008</a:t>
            </a:r>
          </a:p>
          <a:p>
            <a:r>
              <a:rPr lang="en-US" dirty="0" smtClean="0"/>
              <a:t>Initial focus on digitized book and journal content</a:t>
            </a:r>
          </a:p>
          <a:p>
            <a:pPr lvl="1"/>
            <a:r>
              <a:rPr lang="en-US" dirty="0" smtClean="0"/>
              <a:t>10,403,465 </a:t>
            </a:r>
            <a:r>
              <a:rPr lang="en-US" dirty="0"/>
              <a:t>total volumes </a:t>
            </a:r>
          </a:p>
          <a:p>
            <a:pPr lvl="1"/>
            <a:r>
              <a:rPr lang="en-US" dirty="0" smtClean="0"/>
              <a:t>5,517,888 </a:t>
            </a:r>
            <a:r>
              <a:rPr lang="en-US" dirty="0"/>
              <a:t>book titles</a:t>
            </a:r>
          </a:p>
          <a:p>
            <a:pPr lvl="1"/>
            <a:r>
              <a:rPr lang="en-US" dirty="0" smtClean="0"/>
              <a:t>271,923 </a:t>
            </a:r>
            <a:r>
              <a:rPr lang="en-US" dirty="0"/>
              <a:t>serial titles</a:t>
            </a:r>
          </a:p>
          <a:p>
            <a:pPr lvl="1"/>
            <a:r>
              <a:rPr lang="en-US" dirty="0" smtClean="0"/>
              <a:t>3,095,003 public domain (~30%)</a:t>
            </a:r>
          </a:p>
        </p:txBody>
      </p:sp>
    </p:spTree>
    <p:extLst>
      <p:ext uri="{BB962C8B-B14F-4D97-AF65-F5344CB8AC3E}">
        <p14:creationId xmlns:p14="http://schemas.microsoft.com/office/powerpoint/2010/main" val="330442828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p:txBody>
          <a:bodyPr/>
          <a:lstStyle/>
          <a:p>
            <a:r>
              <a:rPr lang="en-US" dirty="0">
                <a:solidFill>
                  <a:srgbClr val="E46C0A"/>
                </a:solidFill>
                <a:latin typeface="Calibri" charset="0"/>
              </a:rPr>
              <a:t>The Name</a:t>
            </a:r>
          </a:p>
        </p:txBody>
      </p:sp>
      <p:sp>
        <p:nvSpPr>
          <p:cNvPr id="12290" name="Content Placeholder 2"/>
          <p:cNvSpPr>
            <a:spLocks noGrp="1"/>
          </p:cNvSpPr>
          <p:nvPr>
            <p:ph idx="1"/>
          </p:nvPr>
        </p:nvSpPr>
        <p:spPr/>
        <p:txBody>
          <a:bodyPr/>
          <a:lstStyle/>
          <a:p>
            <a:r>
              <a:rPr lang="en-US" dirty="0">
                <a:solidFill>
                  <a:srgbClr val="404040"/>
                </a:solidFill>
                <a:latin typeface="Calibri" charset="0"/>
              </a:rPr>
              <a:t>The meaning behind the name</a:t>
            </a:r>
          </a:p>
          <a:p>
            <a:pPr lvl="1"/>
            <a:r>
              <a:rPr lang="en-US" dirty="0" err="1">
                <a:solidFill>
                  <a:srgbClr val="404040"/>
                </a:solidFill>
                <a:latin typeface="Calibri" charset="0"/>
              </a:rPr>
              <a:t>Hathi</a:t>
            </a:r>
            <a:r>
              <a:rPr lang="en-US" dirty="0">
                <a:solidFill>
                  <a:srgbClr val="404040"/>
                </a:solidFill>
                <a:latin typeface="Calibri" charset="0"/>
              </a:rPr>
              <a:t> (hah-tee)--Hindi for elephant</a:t>
            </a:r>
          </a:p>
          <a:p>
            <a:pPr lvl="1"/>
            <a:r>
              <a:rPr lang="en-US" dirty="0">
                <a:solidFill>
                  <a:srgbClr val="404040"/>
                </a:solidFill>
                <a:latin typeface="Calibri" charset="0"/>
              </a:rPr>
              <a:t>Big, strong</a:t>
            </a:r>
          </a:p>
          <a:p>
            <a:pPr lvl="1"/>
            <a:r>
              <a:rPr lang="en-US" dirty="0">
                <a:solidFill>
                  <a:srgbClr val="404040"/>
                </a:solidFill>
                <a:latin typeface="Calibri" charset="0"/>
              </a:rPr>
              <a:t>Never forgets, wise</a:t>
            </a:r>
          </a:p>
          <a:p>
            <a:pPr lvl="1"/>
            <a:r>
              <a:rPr lang="en-US" dirty="0">
                <a:solidFill>
                  <a:srgbClr val="404040"/>
                </a:solidFill>
                <a:latin typeface="Calibri" charset="0"/>
              </a:rPr>
              <a:t>Secure</a:t>
            </a:r>
          </a:p>
          <a:p>
            <a:pPr lvl="1"/>
            <a:r>
              <a:rPr lang="en-US" dirty="0">
                <a:solidFill>
                  <a:srgbClr val="404040"/>
                </a:solidFill>
                <a:latin typeface="Calibri" charset="0"/>
              </a:rPr>
              <a:t>Trustworthy</a:t>
            </a:r>
          </a:p>
          <a:p>
            <a:pPr lvl="1"/>
            <a:endParaRPr lang="en-US" dirty="0">
              <a:solidFill>
                <a:srgbClr val="404040"/>
              </a:solidFill>
              <a:latin typeface="Calibri" charset="0"/>
            </a:endParaRPr>
          </a:p>
        </p:txBody>
      </p:sp>
      <p:pic>
        <p:nvPicPr>
          <p:cNvPr id="12291" name="Picture 6" descr="http://www.gasolinealleyantiques.com/images/Records%20Page/lg-79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2667000"/>
            <a:ext cx="2486025" cy="2514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981976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solidFill>
                  <a:srgbClr val="E46C0A"/>
                </a:solidFill>
                <a:ea typeface="+mj-ea"/>
                <a:cs typeface="+mj-cs"/>
              </a:rPr>
              <a:t>Mission	</a:t>
            </a:r>
            <a:endParaRPr lang="en-US" dirty="0">
              <a:solidFill>
                <a:srgbClr val="E46C0A"/>
              </a:solidFill>
              <a:ea typeface="+mj-ea"/>
              <a:cs typeface="+mj-cs"/>
            </a:endParaRPr>
          </a:p>
        </p:txBody>
      </p:sp>
      <p:sp>
        <p:nvSpPr>
          <p:cNvPr id="3" name="Content Placeholder 2"/>
          <p:cNvSpPr>
            <a:spLocks noGrp="1"/>
          </p:cNvSpPr>
          <p:nvPr>
            <p:ph idx="1"/>
          </p:nvPr>
        </p:nvSpPr>
        <p:spPr/>
        <p:txBody>
          <a:bodyPr rtlCol="0">
            <a:normAutofit/>
          </a:bodyPr>
          <a:lstStyle/>
          <a:p>
            <a:pPr fontAlgn="auto">
              <a:spcAft>
                <a:spcPts val="0"/>
              </a:spcAft>
              <a:buFont typeface="Arial"/>
              <a:buChar char="•"/>
              <a:defRPr/>
            </a:pPr>
            <a:r>
              <a:rPr lang="en-US" sz="3000" dirty="0" smtClean="0">
                <a:ea typeface="+mn-ea"/>
                <a:cs typeface="+mn-cs"/>
              </a:rPr>
              <a:t>To contribute to the common good by collecting, organizing, preserving, communicating, and sharing</a:t>
            </a:r>
            <a:r>
              <a:rPr lang="en-US" sz="3000" b="1" dirty="0" smtClean="0">
                <a:ea typeface="+mn-ea"/>
                <a:cs typeface="+mn-cs"/>
              </a:rPr>
              <a:t> </a:t>
            </a:r>
            <a:r>
              <a:rPr lang="en-US" sz="3000" dirty="0" smtClean="0">
                <a:ea typeface="+mn-ea"/>
                <a:cs typeface="+mn-cs"/>
              </a:rPr>
              <a:t>the record of human knowledge</a:t>
            </a:r>
          </a:p>
          <a:p>
            <a:pPr fontAlgn="auto">
              <a:spcAft>
                <a:spcPts val="0"/>
              </a:spcAft>
              <a:buFont typeface="Arial"/>
              <a:buChar char="•"/>
              <a:defRPr/>
            </a:pPr>
            <a:endParaRPr lang="en-US" dirty="0">
              <a:ea typeface="+mn-ea"/>
              <a:cs typeface="+mn-cs"/>
            </a:endParaRPr>
          </a:p>
        </p:txBody>
      </p:sp>
    </p:spTree>
    <p:extLst>
      <p:ext uri="{BB962C8B-B14F-4D97-AF65-F5344CB8AC3E}">
        <p14:creationId xmlns:p14="http://schemas.microsoft.com/office/powerpoint/2010/main" val="88646747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46C0A"/>
                </a:solidFill>
              </a:rPr>
              <a:t>Metadata Collected</a:t>
            </a:r>
            <a:endParaRPr lang="en-US" dirty="0">
              <a:solidFill>
                <a:srgbClr val="E46C0A"/>
              </a:solidFill>
            </a:endParaRPr>
          </a:p>
        </p:txBody>
      </p:sp>
      <p:sp>
        <p:nvSpPr>
          <p:cNvPr id="3" name="Content Placeholder 2"/>
          <p:cNvSpPr>
            <a:spLocks noGrp="1"/>
          </p:cNvSpPr>
          <p:nvPr>
            <p:ph idx="1"/>
          </p:nvPr>
        </p:nvSpPr>
        <p:spPr/>
        <p:txBody>
          <a:bodyPr/>
          <a:lstStyle/>
          <a:p>
            <a:endParaRPr lang="en-US" dirty="0" smtClean="0"/>
          </a:p>
          <a:p>
            <a:r>
              <a:rPr lang="en-US" dirty="0" smtClean="0"/>
              <a:t>Bibliographic/Item metadata describing items deposited into the HathiTrust repository.</a:t>
            </a:r>
          </a:p>
          <a:p>
            <a:endParaRPr lang="en-US" dirty="0" smtClean="0"/>
          </a:p>
          <a:p>
            <a:r>
              <a:rPr lang="en-US" dirty="0" smtClean="0"/>
              <a:t>Metadata identifying print holdings of HathiTrust partner institutions</a:t>
            </a:r>
            <a:endParaRPr lang="en-US" dirty="0"/>
          </a:p>
        </p:txBody>
      </p:sp>
    </p:spTree>
    <p:extLst>
      <p:ext uri="{BB962C8B-B14F-4D97-AF65-F5344CB8AC3E}">
        <p14:creationId xmlns:p14="http://schemas.microsoft.com/office/powerpoint/2010/main" val="36553430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46C0A"/>
                </a:solidFill>
              </a:rPr>
              <a:t>Metadata for deposited volumes</a:t>
            </a:r>
            <a:endParaRPr lang="en-US" dirty="0">
              <a:solidFill>
                <a:srgbClr val="E46C0A"/>
              </a:solidFill>
            </a:endParaRPr>
          </a:p>
        </p:txBody>
      </p:sp>
      <p:sp>
        <p:nvSpPr>
          <p:cNvPr id="3" name="Content Placeholder 2"/>
          <p:cNvSpPr>
            <a:spLocks noGrp="1"/>
          </p:cNvSpPr>
          <p:nvPr>
            <p:ph idx="1"/>
          </p:nvPr>
        </p:nvSpPr>
        <p:spPr/>
        <p:txBody>
          <a:bodyPr>
            <a:normAutofit fontScale="92500" lnSpcReduction="20000"/>
          </a:bodyPr>
          <a:lstStyle/>
          <a:p>
            <a:r>
              <a:rPr lang="en-US" dirty="0" smtClean="0"/>
              <a:t>Partners submit metadata for items they are depositing in the repository.</a:t>
            </a:r>
          </a:p>
          <a:p>
            <a:r>
              <a:rPr lang="en-US" dirty="0" smtClean="0"/>
              <a:t>We have loaded metadata from 23 partners for 8,254,965 items representing  4,576,315 titles.</a:t>
            </a:r>
          </a:p>
          <a:p>
            <a:r>
              <a:rPr lang="en-US" dirty="0" smtClean="0"/>
              <a:t>The record supplied to HathiTrust is not considered definitive – the definitive record </a:t>
            </a:r>
            <a:r>
              <a:rPr lang="en-US" dirty="0"/>
              <a:t>lives in the source institution’s own system and/or </a:t>
            </a:r>
            <a:r>
              <a:rPr lang="en-US" dirty="0" err="1"/>
              <a:t>Worldcat</a:t>
            </a:r>
            <a:r>
              <a:rPr lang="en-US" dirty="0" smtClean="0"/>
              <a:t>.</a:t>
            </a:r>
          </a:p>
          <a:p>
            <a:r>
              <a:rPr lang="en-US" dirty="0" smtClean="0"/>
              <a:t>Systems designed to take advantage of what already existed at the University of Michigan.  </a:t>
            </a:r>
          </a:p>
          <a:p>
            <a:r>
              <a:rPr lang="en-US" dirty="0" smtClean="0"/>
              <a:t>Significant change coming soon – </a:t>
            </a:r>
            <a:r>
              <a:rPr lang="en-US" dirty="0" err="1" smtClean="0"/>
              <a:t>Zephir</a:t>
            </a:r>
            <a:r>
              <a:rPr lang="en-US" dirty="0" smtClean="0"/>
              <a:t>.</a:t>
            </a:r>
          </a:p>
        </p:txBody>
      </p:sp>
    </p:spTree>
    <p:extLst>
      <p:ext uri="{BB962C8B-B14F-4D97-AF65-F5344CB8AC3E}">
        <p14:creationId xmlns:p14="http://schemas.microsoft.com/office/powerpoint/2010/main" val="305536749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E46C0A"/>
                </a:solidFill>
              </a:rPr>
              <a:t>Metadata Requirements for deposited records. </a:t>
            </a:r>
            <a:endParaRPr lang="en-US" dirty="0">
              <a:solidFill>
                <a:srgbClr val="E46C0A"/>
              </a:solidFill>
            </a:endParaRPr>
          </a:p>
        </p:txBody>
      </p:sp>
      <p:sp>
        <p:nvSpPr>
          <p:cNvPr id="3" name="Content Placeholder 2"/>
          <p:cNvSpPr>
            <a:spLocks noGrp="1"/>
          </p:cNvSpPr>
          <p:nvPr>
            <p:ph idx="1"/>
          </p:nvPr>
        </p:nvSpPr>
        <p:spPr/>
        <p:txBody>
          <a:bodyPr>
            <a:normAutofit/>
          </a:bodyPr>
          <a:lstStyle/>
          <a:p>
            <a:r>
              <a:rPr lang="en-US" dirty="0" smtClean="0"/>
              <a:t>Valid </a:t>
            </a:r>
            <a:r>
              <a:rPr lang="en-US" dirty="0"/>
              <a:t>MARC21 or </a:t>
            </a:r>
            <a:r>
              <a:rPr lang="en-US" dirty="0" smtClean="0"/>
              <a:t>MARCXML structure</a:t>
            </a:r>
            <a:endParaRPr lang="en-US" dirty="0"/>
          </a:p>
          <a:p>
            <a:r>
              <a:rPr lang="en-US" dirty="0"/>
              <a:t>Valid leader and 008</a:t>
            </a:r>
          </a:p>
          <a:p>
            <a:r>
              <a:rPr lang="en-US" dirty="0"/>
              <a:t>245</a:t>
            </a:r>
          </a:p>
          <a:p>
            <a:r>
              <a:rPr lang="en-US" dirty="0"/>
              <a:t>Item identifier (usually barcode)</a:t>
            </a:r>
          </a:p>
          <a:p>
            <a:r>
              <a:rPr lang="en-US" dirty="0"/>
              <a:t>Item description (enumeration/chronology) for multi-volume  works</a:t>
            </a:r>
          </a:p>
          <a:p>
            <a:r>
              <a:rPr lang="en-US" dirty="0"/>
              <a:t>OCLC </a:t>
            </a:r>
            <a:r>
              <a:rPr lang="en-US" dirty="0" smtClean="0"/>
              <a:t>Number</a:t>
            </a:r>
          </a:p>
        </p:txBody>
      </p:sp>
    </p:spTree>
    <p:extLst>
      <p:ext uri="{BB962C8B-B14F-4D97-AF65-F5344CB8AC3E}">
        <p14:creationId xmlns:p14="http://schemas.microsoft.com/office/powerpoint/2010/main" val="352821077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10109</TotalTime>
  <Words>1108</Words>
  <Application>Microsoft Macintosh PowerPoint</Application>
  <PresentationFormat>On-screen Show (4:3)</PresentationFormat>
  <Paragraphs>272</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HathiTrust Supplemental Metadata</vt:lpstr>
      <vt:lpstr>What is HathiTrust</vt:lpstr>
      <vt:lpstr>Partnership</vt:lpstr>
      <vt:lpstr>Digital Repository</vt:lpstr>
      <vt:lpstr>The Name</vt:lpstr>
      <vt:lpstr>Mission </vt:lpstr>
      <vt:lpstr>Metadata Collected</vt:lpstr>
      <vt:lpstr>Metadata for deposited volumes</vt:lpstr>
      <vt:lpstr>Metadata Requirements for deposited records. </vt:lpstr>
      <vt:lpstr>Duplicate detection </vt:lpstr>
      <vt:lpstr>Making Records Available</vt:lpstr>
      <vt:lpstr>The HathiTrust Print Holdings Database </vt:lpstr>
      <vt:lpstr>Print Holdings Database</vt:lpstr>
      <vt:lpstr>Print Holdings Database</vt:lpstr>
      <vt:lpstr>PHDB history</vt:lpstr>
      <vt:lpstr>Overlap based on OCLC numbers</vt:lpstr>
      <vt:lpstr>Looking for Improved Matching</vt:lpstr>
      <vt:lpstr>Improved Matching - 2</vt:lpstr>
      <vt:lpstr>OCLC Number Cluster</vt:lpstr>
      <vt:lpstr>Effect of OCLC Number Clustering</vt:lpstr>
      <vt:lpstr>Improved matching results</vt:lpstr>
      <vt:lpstr>HathiTrust Supplemental Metadata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HathiTrust</dc:title>
  <dc:creator>Jonathan Rothman</dc:creator>
  <cp:lastModifiedBy>Jonathan Rothman</cp:lastModifiedBy>
  <cp:revision>145</cp:revision>
  <cp:lastPrinted>2012-06-21T20:29:44Z</cp:lastPrinted>
  <dcterms:created xsi:type="dcterms:W3CDTF">2012-05-29T22:53:10Z</dcterms:created>
  <dcterms:modified xsi:type="dcterms:W3CDTF">2012-07-12T15:07:23Z</dcterms:modified>
</cp:coreProperties>
</file>