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260" r:id="rId2"/>
    <p:sldId id="261" r:id="rId3"/>
    <p:sldId id="262" r:id="rId4"/>
    <p:sldId id="284" r:id="rId5"/>
    <p:sldId id="257" r:id="rId6"/>
    <p:sldId id="258" r:id="rId7"/>
    <p:sldId id="259" r:id="rId8"/>
    <p:sldId id="309" r:id="rId9"/>
    <p:sldId id="308" r:id="rId10"/>
    <p:sldId id="280" r:id="rId11"/>
    <p:sldId id="307" r:id="rId12"/>
    <p:sldId id="281" r:id="rId13"/>
    <p:sldId id="288" r:id="rId14"/>
    <p:sldId id="289" r:id="rId15"/>
    <p:sldId id="290" r:id="rId16"/>
    <p:sldId id="292" r:id="rId17"/>
    <p:sldId id="293" r:id="rId18"/>
    <p:sldId id="294" r:id="rId19"/>
    <p:sldId id="295" r:id="rId20"/>
    <p:sldId id="296" r:id="rId21"/>
    <p:sldId id="282" r:id="rId22"/>
    <p:sldId id="274" r:id="rId23"/>
    <p:sldId id="275" r:id="rId24"/>
    <p:sldId id="276" r:id="rId25"/>
    <p:sldId id="277" r:id="rId26"/>
    <p:sldId id="278" r:id="rId27"/>
    <p:sldId id="283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FF3016-C6E8-6748-BD24-E5E1EDB42711}">
          <p14:sldIdLst>
            <p14:sldId id="260"/>
            <p14:sldId id="261"/>
            <p14:sldId id="262"/>
            <p14:sldId id="284"/>
            <p14:sldId id="257"/>
            <p14:sldId id="258"/>
            <p14:sldId id="259"/>
            <p14:sldId id="309"/>
            <p14:sldId id="308"/>
          </p14:sldIdLst>
        </p14:section>
        <p14:section name="Collections" id="{6528E54F-1A61-7440-B74A-5B8927FA037E}">
          <p14:sldIdLst>
            <p14:sldId id="280"/>
            <p14:sldId id="307"/>
          </p14:sldIdLst>
        </p14:section>
        <p14:section name="Shared Print" id="{80667D07-B13F-1543-83FD-BD2E92D9B969}">
          <p14:sldIdLst>
            <p14:sldId id="281"/>
            <p14:sldId id="288"/>
            <p14:sldId id="289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Government Information" id="{C301A77A-377E-5848-AF08-E1368592E629}">
          <p14:sldIdLst>
            <p14:sldId id="282"/>
            <p14:sldId id="274"/>
            <p14:sldId id="275"/>
            <p14:sldId id="276"/>
            <p14:sldId id="277"/>
            <p14:sldId id="278"/>
          </p14:sldIdLst>
        </p14:section>
        <p14:section name="Research Center" id="{4296BFFD-FB42-7249-92AB-91BE73071CC6}">
          <p14:sldIdLst>
            <p14:sldId id="283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Conclude" id="{0B05ED1F-6C69-C547-A846-A8E87C76F38C}">
          <p14:sldIdLst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 snapToGrid="0" snapToObjects="1">
      <p:cViewPr varScale="1">
        <p:scale>
          <a:sx n="81" d="100"/>
          <a:sy n="81" d="100"/>
        </p:scale>
        <p:origin x="-2328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D0A59-B303-DF43-9F85-1AC1DDD5F873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0C045-69EB-A64A-A681-376C11652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5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0586B-DEB4-6D47-B358-6036C07AFD7A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8658-5CF3-D743-AAE1-6719DC53C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0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8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1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7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76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7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19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0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9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7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9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1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7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4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4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C3DA-3A5C-47BB-B830-CCFC94C43CE8}" type="slidenum">
              <a:rPr lang="en-US" smtClean="0"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1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8658-5CF3-D743-AAE1-6719DC53CE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37145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056C2-AC6F-D641-9002-40DB736C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trc2.pti.indiana.edu/" TargetMode="External"/><Relationship Id="rId4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png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gif"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tm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htrc.illinois.edu/display/com/use+case:+perform+text+analytics+using+ipython" TargetMode="External"/><Relationship Id="rId4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gif"/><Relationship Id="rId6" Type="http://schemas.openxmlformats.org/officeDocument/2006/relationships/image" Target="../media/image24.png"/><Relationship Id="rId7" Type="http://schemas.openxmlformats.org/officeDocument/2006/relationships/image" Target="../media/image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620306" y="2000250"/>
            <a:ext cx="6040438" cy="103981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HathiTrust Update</a:t>
            </a:r>
            <a:endParaRPr lang="en-US" sz="3600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411840"/>
            <a:ext cx="7007118" cy="201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January 30, 2015</a:t>
            </a:r>
          </a:p>
          <a:p>
            <a:pPr algn="r">
              <a:lnSpc>
                <a:spcPct val="114000"/>
              </a:lnSpc>
            </a:pPr>
            <a:endParaRPr lang="en-US" sz="1600" i="1" dirty="0" smtClean="0"/>
          </a:p>
          <a:p>
            <a:pPr algn="r">
              <a:lnSpc>
                <a:spcPct val="114000"/>
              </a:lnSpc>
            </a:pPr>
            <a:r>
              <a:rPr lang="en-US" sz="1600" dirty="0" smtClean="0"/>
              <a:t>Mike Furlough, Executive Director</a:t>
            </a:r>
          </a:p>
          <a:p>
            <a:pPr algn="r">
              <a:lnSpc>
                <a:spcPct val="114000"/>
              </a:lnSpc>
            </a:pPr>
            <a:r>
              <a:rPr lang="en-US" sz="1600" dirty="0" smtClean="0"/>
              <a:t>Sharon </a:t>
            </a:r>
            <a:r>
              <a:rPr lang="en-US" sz="1600" dirty="0" err="1" smtClean="0"/>
              <a:t>Farb</a:t>
            </a:r>
            <a:r>
              <a:rPr lang="en-US" sz="1600" dirty="0" smtClean="0"/>
              <a:t>, HathiTrust Collections Committee</a:t>
            </a:r>
          </a:p>
          <a:p>
            <a:pPr algn="r">
              <a:lnSpc>
                <a:spcPct val="114000"/>
              </a:lnSpc>
            </a:pPr>
            <a:r>
              <a:rPr lang="en-US" sz="1600" dirty="0" smtClean="0"/>
              <a:t>Tom </a:t>
            </a:r>
            <a:r>
              <a:rPr lang="en-US" sz="1600" dirty="0" err="1" smtClean="0"/>
              <a:t>Teper</a:t>
            </a:r>
            <a:r>
              <a:rPr lang="en-US" sz="1600" dirty="0" smtClean="0"/>
              <a:t>, </a:t>
            </a:r>
            <a:r>
              <a:rPr lang="en-US" sz="1600" dirty="0"/>
              <a:t>Print Monographs Archive Planning Task </a:t>
            </a:r>
            <a:r>
              <a:rPr lang="en-US" sz="1600" dirty="0" smtClean="0"/>
              <a:t>Force</a:t>
            </a:r>
          </a:p>
          <a:p>
            <a:pPr algn="r">
              <a:lnSpc>
                <a:spcPct val="114000"/>
              </a:lnSpc>
            </a:pPr>
            <a:r>
              <a:rPr lang="en-US" sz="1600" dirty="0" smtClean="0"/>
              <a:t>Mark Sandler</a:t>
            </a:r>
            <a:r>
              <a:rPr lang="en-US" sz="1600" dirty="0"/>
              <a:t>, Government Documents Initiative Planning and Advisory </a:t>
            </a:r>
            <a:r>
              <a:rPr lang="en-US" sz="1600" dirty="0" smtClean="0"/>
              <a:t>Group</a:t>
            </a:r>
          </a:p>
          <a:p>
            <a:pPr algn="r">
              <a:lnSpc>
                <a:spcPct val="114000"/>
              </a:lnSpc>
            </a:pPr>
            <a:r>
              <a:rPr lang="en-US" sz="1600" dirty="0" smtClean="0"/>
              <a:t>Beth </a:t>
            </a:r>
            <a:r>
              <a:rPr lang="en-US" sz="1600" dirty="0" err="1" smtClean="0"/>
              <a:t>Sandore</a:t>
            </a:r>
            <a:r>
              <a:rPr lang="en-US" sz="1600" dirty="0"/>
              <a:t> </a:t>
            </a:r>
            <a:r>
              <a:rPr lang="en-US" sz="1600" dirty="0" err="1"/>
              <a:t>Namachchivaya</a:t>
            </a:r>
            <a:r>
              <a:rPr lang="en-US" sz="1600" dirty="0"/>
              <a:t>, </a:t>
            </a:r>
            <a:r>
              <a:rPr lang="en-US" sz="1600" dirty="0" smtClean="0"/>
              <a:t>HathiTrust Research Center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888" y="3592701"/>
            <a:ext cx="5755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2015 Midwinter CCDO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54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HathiTrust </a:t>
            </a:r>
            <a:br>
              <a:rPr lang="en-US" dirty="0" smtClean="0"/>
            </a:br>
            <a:r>
              <a:rPr lang="en-US" dirty="0" smtClean="0"/>
              <a:t>Collections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95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Committee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Ivy Anderson, Chair and PSC Liaison (CDL), 2014 - 2015</a:t>
            </a:r>
          </a:p>
          <a:p>
            <a:r>
              <a:rPr lang="en-US" dirty="0"/>
              <a:t>Sharon </a:t>
            </a:r>
            <a:r>
              <a:rPr lang="en-US" dirty="0" err="1"/>
              <a:t>Farb</a:t>
            </a:r>
            <a:r>
              <a:rPr lang="en-US" dirty="0"/>
              <a:t> (UCLA), 2014 </a:t>
            </a:r>
          </a:p>
          <a:p>
            <a:r>
              <a:rPr lang="en-US" dirty="0"/>
              <a:t>Dan Hazen (Harvard University), 2014</a:t>
            </a:r>
          </a:p>
          <a:p>
            <a:r>
              <a:rPr lang="en-US" dirty="0"/>
              <a:t>Carmelita Pickett (Texas A&amp;M University), 2014</a:t>
            </a:r>
          </a:p>
          <a:p>
            <a:r>
              <a:rPr lang="en-US" dirty="0"/>
              <a:t>Bryan </a:t>
            </a:r>
            <a:r>
              <a:rPr lang="en-US" dirty="0" err="1"/>
              <a:t>Skib</a:t>
            </a:r>
            <a:r>
              <a:rPr lang="en-US" dirty="0"/>
              <a:t> (University of Michigan), 2014 </a:t>
            </a:r>
          </a:p>
          <a:p>
            <a:r>
              <a:rPr lang="en-US" dirty="0"/>
              <a:t>Claire Stewart (Northwestern), 2014 </a:t>
            </a:r>
          </a:p>
          <a:p>
            <a:r>
              <a:rPr lang="en-US" dirty="0"/>
              <a:t>Tom </a:t>
            </a:r>
            <a:r>
              <a:rPr lang="en-US" dirty="0" err="1"/>
              <a:t>Teper</a:t>
            </a:r>
            <a:r>
              <a:rPr lang="en-US" dirty="0"/>
              <a:t> (University of Illinois), 2014 – 2015</a:t>
            </a:r>
          </a:p>
          <a:p>
            <a:r>
              <a:rPr lang="en-US" dirty="0"/>
              <a:t>Ann Thornton (NYPL), 2014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Shared Print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77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Print Monographs Archive Planning Task Force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 passed at the 2011 HT Constitutional Convention (Con-Con)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“To develop a print monographs archive corresponding to volumes represented within the </a:t>
            </a:r>
            <a:r>
              <a:rPr lang="en-US" dirty="0" err="1" smtClean="0">
                <a:solidFill>
                  <a:schemeClr val="tx1"/>
                </a:solidFill>
              </a:rPr>
              <a:t>HathiTrust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HathiTrust</a:t>
            </a:r>
            <a:r>
              <a:rPr lang="en-US" dirty="0" smtClean="0">
                <a:solidFill>
                  <a:schemeClr val="tx1"/>
                </a:solidFill>
              </a:rPr>
              <a:t> Board of Governors approved appointment of a PSC-designed task force to begin planning in June 2014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Calls every other week with two face-to-face meetings in October 2014 and one in January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381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Ballot Initiative Called For….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print archive founded on formal agreements with print repositories of member institutions or their affiliated agents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Agreements that would establish retention commitments to ensure continuing availability of the archived holdings to the HT members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Provision of financial support to the designated repositories sufficient to secure and maintain these agreements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initiation of a formal planning process by which necessary policies, operational plans, and business models required would be established to sustain a distributed archive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7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Among the issues to examine…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Exploration of the model needed to identify and preserve print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Qualifications of participating repositories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Analysis and identification of appropriate content for inclusion in the archive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Additional criteria for participation, such as geography, repository type, breadth of contribution, institutional commitment…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Retention periods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Discovery, access policies, and service models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Business and financial models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Roles and relationships among HT and other libraries and organizations engaged in collaborative management of print collections.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3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proposal…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character of the repository as…</a:t>
            </a:r>
            <a:endParaRPr lang="en-US" dirty="0"/>
          </a:p>
          <a:p>
            <a:pPr lvl="1"/>
            <a:r>
              <a:rPr lang="en-US" dirty="0" smtClean="0"/>
              <a:t>A collection that mirrors HT’s monographic holdings, is distributed and “light”</a:t>
            </a:r>
          </a:p>
          <a:p>
            <a:pPr lvl="1"/>
            <a:r>
              <a:rPr lang="en-US" dirty="0" smtClean="0"/>
              <a:t>A repository that is governed, managed, and supported by the HT as a whole, not a subset of members</a:t>
            </a:r>
          </a:p>
          <a:p>
            <a:pPr lvl="1"/>
            <a:r>
              <a:rPr lang="en-US" dirty="0" smtClean="0"/>
              <a:t>A repository that is relatively lightweight and focused on lowering barriers for early participation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22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proposal…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the development of the repository as…</a:t>
            </a:r>
            <a:endParaRPr lang="en-US" dirty="0"/>
          </a:p>
          <a:p>
            <a:pPr lvl="1"/>
            <a:r>
              <a:rPr lang="en-US" dirty="0" smtClean="0"/>
              <a:t>A phased process that seeks, in phases one and two, to launch the repository and match commitments for 50% of the titles</a:t>
            </a:r>
          </a:p>
          <a:p>
            <a:pPr lvl="1"/>
            <a:r>
              <a:rPr lang="en-US" dirty="0" smtClean="0"/>
              <a:t>A process that, in phase three, will build out the infrastructure, including more advanced access services</a:t>
            </a:r>
          </a:p>
          <a:p>
            <a:pPr lvl="1"/>
            <a:r>
              <a:rPr lang="en-US" dirty="0" smtClean="0"/>
              <a:t>A process that, in phase four, will seek to operationalize services to support continued growth.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365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Force </a:t>
            </a:r>
            <a:r>
              <a:rPr lang="en-US" dirty="0" smtClean="0"/>
              <a:t>proposal…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Defines the national role of the repository as…</a:t>
            </a:r>
            <a:endParaRPr lang="en-US" dirty="0"/>
          </a:p>
          <a:p>
            <a:pPr lvl="1"/>
            <a:r>
              <a:rPr lang="en-US" dirty="0" smtClean="0"/>
              <a:t>Providing leadership in the area of monographic, print retention. </a:t>
            </a:r>
          </a:p>
          <a:p>
            <a:pPr lvl="1"/>
            <a:r>
              <a:rPr lang="en-US" dirty="0" smtClean="0"/>
              <a:t>Supporting the development of the technical infrastructure necessary to disclose commitments and discover content.</a:t>
            </a:r>
          </a:p>
          <a:p>
            <a:pPr lvl="1"/>
            <a:r>
              <a:rPr lang="en-US" dirty="0" smtClean="0"/>
              <a:t>Providing services to members that support their efforts to make local collection management decisions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531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Building a Foundation to Accrue Advantages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repository will convey our collective intent to preserve our published monographic heritage.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repository will serve as the foundation for making local retention/withdrawal decisions.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program will provide members with tools to support collection management/development decisions.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program will provide transformative services to users.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program will provide the means to establish prospective retention and digitization commitments for newly published literature.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00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Morning’s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</a:p>
          <a:p>
            <a:r>
              <a:rPr lang="en-US" dirty="0" smtClean="0"/>
              <a:t>Collections Committee</a:t>
            </a:r>
          </a:p>
          <a:p>
            <a:r>
              <a:rPr lang="en-US" dirty="0" smtClean="0"/>
              <a:t>Shared Print</a:t>
            </a:r>
          </a:p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HathiTrust Research Center</a:t>
            </a:r>
          </a:p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388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Our proposal is grounded in a set of assumptions: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believe that collaborative management of print is important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believe that libraries need to preserve ongoing access to the print record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believe in sharing and providing enhanced access.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By working together, our members believes that </a:t>
            </a:r>
            <a:r>
              <a:rPr lang="en-US" dirty="0" err="1" smtClean="0">
                <a:solidFill>
                  <a:schemeClr val="tx1"/>
                </a:solidFill>
              </a:rPr>
              <a:t>Hathi’s</a:t>
            </a:r>
            <a:r>
              <a:rPr lang="en-US" dirty="0" smtClean="0">
                <a:solidFill>
                  <a:schemeClr val="tx1"/>
                </a:solidFill>
              </a:rPr>
              <a:t> nation-wide organization can reshape the collections landscape, redefine how </a:t>
            </a:r>
            <a:r>
              <a:rPr lang="en-US" smtClean="0">
                <a:solidFill>
                  <a:schemeClr val="tx1"/>
                </a:solidFill>
              </a:rPr>
              <a:t>libraries manage </a:t>
            </a:r>
            <a:r>
              <a:rPr lang="en-US" dirty="0" smtClean="0">
                <a:solidFill>
                  <a:schemeClr val="tx1"/>
                </a:solidFill>
              </a:rPr>
              <a:t>collections, and support member institutions as they seek to meet the changing needs of the readers and scholars they serve.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457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Access to Government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77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46C0A"/>
                </a:solidFill>
              </a:rPr>
              <a:t>Approximately 600,000 documents in HT</a:t>
            </a:r>
          </a:p>
          <a:p>
            <a:pPr marL="679450" indent="-285750"/>
            <a:r>
              <a:rPr lang="en-US" dirty="0" smtClean="0"/>
              <a:t>About 500,000 of these sourced from CIC universities and digitized by Google</a:t>
            </a:r>
          </a:p>
          <a:p>
            <a:pPr marL="679450" indent="-285750"/>
            <a:r>
              <a:rPr lang="en-US" dirty="0" smtClean="0"/>
              <a:t>CIC libraries and UC system libraries will continue to supply content</a:t>
            </a:r>
          </a:p>
          <a:p>
            <a:pPr marL="679450" indent="-285750"/>
            <a:r>
              <a:rPr lang="en-US" dirty="0" err="1" smtClean="0"/>
              <a:t>Hathi</a:t>
            </a:r>
            <a:r>
              <a:rPr lang="en-US" dirty="0" smtClean="0"/>
              <a:t> building a comprehensive registry of government publications</a:t>
            </a:r>
          </a:p>
          <a:p>
            <a:pPr marL="679450" indent="-285750"/>
            <a:r>
              <a:rPr lang="en-US" dirty="0" err="1" smtClean="0"/>
              <a:t>Hathi</a:t>
            </a:r>
            <a:r>
              <a:rPr lang="en-US" dirty="0" smtClean="0"/>
              <a:t> and Google carrying out an analysis of HT member holdings</a:t>
            </a:r>
          </a:p>
          <a:p>
            <a:pPr marL="679450" indent="-285750"/>
            <a:endParaRPr lang="en-US" dirty="0" smtClean="0"/>
          </a:p>
          <a:p>
            <a:pPr marL="679450" indent="-28575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48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Appointed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Group Charge: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Develop an overall strategy for building a comprehensive public domain corpus of U.S. federal documents in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HathiTrust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Recommend investments as needed to pursue the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initiative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Advise the Board on relevant policy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issues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Provide oversight and guidance as the project develops</a:t>
            </a:r>
          </a:p>
          <a:p>
            <a:endParaRPr lang="en-US" b="1" dirty="0">
              <a:solidFill>
                <a:srgbClr val="32437A"/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74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8958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46C0A"/>
                </a:solidFill>
              </a:rPr>
              <a:t>Group Members:</a:t>
            </a:r>
          </a:p>
          <a:p>
            <a:r>
              <a:rPr lang="en-US" dirty="0" err="1"/>
              <a:t>Prue</a:t>
            </a:r>
            <a:r>
              <a:rPr lang="en-US" dirty="0"/>
              <a:t> Adler (ARL) 		</a:t>
            </a:r>
            <a:r>
              <a:rPr lang="en-US" dirty="0" smtClean="0"/>
              <a:t>          Mark </a:t>
            </a:r>
            <a:r>
              <a:rPr lang="en-US" dirty="0"/>
              <a:t>Phillips (UNT) </a:t>
            </a:r>
          </a:p>
          <a:p>
            <a:r>
              <a:rPr lang="en-US" dirty="0"/>
              <a:t>Ivy Anderson (CDL) 		</a:t>
            </a:r>
            <a:r>
              <a:rPr lang="en-US" dirty="0" smtClean="0"/>
              <a:t>     Jon </a:t>
            </a:r>
            <a:r>
              <a:rPr lang="en-US" dirty="0"/>
              <a:t>Rothman (UMICH)</a:t>
            </a:r>
          </a:p>
          <a:p>
            <a:r>
              <a:rPr lang="en-US" dirty="0"/>
              <a:t>Joni Blake (GWLA) 		</a:t>
            </a:r>
            <a:r>
              <a:rPr lang="en-US" dirty="0" smtClean="0"/>
              <a:t>     Judy </a:t>
            </a:r>
            <a:r>
              <a:rPr lang="en-US" dirty="0"/>
              <a:t>Russell (UFL)</a:t>
            </a:r>
          </a:p>
          <a:p>
            <a:r>
              <a:rPr lang="en-US" dirty="0"/>
              <a:t>Kirsten Clark (UMN) 		Mark Sandler (CIC)</a:t>
            </a:r>
          </a:p>
          <a:p>
            <a:r>
              <a:rPr lang="en-US" dirty="0"/>
              <a:t>Rick Clement (UNM) 		Barbie Selby (UVA)</a:t>
            </a:r>
          </a:p>
          <a:p>
            <a:r>
              <a:rPr lang="en-US" dirty="0"/>
              <a:t>Elizabeth </a:t>
            </a:r>
            <a:r>
              <a:rPr lang="en-US" dirty="0" err="1"/>
              <a:t>Cowell</a:t>
            </a:r>
            <a:r>
              <a:rPr lang="en-US" dirty="0"/>
              <a:t> (UCSC) 	Jeremy York (HT)</a:t>
            </a:r>
          </a:p>
          <a:p>
            <a:pPr marL="0" indent="0">
              <a:buNone/>
            </a:pPr>
            <a:endParaRPr lang="en-US" dirty="0" smtClean="0">
              <a:solidFill>
                <a:srgbClr val="E46C0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781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page report with 16 recommendations for future action	</a:t>
            </a:r>
          </a:p>
          <a:p>
            <a:pPr lvl="1"/>
            <a:r>
              <a:rPr lang="en-US" dirty="0" smtClean="0"/>
              <a:t>Near, intermediate and long-term recommendations</a:t>
            </a:r>
          </a:p>
          <a:p>
            <a:pPr lvl="1"/>
            <a:r>
              <a:rPr lang="en-US" dirty="0" smtClean="0"/>
              <a:t>Reviewed by PSC</a:t>
            </a:r>
          </a:p>
          <a:p>
            <a:pPr lvl="1"/>
            <a:r>
              <a:rPr lang="en-US" dirty="0" smtClean="0"/>
              <a:t>To be passed on to the Board</a:t>
            </a:r>
          </a:p>
          <a:p>
            <a:pPr lvl="1"/>
            <a:endParaRPr lang="en-US" dirty="0"/>
          </a:p>
          <a:p>
            <a:r>
              <a:rPr lang="en-US" dirty="0" smtClean="0"/>
              <a:t>Expect response in the next month or 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11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and Questions</a:t>
            </a:r>
          </a:p>
          <a:p>
            <a:pPr marL="0" indent="0" algn="ctr">
              <a:buNone/>
            </a:pPr>
            <a:r>
              <a:rPr lang="en-US" dirty="0" err="1" smtClean="0"/>
              <a:t>msandler@staff.cic.net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HathiTrust </a:t>
            </a:r>
            <a:br>
              <a:rPr lang="en-US" dirty="0" smtClean="0"/>
            </a:br>
            <a:r>
              <a:rPr lang="en-US" dirty="0" smtClean="0"/>
              <a:t>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77763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Mission of HT Research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73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alibri" charset="0"/>
                <a:cs typeface="맑은 고딕" charset="0"/>
              </a:rPr>
              <a:t>R</a:t>
            </a:r>
            <a:r>
              <a:rPr lang="en-US" dirty="0" smtClean="0">
                <a:latin typeface="Calibri" charset="0"/>
                <a:cs typeface="맑은 고딕" charset="0"/>
              </a:rPr>
              <a:t>esearch arm of </a:t>
            </a:r>
            <a:r>
              <a:rPr lang="en-US" dirty="0" err="1" smtClean="0">
                <a:latin typeface="Calibri" charset="0"/>
                <a:cs typeface="맑은 고딕" charset="0"/>
              </a:rPr>
              <a:t>HathiTrust</a:t>
            </a:r>
            <a:r>
              <a:rPr lang="en-US" dirty="0" smtClean="0">
                <a:latin typeface="Calibri" charset="0"/>
                <a:cs typeface="맑은 고딕" charset="0"/>
              </a:rPr>
              <a:t> </a:t>
            </a:r>
          </a:p>
          <a:p>
            <a:r>
              <a:rPr lang="en-US" dirty="0" smtClean="0">
                <a:latin typeface="Calibri" charset="0"/>
                <a:cs typeface="맑은 고딕" charset="0"/>
              </a:rPr>
              <a:t>Goal:  enable researchers world-wide to carry out computational investigation of HT repository through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model for access: the ‘</a:t>
            </a:r>
            <a:r>
              <a:rPr lang="en-US" dirty="0" err="1" smtClean="0">
                <a:latin typeface="Calibri" charset="0"/>
                <a:cs typeface="맑은 고딕" charset="0"/>
              </a:rPr>
              <a:t>workset</a:t>
            </a:r>
            <a:r>
              <a:rPr lang="en-US" dirty="0" smtClean="0">
                <a:latin typeface="Calibri" charset="0"/>
                <a:cs typeface="맑은 고딕" charset="0"/>
              </a:rPr>
              <a:t>’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tools that facilitate research by digital humanities and informatics communities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secure </a:t>
            </a:r>
            <a:r>
              <a:rPr lang="en-US" dirty="0" err="1" smtClean="0">
                <a:latin typeface="Calibri" charset="0"/>
                <a:cs typeface="맑은 고딕" charset="0"/>
              </a:rPr>
              <a:t>cyberinfrastructure</a:t>
            </a:r>
            <a:r>
              <a:rPr lang="en-US" dirty="0" smtClean="0">
                <a:latin typeface="Calibri" charset="0"/>
                <a:cs typeface="맑은 고딕" charset="0"/>
              </a:rPr>
              <a:t> that allows computational investigation of entire copyrighted and public domain </a:t>
            </a:r>
            <a:r>
              <a:rPr lang="en-US" dirty="0" err="1" smtClean="0">
                <a:latin typeface="Calibri" charset="0"/>
                <a:cs typeface="맑은 고딕" charset="0"/>
              </a:rPr>
              <a:t>HathiTrust</a:t>
            </a:r>
            <a:r>
              <a:rPr lang="en-US" dirty="0" smtClean="0">
                <a:latin typeface="Calibri" charset="0"/>
                <a:cs typeface="맑은 고딕" charset="0"/>
              </a:rPr>
              <a:t> repository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Established:  July, 2011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Collaborative </a:t>
            </a:r>
            <a:r>
              <a:rPr lang="en-US" dirty="0" smtClean="0">
                <a:latin typeface="Calibri" charset="0"/>
                <a:cs typeface="맑은 고딕" charset="0"/>
              </a:rPr>
              <a:t>effort of Indiana </a:t>
            </a:r>
            <a:r>
              <a:rPr lang="en-US" dirty="0">
                <a:latin typeface="Calibri" charset="0"/>
                <a:cs typeface="맑은 고딕" charset="0"/>
              </a:rPr>
              <a:t>University </a:t>
            </a:r>
            <a:r>
              <a:rPr lang="en-US" dirty="0" smtClean="0">
                <a:latin typeface="Calibri" charset="0"/>
                <a:cs typeface="맑은 고딕" charset="0"/>
              </a:rPr>
              <a:t>and </a:t>
            </a:r>
            <a:r>
              <a:rPr lang="en-US" dirty="0">
                <a:latin typeface="Calibri" charset="0"/>
                <a:cs typeface="맑은 고딕" charset="0"/>
              </a:rPr>
              <a:t>University of Illinois</a:t>
            </a: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18"/>
            <a:ext cx="1371600" cy="14401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94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pic>
        <p:nvPicPr>
          <p:cNvPr id="5" name="Content Placeholder 4" descr="HTRC Portal - Home - Windows Internet Explorer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689979"/>
          </a:xfrm>
        </p:spPr>
      </p:pic>
      <p:sp>
        <p:nvSpPr>
          <p:cNvPr id="6" name="TextBox 5"/>
          <p:cNvSpPr txBox="1"/>
          <p:nvPr/>
        </p:nvSpPr>
        <p:spPr>
          <a:xfrm>
            <a:off x="2009022" y="5610075"/>
            <a:ext cx="5125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3"/>
              </a:rPr>
              <a:t>https://htrc2.pti.indiana.edu/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63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HathiTrust in January 2015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13.1 million total items</a:t>
            </a:r>
            <a:endParaRPr lang="en-US" dirty="0"/>
          </a:p>
          <a:p>
            <a:pPr lvl="1"/>
            <a:r>
              <a:rPr lang="en-US" dirty="0" smtClean="0"/>
              <a:t>6.7 million book </a:t>
            </a:r>
            <a:r>
              <a:rPr lang="en-US" dirty="0"/>
              <a:t>titles</a:t>
            </a:r>
          </a:p>
          <a:p>
            <a:pPr lvl="1"/>
            <a:r>
              <a:rPr lang="en-US" dirty="0" smtClean="0"/>
              <a:t>345,000 </a:t>
            </a:r>
            <a:r>
              <a:rPr lang="en-US" dirty="0"/>
              <a:t>serial </a:t>
            </a:r>
            <a:r>
              <a:rPr lang="en-US" dirty="0" smtClean="0"/>
              <a:t>titles</a:t>
            </a:r>
          </a:p>
          <a:p>
            <a:pPr lvl="1"/>
            <a:r>
              <a:rPr lang="en-US" dirty="0" smtClean="0"/>
              <a:t>604,000 government documents</a:t>
            </a:r>
          </a:p>
          <a:p>
            <a:pPr lvl="1"/>
            <a:r>
              <a:rPr lang="en-US" dirty="0" smtClean="0"/>
              <a:t>4.9 million items open (public domain &amp; CC-licenses)</a:t>
            </a:r>
          </a:p>
          <a:p>
            <a:pPr lvl="1"/>
            <a:r>
              <a:rPr lang="en-US" dirty="0" smtClean="0"/>
              <a:t>A handful of images and thimbleful of audio files</a:t>
            </a:r>
          </a:p>
          <a:p>
            <a:r>
              <a:rPr lang="en-US" sz="3600" dirty="0" smtClean="0"/>
              <a:t>103 </a:t>
            </a:r>
            <a:r>
              <a:rPr lang="en-US" sz="3600" dirty="0"/>
              <a:t>members</a:t>
            </a:r>
          </a:p>
          <a:p>
            <a:pPr lvl="1"/>
            <a:r>
              <a:rPr lang="en-US" dirty="0" smtClean="0"/>
              <a:t>96 </a:t>
            </a:r>
            <a:r>
              <a:rPr lang="en-US" dirty="0"/>
              <a:t>in </a:t>
            </a:r>
            <a:r>
              <a:rPr lang="en-US" dirty="0" smtClean="0"/>
              <a:t>the US</a:t>
            </a:r>
            <a:r>
              <a:rPr lang="en-US" dirty="0"/>
              <a:t>, 4 in Canada, 1 </a:t>
            </a:r>
            <a:r>
              <a:rPr lang="en-US" dirty="0" smtClean="0"/>
              <a:t>each in </a:t>
            </a:r>
            <a:r>
              <a:rPr lang="en-US" dirty="0"/>
              <a:t>Spain, Australia, </a:t>
            </a:r>
            <a:r>
              <a:rPr lang="en-US" dirty="0" smtClean="0"/>
              <a:t>and Lebanon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3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28320" y="724841"/>
            <a:ext cx="461770" cy="5471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88613" y="1880932"/>
            <a:ext cx="4252128" cy="3483653"/>
          </a:xfrm>
          <a:prstGeom prst="cloud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82494" y="1481770"/>
            <a:ext cx="178935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82494" y="2862229"/>
            <a:ext cx="17893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82494" y="4438671"/>
            <a:ext cx="17893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82494" y="5827765"/>
            <a:ext cx="17893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3" descr="PoetryFictionN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25332" r="21549" b="15744"/>
          <a:stretch/>
        </p:blipFill>
        <p:spPr>
          <a:xfrm>
            <a:off x="5705200" y="3331317"/>
            <a:ext cx="1587912" cy="918345"/>
          </a:xfrm>
          <a:prstGeom prst="rect">
            <a:avLst/>
          </a:prstGeom>
        </p:spPr>
      </p:pic>
      <p:pic>
        <p:nvPicPr>
          <p:cNvPr id="24" name="Picture 23" descr="phase1-blogs-tagcloud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t="27486" r="7310" b="31579"/>
          <a:stretch/>
        </p:blipFill>
        <p:spPr>
          <a:xfrm>
            <a:off x="5705200" y="1924703"/>
            <a:ext cx="1602643" cy="790588"/>
          </a:xfrm>
          <a:prstGeom prst="rect">
            <a:avLst/>
          </a:prstGeom>
        </p:spPr>
      </p:pic>
      <p:pic>
        <p:nvPicPr>
          <p:cNvPr id="25" name="Picture 24" descr="Screen Shot 2013-10-11 at 10.13.12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7"/>
          <a:stretch/>
        </p:blipFill>
        <p:spPr>
          <a:xfrm>
            <a:off x="5582494" y="4887609"/>
            <a:ext cx="1789357" cy="8769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850364" y="373713"/>
            <a:ext cx="2621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HTRC system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2954" y="6075255"/>
            <a:ext cx="361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Complexity hiding interface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16624" y="3231561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complexity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801400" y="5863459"/>
            <a:ext cx="131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Tabular info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17021" y="442205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plots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7021" y="2862229"/>
            <a:ext cx="133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plots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3401" y="107760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39" name="Curved Connector 38"/>
          <p:cNvCxnSpPr>
            <a:stCxn id="28" idx="0"/>
          </p:cNvCxnSpPr>
          <p:nvPr/>
        </p:nvCxnSpPr>
        <p:spPr>
          <a:xfrm rot="5400000" flipH="1" flipV="1">
            <a:off x="3605930" y="4458579"/>
            <a:ext cx="1423527" cy="1809827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373713"/>
            <a:ext cx="1371600" cy="1440179"/>
          </a:xfrm>
          <a:prstGeom prst="rect">
            <a:avLst/>
          </a:prstGeom>
        </p:spPr>
      </p:pic>
      <p:pic>
        <p:nvPicPr>
          <p:cNvPr id="34" name="Picture 33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62" y="2862229"/>
            <a:ext cx="707686" cy="11008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January 31,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E1056C2-AC6F-D641-9002-40DB736C3B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0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307846" y="2020596"/>
            <a:ext cx="1518472" cy="2443960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997193" y="3694804"/>
            <a:ext cx="309370" cy="617351"/>
          </a:xfrm>
          <a:prstGeom prst="can">
            <a:avLst/>
          </a:prstGeom>
          <a:solidFill>
            <a:srgbClr val="DDD9C3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997193" y="4464556"/>
            <a:ext cx="309370" cy="617351"/>
          </a:xfrm>
          <a:prstGeom prst="can">
            <a:avLst/>
          </a:prstGeom>
          <a:solidFill>
            <a:srgbClr val="DDD9C3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631104" y="5733095"/>
            <a:ext cx="309370" cy="617351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846557" y="5942855"/>
            <a:ext cx="309370" cy="617351"/>
          </a:xfrm>
          <a:prstGeom prst="can">
            <a:avLst/>
          </a:prstGeom>
          <a:solidFill>
            <a:srgbClr val="D99694"/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932779" y="2001353"/>
            <a:ext cx="3782121" cy="308055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9199" y="359125"/>
            <a:ext cx="461770" cy="38358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182401" y="2342563"/>
            <a:ext cx="33355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Complexity hiding interface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4" y="2989310"/>
            <a:ext cx="1133030" cy="49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logo_seas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13" y="883426"/>
            <a:ext cx="1905000" cy="406400"/>
          </a:xfrm>
          <a:prstGeom prst="rect">
            <a:avLst/>
          </a:prstGeom>
        </p:spPr>
      </p:pic>
      <p:pic>
        <p:nvPicPr>
          <p:cNvPr id="15" name="Picture 14" descr="Screen Shot 2013-10-11 at 12.21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7" y="883426"/>
            <a:ext cx="1539934" cy="7660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2922" y="5613975"/>
            <a:ext cx="233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Other text, e.g., dictionaries, wiki, twitter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5564" y="5033055"/>
            <a:ext cx="1786797" cy="1200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Extracted feature sets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8194" y="2909784"/>
            <a:ext cx="177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HTRC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560476" y="1404796"/>
            <a:ext cx="654174" cy="1019920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2483" y="1649524"/>
            <a:ext cx="1047991" cy="981546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6318" y="2942747"/>
            <a:ext cx="1511259" cy="294185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06563" y="3792031"/>
            <a:ext cx="969642" cy="91233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28019" y="4312155"/>
            <a:ext cx="909558" cy="402570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767116" y="4714725"/>
            <a:ext cx="369570" cy="922151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426294" y="3560098"/>
            <a:ext cx="1135183" cy="0"/>
          </a:xfrm>
          <a:prstGeom prst="line">
            <a:avLst/>
          </a:prstGeom>
          <a:ln>
            <a:solidFill>
              <a:srgbClr val="632523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83305" y="4035664"/>
            <a:ext cx="45238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33284" y="4188064"/>
            <a:ext cx="452380" cy="52666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BigRedII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5"/>
          <a:stretch/>
        </p:blipFill>
        <p:spPr>
          <a:xfrm>
            <a:off x="6714900" y="5091523"/>
            <a:ext cx="1774997" cy="12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Right Arrow 54"/>
          <p:cNvSpPr/>
          <p:nvPr/>
        </p:nvSpPr>
        <p:spPr>
          <a:xfrm rot="2705856">
            <a:off x="5465418" y="4314097"/>
            <a:ext cx="1498465" cy="679061"/>
          </a:xfrm>
          <a:prstGeom prst="rightArrow">
            <a:avLst/>
          </a:prstGeom>
          <a:solidFill>
            <a:srgbClr val="FCD5B5"/>
          </a:solidFill>
          <a:ln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7561477" y="4247349"/>
            <a:ext cx="577212" cy="837707"/>
          </a:xfrm>
          <a:prstGeom prst="upDownArrow">
            <a:avLst/>
          </a:prstGeom>
          <a:solidFill>
            <a:srgbClr val="FCD5B5"/>
          </a:solidFill>
          <a:ln>
            <a:solidFill>
              <a:srgbClr val="98480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202227" y="213138"/>
            <a:ext cx="236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Text mining tools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 descr="hadoop-logo-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03" y="359125"/>
            <a:ext cx="1091098" cy="638069"/>
          </a:xfrm>
          <a:prstGeom prst="rect">
            <a:avLst/>
          </a:prstGeom>
        </p:spPr>
      </p:pic>
      <p:pic>
        <p:nvPicPr>
          <p:cNvPr id="4" name="Picture 3" descr="R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7" y="630362"/>
            <a:ext cx="965345" cy="73366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4054" y="3603510"/>
            <a:ext cx="179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Repository</a:t>
            </a:r>
            <a:endParaRPr lang="en-US" sz="1600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2" name="Picture 41" descr="Screen Shot 2013-10-22 at 2.27.23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70" y="6290669"/>
            <a:ext cx="1545438" cy="37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22" y="2058428"/>
            <a:ext cx="707686" cy="110084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882754" y="3631854"/>
            <a:ext cx="177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@IU @UIUC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2400" dirty="0"/>
          </a:p>
        </p:txBody>
      </p:sp>
      <p:pic>
        <p:nvPicPr>
          <p:cNvPr id="63" name="Content Placeholder 3" descr="PoetryFictionNon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25332" r="21549" b="15744"/>
          <a:stretch/>
        </p:blipFill>
        <p:spPr>
          <a:xfrm>
            <a:off x="8203722" y="3207414"/>
            <a:ext cx="633541" cy="366399"/>
          </a:xfrm>
          <a:prstGeom prst="rect">
            <a:avLst/>
          </a:prstGeom>
        </p:spPr>
      </p:pic>
      <p:pic>
        <p:nvPicPr>
          <p:cNvPr id="64" name="Picture 63" descr="phase1-blogs-tagcloud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t="27486" r="7310" b="31579"/>
          <a:stretch/>
        </p:blipFill>
        <p:spPr>
          <a:xfrm>
            <a:off x="8244281" y="1289826"/>
            <a:ext cx="667127" cy="656863"/>
          </a:xfrm>
          <a:prstGeom prst="rect">
            <a:avLst/>
          </a:prstGeom>
        </p:spPr>
      </p:pic>
      <p:pic>
        <p:nvPicPr>
          <p:cNvPr id="37" name="Picture 2" descr="C:\Users\dheintz\Desktop\htr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4" y="5598816"/>
            <a:ext cx="1023804" cy="10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56C2-AC6F-D641-9002-40DB736C3B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33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554" y="1"/>
            <a:ext cx="4369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</a:rPr>
              <a:t>Workset</a:t>
            </a:r>
            <a:r>
              <a:rPr lang="en-US" sz="3600" dirty="0" smtClean="0">
                <a:solidFill>
                  <a:prstClr val="black"/>
                </a:solidFill>
              </a:rPr>
              <a:t> builder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 descr="HTRC Worksets Search Results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2"/>
            <a:ext cx="9144000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HTRC Data </a:t>
            </a:r>
            <a:r>
              <a:rPr lang="en-US" dirty="0"/>
              <a:t>Capsule: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Secure access </a:t>
            </a:r>
            <a:r>
              <a:rPr lang="en-US" sz="3600" i="1" dirty="0">
                <a:solidFill>
                  <a:srgbClr val="C00000"/>
                </a:solidFill>
              </a:rPr>
              <a:t>to copyrighted </a:t>
            </a:r>
            <a:r>
              <a:rPr lang="en-US" sz="3600" i="1" dirty="0" smtClean="0">
                <a:solidFill>
                  <a:srgbClr val="C00000"/>
                </a:solidFill>
              </a:rPr>
              <a:t>materials 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6820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ecure computing framework that</a:t>
            </a:r>
            <a:r>
              <a:rPr lang="en-US" dirty="0" smtClean="0"/>
              <a:t>:</a:t>
            </a:r>
          </a:p>
          <a:p>
            <a:r>
              <a:rPr lang="en-US" dirty="0" smtClean="0"/>
              <a:t>Trusts that researcher will not deliberately leak repository data, but</a:t>
            </a:r>
          </a:p>
          <a:p>
            <a:r>
              <a:rPr lang="en-US" dirty="0" smtClean="0"/>
              <a:t>Prevents </a:t>
            </a:r>
            <a:r>
              <a:rPr lang="en-US" dirty="0"/>
              <a:t>malware acting </a:t>
            </a:r>
            <a:r>
              <a:rPr lang="en-US" dirty="0" smtClean="0"/>
              <a:t>on user's </a:t>
            </a:r>
            <a:r>
              <a:rPr lang="en-US" dirty="0"/>
              <a:t>behalf from leaking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Secure support for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b="1" dirty="0" smtClean="0"/>
              <a:t>Non</a:t>
            </a:r>
            <a:r>
              <a:rPr lang="en-US" b="1" dirty="0"/>
              <a:t>-consumptive use</a:t>
            </a:r>
            <a:r>
              <a:rPr lang="en-US" dirty="0"/>
              <a:t>: </a:t>
            </a:r>
            <a:r>
              <a:rPr lang="en-US" dirty="0" smtClean="0"/>
              <a:t> framework for safe </a:t>
            </a:r>
            <a:r>
              <a:rPr lang="en-US" dirty="0"/>
              <a:t>handling of large volumes of protected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b="1" dirty="0" smtClean="0"/>
              <a:t>Openness</a:t>
            </a:r>
            <a:r>
              <a:rPr lang="en-US" dirty="0"/>
              <a:t>: </a:t>
            </a:r>
            <a:r>
              <a:rPr lang="en-US" dirty="0" smtClean="0"/>
              <a:t>supports </a:t>
            </a:r>
            <a:r>
              <a:rPr lang="en-US" dirty="0"/>
              <a:t>user-contributed analysis </a:t>
            </a:r>
            <a:r>
              <a:rPr lang="en-US" dirty="0" smtClean="0"/>
              <a:t>tools</a:t>
            </a:r>
            <a:endParaRPr lang="en-US" dirty="0"/>
          </a:p>
          <a:p>
            <a:r>
              <a:rPr lang="en-US" b="1" dirty="0" smtClean="0"/>
              <a:t>Efficiency</a:t>
            </a:r>
            <a:r>
              <a:rPr lang="en-US" dirty="0"/>
              <a:t>: s</a:t>
            </a:r>
            <a:r>
              <a:rPr lang="en-US" dirty="0" smtClean="0"/>
              <a:t>upports </a:t>
            </a:r>
            <a:r>
              <a:rPr lang="en-US" dirty="0"/>
              <a:t>user-contributed analysis tools </a:t>
            </a:r>
            <a:r>
              <a:rPr lang="en-US" dirty="0" smtClean="0"/>
              <a:t>without lengthy prior review </a:t>
            </a:r>
          </a:p>
          <a:p>
            <a:r>
              <a:rPr lang="en-US" b="1" dirty="0" smtClean="0"/>
              <a:t>Large-scale </a:t>
            </a:r>
            <a:r>
              <a:rPr lang="en-US" b="1" dirty="0"/>
              <a:t>and low cost</a:t>
            </a:r>
            <a:r>
              <a:rPr lang="en-US" dirty="0"/>
              <a:t>:  </a:t>
            </a:r>
            <a:r>
              <a:rPr lang="en-US" dirty="0" smtClean="0"/>
              <a:t>protections extend to </a:t>
            </a:r>
            <a:r>
              <a:rPr lang="en-US" dirty="0"/>
              <a:t>large-scale national (public) </a:t>
            </a:r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61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12125"/>
            <a:ext cx="2133600" cy="365125"/>
          </a:xfrm>
        </p:spPr>
        <p:txBody>
          <a:bodyPr/>
          <a:lstStyle/>
          <a:p>
            <a:fld id="{17FF6402-B958-BA45-81C9-498AFFAD911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644" y="455765"/>
            <a:ext cx="847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HTRC secure data capsule: view from researcher desktop</a:t>
            </a:r>
            <a:endParaRPr lang="en-US" sz="2800" dirty="0"/>
          </a:p>
        </p:txBody>
      </p:sp>
      <p:pic>
        <p:nvPicPr>
          <p:cNvPr id="4" name="Picture 3" descr="Use Case: Perform Text Analytics Using IPython - Community - HTRC Wiki - Windows Internet Explorer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793"/>
            <a:ext cx="9144000" cy="49876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1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Scholarly Commons </a:t>
            </a:r>
            <a:br>
              <a:rPr lang="en-US" dirty="0" smtClean="0"/>
            </a:br>
            <a:r>
              <a:rPr lang="en-US" dirty="0" smtClean="0"/>
              <a:t>User Support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38" y="1752600"/>
            <a:ext cx="5410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Develop training materials </a:t>
            </a:r>
          </a:p>
          <a:p>
            <a:r>
              <a:rPr lang="en-US" sz="3000" dirty="0" smtClean="0"/>
              <a:t>Educational workshops</a:t>
            </a:r>
          </a:p>
          <a:p>
            <a:r>
              <a:rPr lang="en-US" sz="3000" dirty="0" smtClean="0"/>
              <a:t>Tool and </a:t>
            </a:r>
            <a:r>
              <a:rPr lang="en-US" sz="3000" dirty="0" err="1" smtClean="0"/>
              <a:t>workset</a:t>
            </a:r>
            <a:r>
              <a:rPr lang="en-US" sz="3000" dirty="0" smtClean="0"/>
              <a:t> support</a:t>
            </a:r>
          </a:p>
          <a:p>
            <a:r>
              <a:rPr lang="en-US" sz="3000" dirty="0" smtClean="0"/>
              <a:t>Collaborate with librarians and DH centers at HT institutions</a:t>
            </a:r>
          </a:p>
          <a:p>
            <a:r>
              <a:rPr lang="en-US" sz="3000" dirty="0" smtClean="0"/>
              <a:t>Assist researchers in HTRC text data mining research projects</a:t>
            </a:r>
          </a:p>
          <a:p>
            <a:r>
              <a:rPr lang="en-US" sz="3000" dirty="0" smtClean="0"/>
              <a:t>Collaboration: University Libraries, Illinois and Indiana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2125"/>
            <a:ext cx="2133600" cy="365125"/>
          </a:xfrm>
        </p:spPr>
        <p:txBody>
          <a:bodyPr/>
          <a:lstStyle/>
          <a:p>
            <a:fld id="{5F8C7318-DA4F-4747-A4B0-DD20411D1689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C:\Users\dheintz\Desktop\ht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31323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87997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1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 descr="sloan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11" y="4820243"/>
            <a:ext cx="3056751" cy="1103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0" y="5886885"/>
            <a:ext cx="3351294" cy="520118"/>
          </a:xfrm>
          <a:prstGeom prst="rect">
            <a:avLst/>
          </a:prstGeom>
        </p:spPr>
      </p:pic>
      <p:pic>
        <p:nvPicPr>
          <p:cNvPr id="8" name="Picture 7" descr="ilogo_horz_b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98" y="5878351"/>
            <a:ext cx="3054758" cy="521191"/>
          </a:xfrm>
          <a:prstGeom prst="rect">
            <a:avLst/>
          </a:prstGeom>
        </p:spPr>
      </p:pic>
      <p:pic>
        <p:nvPicPr>
          <p:cNvPr id="2" name="Picture 1" descr="Screen Shot 2013-10-28 at 2.09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" y="5117961"/>
            <a:ext cx="4448266" cy="728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184832" y="145864"/>
            <a:ext cx="1177875" cy="1030758"/>
          </a:xfrm>
          <a:prstGeom prst="rect">
            <a:avLst/>
          </a:prstGeom>
        </p:spPr>
      </p:pic>
      <p:pic>
        <p:nvPicPr>
          <p:cNvPr id="10" name="Picture 9" descr="phase2-blogs-tagcloud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21443" r="7263" b="25731"/>
          <a:stretch/>
        </p:blipFill>
        <p:spPr>
          <a:xfrm>
            <a:off x="2050425" y="1794310"/>
            <a:ext cx="5429250" cy="2622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734" y="1404944"/>
            <a:ext cx="292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http://www.hathitrust.org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ＭＳ 明朝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48" y="55470"/>
            <a:ext cx="1149419" cy="1206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3448" y="1441087"/>
            <a:ext cx="342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http://www.hathitrust.org/htrc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ＭＳ 明朝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717" y="4513152"/>
            <a:ext cx="184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Sponsors:</a:t>
            </a:r>
            <a:endParaRPr lang="en-US" sz="32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0" y="6487467"/>
            <a:ext cx="2133600" cy="365125"/>
          </a:xfrm>
        </p:spPr>
        <p:txBody>
          <a:bodyPr/>
          <a:lstStyle/>
          <a:p>
            <a:r>
              <a:rPr lang="en-US" dirty="0" smtClean="0"/>
              <a:t>January 31,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6489596"/>
            <a:ext cx="2133600" cy="365125"/>
          </a:xfrm>
        </p:spPr>
        <p:txBody>
          <a:bodyPr/>
          <a:lstStyle/>
          <a:p>
            <a:fld id="{AE1056C2-AC6F-D641-9002-40DB736C3B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95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6159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 in January 2015 (2)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mission, collection, and the repository operations are all strong. </a:t>
            </a:r>
          </a:p>
          <a:p>
            <a:r>
              <a:rPr lang="en-US" dirty="0" smtClean="0"/>
              <a:t>Our work is solidly based in the law.</a:t>
            </a:r>
          </a:p>
          <a:p>
            <a:r>
              <a:rPr lang="en-US" dirty="0" smtClean="0"/>
              <a:t>We have expanded access in unprecedented ways. </a:t>
            </a:r>
          </a:p>
          <a:p>
            <a:r>
              <a:rPr lang="en-US" dirty="0"/>
              <a:t>We have very important programs underway.</a:t>
            </a:r>
          </a:p>
          <a:p>
            <a:r>
              <a:rPr lang="en-US" dirty="0" smtClean="0"/>
              <a:t>The partnership provides a solid base for action.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45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Steering Committee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Serves </a:t>
            </a:r>
            <a:r>
              <a:rPr lang="en-US" dirty="0"/>
              <a:t>at the direction of the Board of Governors </a:t>
            </a:r>
            <a:r>
              <a:rPr lang="en-US" dirty="0" smtClean="0"/>
              <a:t>to…</a:t>
            </a:r>
            <a:endParaRPr lang="en-US" sz="3400" dirty="0"/>
          </a:p>
          <a:p>
            <a:pPr lvl="1"/>
            <a:r>
              <a:rPr lang="en-US" sz="3000" dirty="0" smtClean="0"/>
              <a:t>Review </a:t>
            </a:r>
            <a:r>
              <a:rPr lang="en-US" sz="3000" dirty="0"/>
              <a:t>HathiTrust’s development agenda, shaping initiatives and </a:t>
            </a:r>
            <a:r>
              <a:rPr lang="en-US" sz="3000" dirty="0" smtClean="0"/>
              <a:t>strategies.</a:t>
            </a:r>
          </a:p>
          <a:p>
            <a:pPr lvl="1"/>
            <a:r>
              <a:rPr lang="en-US" sz="3000" dirty="0"/>
              <a:t>D</a:t>
            </a:r>
            <a:r>
              <a:rPr lang="en-US" sz="3000" dirty="0" smtClean="0"/>
              <a:t>evelops </a:t>
            </a:r>
            <a:r>
              <a:rPr lang="en-US" sz="3000" dirty="0"/>
              <a:t>position papers </a:t>
            </a:r>
            <a:r>
              <a:rPr lang="en-US" sz="3000" dirty="0" smtClean="0"/>
              <a:t>to </a:t>
            </a:r>
            <a:r>
              <a:rPr lang="en-US" sz="3000" dirty="0"/>
              <a:t>encourage debate or </a:t>
            </a:r>
            <a:r>
              <a:rPr lang="en-US" sz="3000" dirty="0" smtClean="0"/>
              <a:t>mobilize activity</a:t>
            </a:r>
            <a:endParaRPr lang="en-US" sz="3000" dirty="0"/>
          </a:p>
          <a:p>
            <a:pPr lvl="1"/>
            <a:r>
              <a:rPr lang="en-US" sz="3000" dirty="0"/>
              <a:t>Works with the Board of Governors to develop policies for HathiTrust and its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467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Steering Committee Membership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129441" cy="4895849"/>
          </a:xfrm>
        </p:spPr>
        <p:txBody>
          <a:bodyPr>
            <a:noAutofit/>
          </a:bodyPr>
          <a:lstStyle/>
          <a:p>
            <a:r>
              <a:rPr lang="en-US" sz="2800" dirty="0"/>
              <a:t>Ivy Anderson </a:t>
            </a:r>
            <a:r>
              <a:rPr lang="en-US" sz="2800" dirty="0" smtClean="0"/>
              <a:t>(CDL)</a:t>
            </a:r>
            <a:endParaRPr lang="en-US" sz="2800" dirty="0"/>
          </a:p>
          <a:p>
            <a:r>
              <a:rPr lang="en-US" sz="2800" dirty="0"/>
              <a:t>John Butler </a:t>
            </a:r>
            <a:r>
              <a:rPr lang="en-US" sz="2800" dirty="0" smtClean="0"/>
              <a:t>(Minnesota)</a:t>
            </a:r>
          </a:p>
          <a:p>
            <a:r>
              <a:rPr lang="en-US" sz="2800" dirty="0"/>
              <a:t>Chris Freeland </a:t>
            </a:r>
            <a:r>
              <a:rPr lang="en-US" sz="2800" dirty="0" smtClean="0"/>
              <a:t>(</a:t>
            </a:r>
            <a:r>
              <a:rPr lang="en-US" sz="2800" dirty="0"/>
              <a:t>Washington University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Todd </a:t>
            </a:r>
            <a:r>
              <a:rPr lang="en-US" sz="2800" dirty="0" err="1"/>
              <a:t>Grappone</a:t>
            </a:r>
            <a:r>
              <a:rPr lang="en-US" sz="2800" dirty="0"/>
              <a:t> </a:t>
            </a:r>
            <a:r>
              <a:rPr lang="en-US" sz="2800" dirty="0" smtClean="0"/>
              <a:t>(UCLA)</a:t>
            </a:r>
            <a:endParaRPr lang="en-US" sz="2800" dirty="0"/>
          </a:p>
          <a:p>
            <a:r>
              <a:rPr lang="en-US" sz="2800" dirty="0"/>
              <a:t>Martha </a:t>
            </a:r>
            <a:r>
              <a:rPr lang="en-US" sz="2800" dirty="0" err="1"/>
              <a:t>Hruska</a:t>
            </a:r>
            <a:r>
              <a:rPr lang="en-US" sz="2800" dirty="0"/>
              <a:t> (</a:t>
            </a:r>
            <a:r>
              <a:rPr lang="en-US" sz="2800" dirty="0" smtClean="0"/>
              <a:t>UC San </a:t>
            </a:r>
            <a:r>
              <a:rPr lang="en-US" sz="2800" dirty="0"/>
              <a:t>Diego)</a:t>
            </a:r>
          </a:p>
          <a:p>
            <a:r>
              <a:rPr lang="en-US" sz="2800" dirty="0"/>
              <a:t>Martin </a:t>
            </a:r>
            <a:r>
              <a:rPr lang="en-US" sz="2800" dirty="0" err="1"/>
              <a:t>Kurth</a:t>
            </a:r>
            <a:r>
              <a:rPr lang="en-US" sz="2800" dirty="0"/>
              <a:t> (New York University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932410" y="1600200"/>
            <a:ext cx="40513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Erika </a:t>
            </a:r>
            <a:r>
              <a:rPr lang="en-US" sz="3000" dirty="0" err="1"/>
              <a:t>Linke</a:t>
            </a:r>
            <a:r>
              <a:rPr lang="en-US" sz="3000" dirty="0"/>
              <a:t> (Carnegie Mellon University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Robert </a:t>
            </a:r>
            <a:r>
              <a:rPr lang="en-US" sz="3000" dirty="0"/>
              <a:t>McDonald (</a:t>
            </a:r>
            <a:r>
              <a:rPr lang="en-US" sz="3000" dirty="0" smtClean="0"/>
              <a:t>Indiana)</a:t>
            </a:r>
          </a:p>
          <a:p>
            <a:r>
              <a:rPr lang="en-US" sz="3000" dirty="0" smtClean="0"/>
              <a:t>Elaine </a:t>
            </a:r>
            <a:r>
              <a:rPr lang="en-US" sz="3000" dirty="0" err="1"/>
              <a:t>Westbrooks</a:t>
            </a:r>
            <a:r>
              <a:rPr lang="en-US" sz="3000" dirty="0"/>
              <a:t> </a:t>
            </a:r>
            <a:r>
              <a:rPr lang="en-US" sz="3000" dirty="0" smtClean="0"/>
              <a:t>(Michigan</a:t>
            </a:r>
            <a:r>
              <a:rPr lang="en-US" sz="3000" dirty="0"/>
              <a:t>)</a:t>
            </a:r>
          </a:p>
          <a:p>
            <a:r>
              <a:rPr lang="en-US" sz="3000" dirty="0"/>
              <a:t>Bob </a:t>
            </a:r>
            <a:r>
              <a:rPr lang="en-US" sz="3000" dirty="0" err="1"/>
              <a:t>Wolven</a:t>
            </a:r>
            <a:r>
              <a:rPr lang="en-US" sz="3000" dirty="0"/>
              <a:t>, Chair (</a:t>
            </a:r>
            <a:r>
              <a:rPr lang="en-US" sz="3000" dirty="0" smtClean="0"/>
              <a:t>Columbia)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13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date: </a:t>
            </a:r>
          </a:p>
          <a:p>
            <a:pPr lvl="1"/>
            <a:r>
              <a:rPr lang="en-US" dirty="0" smtClean="0"/>
              <a:t>Initial focus on Constitutional Convention Ballot Initiatives (Government Documents, Shared Print)</a:t>
            </a:r>
          </a:p>
          <a:p>
            <a:pPr lvl="1"/>
            <a:r>
              <a:rPr lang="en-US" dirty="0" smtClean="0"/>
              <a:t>Re-established Collections Committee</a:t>
            </a:r>
          </a:p>
          <a:p>
            <a:pPr lvl="1"/>
            <a:r>
              <a:rPr lang="en-US" dirty="0" smtClean="0"/>
              <a:t>Created Rights &amp; Access Working Group</a:t>
            </a:r>
          </a:p>
          <a:p>
            <a:pPr lvl="1"/>
            <a:r>
              <a:rPr lang="en-US" dirty="0" smtClean="0"/>
              <a:t>Developed charge for </a:t>
            </a:r>
            <a:r>
              <a:rPr lang="en-US" dirty="0" err="1" smtClean="0"/>
              <a:t>Zephir</a:t>
            </a:r>
            <a:r>
              <a:rPr lang="en-US" dirty="0" smtClean="0"/>
              <a:t> Advisory Group</a:t>
            </a:r>
          </a:p>
          <a:p>
            <a:r>
              <a:rPr lang="en-US" dirty="0" smtClean="0"/>
              <a:t>Pending: </a:t>
            </a:r>
          </a:p>
          <a:p>
            <a:pPr lvl="1"/>
            <a:r>
              <a:rPr lang="en-US" dirty="0" smtClean="0"/>
              <a:t>Reviewing working group </a:t>
            </a:r>
            <a:r>
              <a:rPr lang="en-US" dirty="0" err="1" smtClean="0"/>
              <a:t>recommentations</a:t>
            </a:r>
            <a:endParaRPr lang="en-US" dirty="0" smtClean="0"/>
          </a:p>
          <a:p>
            <a:pPr lvl="1"/>
            <a:r>
              <a:rPr lang="en-US" dirty="0" smtClean="0"/>
              <a:t>Quality metrics and assessment</a:t>
            </a:r>
          </a:p>
          <a:p>
            <a:pPr lvl="1"/>
            <a:r>
              <a:rPr lang="en-US" dirty="0" smtClean="0"/>
              <a:t>Metadata policy and strategy</a:t>
            </a:r>
          </a:p>
          <a:p>
            <a:pPr lvl="1"/>
            <a:r>
              <a:rPr lang="en-US" dirty="0" smtClean="0"/>
              <a:t>Additional content-types (non-text)?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4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 in 2015: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Strategy, mission, and role in the future</a:t>
            </a:r>
          </a:p>
          <a:p>
            <a:pPr lvl="1"/>
            <a:r>
              <a:rPr lang="en-US" dirty="0"/>
              <a:t>Membership </a:t>
            </a:r>
            <a:r>
              <a:rPr lang="en-US" dirty="0" smtClean="0"/>
              <a:t>growth</a:t>
            </a:r>
          </a:p>
          <a:p>
            <a:pPr lvl="1"/>
            <a:r>
              <a:rPr lang="en-US" dirty="0"/>
              <a:t>Collections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Public policy</a:t>
            </a:r>
          </a:p>
          <a:p>
            <a:pPr lvl="1"/>
            <a:r>
              <a:rPr lang="en-US" dirty="0" smtClean="0"/>
              <a:t>(Inter)National infrastructure</a:t>
            </a:r>
          </a:p>
          <a:p>
            <a:pPr lvl="1"/>
            <a:r>
              <a:rPr lang="en-US" dirty="0" smtClean="0"/>
              <a:t>Services for members and the public</a:t>
            </a:r>
            <a:endParaRPr lang="en-US" dirty="0"/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Engagement with researchers and libraries</a:t>
            </a:r>
          </a:p>
          <a:p>
            <a:pPr lvl="1"/>
            <a:r>
              <a:rPr lang="en-US" dirty="0" smtClean="0"/>
              <a:t>Enabling more participation in plans and action</a:t>
            </a:r>
          </a:p>
          <a:p>
            <a:pPr lvl="1"/>
            <a:r>
              <a:rPr lang="en-US" dirty="0" smtClean="0"/>
              <a:t>Standing up on our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3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actions must align with the mission, goals, and purpose across our partnership.  </a:t>
            </a:r>
          </a:p>
          <a:p>
            <a:r>
              <a:rPr lang="en-US" dirty="0" smtClean="0"/>
              <a:t>A few additional assumptions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should pursue complementarity and cooperation, not competition and duplication. </a:t>
            </a:r>
          </a:p>
          <a:p>
            <a:pPr lvl="1"/>
            <a:r>
              <a:rPr lang="en-US" dirty="0" smtClean="0"/>
              <a:t>Scale </a:t>
            </a:r>
            <a:r>
              <a:rPr lang="en-US" dirty="0"/>
              <a:t>will continue </a:t>
            </a:r>
            <a:r>
              <a:rPr lang="en-US" dirty="0" smtClean="0"/>
              <a:t>to drive our strategies</a:t>
            </a:r>
            <a:endParaRPr lang="en-US" dirty="0"/>
          </a:p>
          <a:p>
            <a:pPr lvl="1"/>
            <a:r>
              <a:rPr lang="en-US" dirty="0" smtClean="0"/>
              <a:t>Potential partners </a:t>
            </a:r>
            <a:r>
              <a:rPr lang="en-US" dirty="0"/>
              <a:t>are not just other l</a:t>
            </a:r>
            <a:r>
              <a:rPr lang="en-US" dirty="0" smtClean="0"/>
              <a:t>ibraries and library organizations, </a:t>
            </a:r>
            <a:r>
              <a:rPr lang="en-US" dirty="0"/>
              <a:t>but also </a:t>
            </a:r>
            <a:r>
              <a:rPr lang="en-US" dirty="0" smtClean="0"/>
              <a:t>readers, authors, publishers.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4000"/>
            <a:ext cx="2133600" cy="254000"/>
          </a:xfrm>
        </p:spPr>
        <p:txBody>
          <a:bodyPr/>
          <a:lstStyle/>
          <a:p>
            <a:r>
              <a:rPr lang="en-US" smtClean="0"/>
              <a:t>January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9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htiTrus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HahtiTrustTheme.thmx</Template>
  <TotalTime>5992</TotalTime>
  <Words>1696</Words>
  <Application>Microsoft Macintosh PowerPoint</Application>
  <PresentationFormat>On-screen Show (4:3)</PresentationFormat>
  <Paragraphs>318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HahtiTrustTheme</vt:lpstr>
      <vt:lpstr>HathiTrust Update</vt:lpstr>
      <vt:lpstr>This Morning’s Updates</vt:lpstr>
      <vt:lpstr>HathiTrust in January 2015 (1)</vt:lpstr>
      <vt:lpstr>HathiTrust in January 2015 (2) </vt:lpstr>
      <vt:lpstr>Program Steering Committee</vt:lpstr>
      <vt:lpstr>Program Steering Committee Membership</vt:lpstr>
      <vt:lpstr>PSC Actions</vt:lpstr>
      <vt:lpstr>HathiTrust in 2015: Issues</vt:lpstr>
      <vt:lpstr>Assumptions</vt:lpstr>
      <vt:lpstr>HathiTrust  Collections Committee</vt:lpstr>
      <vt:lpstr>Collections Committee Members</vt:lpstr>
      <vt:lpstr>Shared Print Working Group</vt:lpstr>
      <vt:lpstr>The Print Monographs Archive Planning Task Force</vt:lpstr>
      <vt:lpstr>Ballot Initiative Called For…. </vt:lpstr>
      <vt:lpstr>Among the issues to examine…</vt:lpstr>
      <vt:lpstr>Task Force proposal…</vt:lpstr>
      <vt:lpstr>Task Force proposal…</vt:lpstr>
      <vt:lpstr>Task Force proposal…</vt:lpstr>
      <vt:lpstr>Building a Foundation to Accrue Advantages</vt:lpstr>
      <vt:lpstr>Conclusion</vt:lpstr>
      <vt:lpstr>Expanding Access to Government Information</vt:lpstr>
      <vt:lpstr>Current Activity</vt:lpstr>
      <vt:lpstr>Working Group Appointed</vt:lpstr>
      <vt:lpstr>Working Group</vt:lpstr>
      <vt:lpstr>Deliverable</vt:lpstr>
      <vt:lpstr>All Done</vt:lpstr>
      <vt:lpstr>HathiTrust  Research Center</vt:lpstr>
      <vt:lpstr> Mission of HT Research Center</vt:lpstr>
      <vt:lpstr>Try it!</vt:lpstr>
      <vt:lpstr>PowerPoint Presentation</vt:lpstr>
      <vt:lpstr>PowerPoint Presentation</vt:lpstr>
      <vt:lpstr>PowerPoint Presentation</vt:lpstr>
      <vt:lpstr>HTRC Data Capsule:  Secure access to copyrighted materials </vt:lpstr>
      <vt:lpstr>PowerPoint Presentation</vt:lpstr>
      <vt:lpstr>Scholarly Commons  User Support Service</vt:lpstr>
      <vt:lpstr>   </vt:lpstr>
      <vt:lpstr>Discussion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 Update</dc:title>
  <dc:creator>Mike Furlough</dc:creator>
  <cp:lastModifiedBy>Jeremy York</cp:lastModifiedBy>
  <cp:revision>19</cp:revision>
  <dcterms:created xsi:type="dcterms:W3CDTF">2015-01-23T18:10:46Z</dcterms:created>
  <dcterms:modified xsi:type="dcterms:W3CDTF">2015-02-12T21:56:39Z</dcterms:modified>
</cp:coreProperties>
</file>