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261" r:id="rId5"/>
    <p:sldId id="257" r:id="rId6"/>
    <p:sldId id="432" r:id="rId7"/>
    <p:sldId id="437" r:id="rId8"/>
    <p:sldId id="435" r:id="rId9"/>
    <p:sldId id="436" r:id="rId10"/>
    <p:sldId id="443" r:id="rId11"/>
    <p:sldId id="446" r:id="rId12"/>
    <p:sldId id="444" r:id="rId13"/>
    <p:sldId id="42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47" autoAdjust="0"/>
    <p:restoredTop sz="57614" autoAdjust="0"/>
  </p:normalViewPr>
  <p:slideViewPr>
    <p:cSldViewPr snapToGrid="0" snapToObjects="1">
      <p:cViewPr varScale="1">
        <p:scale>
          <a:sx n="57" d="100"/>
          <a:sy n="57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23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CA5AD-48CE-0043-9F0D-A959C285B54B}" type="datetimeFigureOut">
              <a:rPr lang="en-US" smtClean="0"/>
              <a:t>7/24/12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87F6-D845-714F-84AD-AEEEE745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7/24/12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72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58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5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7/24/12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rmAutofit/>
          </a:bodyPr>
          <a:lstStyle/>
          <a:p>
            <a:r>
              <a:rPr lang="en-US" dirty="0" err="1" smtClean="0"/>
              <a:t>HathiTrust</a:t>
            </a:r>
            <a:r>
              <a:rPr lang="en-US" dirty="0" smtClean="0"/>
              <a:t> and TRAC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95095"/>
            <a:ext cx="700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DigitalPreservation</a:t>
            </a:r>
            <a:r>
              <a:rPr lang="en-US" dirty="0" smtClean="0"/>
              <a:t> 2012</a:t>
            </a:r>
          </a:p>
          <a:p>
            <a:pPr algn="ctr"/>
            <a:r>
              <a:rPr lang="en-US" dirty="0" smtClean="0"/>
              <a:t>July 25, 2012</a:t>
            </a:r>
          </a:p>
          <a:p>
            <a:pPr algn="ctr"/>
            <a:r>
              <a:rPr lang="en-US" dirty="0" smtClean="0"/>
              <a:t>Jeremy York, Project Librarian, </a:t>
            </a:r>
            <a:r>
              <a:rPr lang="en-US" dirty="0" err="1" smtClean="0"/>
              <a:t>HathiTrust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Infrastructure (2)</a:t>
            </a:r>
          </a:p>
          <a:p>
            <a:r>
              <a:rPr lang="en-US" dirty="0" smtClean="0"/>
              <a:t>Digital Object Management (3)</a:t>
            </a:r>
          </a:p>
          <a:p>
            <a:r>
              <a:rPr lang="en-US" dirty="0" smtClean="0"/>
              <a:t>Technologies, Technical Infrastructure, Security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1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Staff/Organization</a:t>
            </a:r>
          </a:p>
          <a:p>
            <a:r>
              <a:rPr lang="en-US" dirty="0"/>
              <a:t>Rights and ownership of </a:t>
            </a:r>
            <a:r>
              <a:rPr lang="en-US" dirty="0" err="1"/>
              <a:t>HathiTrust</a:t>
            </a:r>
            <a:r>
              <a:rPr lang="en-US" dirty="0"/>
              <a:t> enterprise assets</a:t>
            </a:r>
          </a:p>
          <a:p>
            <a:r>
              <a:rPr lang="en-US" dirty="0"/>
              <a:t>Succession plan</a:t>
            </a:r>
          </a:p>
          <a:p>
            <a:r>
              <a:rPr lang="en-US" dirty="0"/>
              <a:t>Clarify and strengthen quality assurance and print archiving components of </a:t>
            </a:r>
            <a:r>
              <a:rPr lang="en-US" dirty="0" err="1"/>
              <a:t>HathiTrust</a:t>
            </a:r>
            <a:r>
              <a:rPr lang="en-US" dirty="0"/>
              <a:t>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5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</a:t>
            </a:r>
            <a:r>
              <a:rPr lang="en-US" dirty="0" smtClean="0"/>
              <a:t>Recovery</a:t>
            </a:r>
          </a:p>
          <a:p>
            <a:r>
              <a:rPr lang="en-US" dirty="0" smtClean="0"/>
              <a:t>Change Management</a:t>
            </a:r>
          </a:p>
          <a:p>
            <a:pPr lvl="1"/>
            <a:r>
              <a:rPr lang="en-US" dirty="0" smtClean="0"/>
              <a:t>Moving </a:t>
            </a:r>
            <a:r>
              <a:rPr lang="en-US" dirty="0" smtClean="0"/>
              <a:t>to new </a:t>
            </a:r>
            <a:r>
              <a:rPr lang="en-US" dirty="0" smtClean="0"/>
              <a:t>formats: image</a:t>
            </a:r>
            <a:r>
              <a:rPr lang="en-US" dirty="0" smtClean="0"/>
              <a:t>, audio, born-</a:t>
            </a:r>
            <a:r>
              <a:rPr lang="en-US" dirty="0" smtClean="0"/>
              <a:t>digital</a:t>
            </a:r>
          </a:p>
          <a:p>
            <a:r>
              <a:rPr lang="en-US" dirty="0" smtClean="0"/>
              <a:t>Governance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88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3"/>
          <p:cNvSpPr>
            <a:spLocks noGrp="1"/>
          </p:cNvSpPr>
          <p:nvPr>
            <p:ph type="ctrTitle"/>
          </p:nvPr>
        </p:nvSpPr>
        <p:spPr>
          <a:xfrm>
            <a:off x="1739900" y="2009775"/>
            <a:ext cx="5634038" cy="16224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Thank you very much!</a:t>
            </a:r>
          </a:p>
        </p:txBody>
      </p:sp>
    </p:spTree>
    <p:extLst>
      <p:ext uri="{BB962C8B-B14F-4D97-AF65-F5344CB8AC3E}">
        <p14:creationId xmlns:p14="http://schemas.microsoft.com/office/powerpoint/2010/main" val="400577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1"/>
          </p:nvPr>
        </p:nvSpPr>
        <p:spPr>
          <a:xfrm>
            <a:off x="611120" y="1649413"/>
            <a:ext cx="2294177" cy="491966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Columbia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Johns Hopkins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en-US" sz="13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229055" y="1618461"/>
            <a:ext cx="2393950" cy="49196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20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630169"/>
            <a:ext cx="249555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Connecticut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  <a:endParaRPr lang="en-US" sz="1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Utah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1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10.4 million volumes</a:t>
            </a:r>
            <a:endParaRPr lang="en-US" dirty="0"/>
          </a:p>
          <a:p>
            <a:pPr lvl="1"/>
            <a:r>
              <a:rPr lang="en-US" dirty="0" smtClean="0"/>
              <a:t>5.5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270,000+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3.1 public domain volumes (~30%)</a:t>
            </a:r>
          </a:p>
        </p:txBody>
      </p:sp>
    </p:spTree>
    <p:extLst>
      <p:ext uri="{BB962C8B-B14F-4D97-AF65-F5344CB8AC3E}">
        <p14:creationId xmlns:p14="http://schemas.microsoft.com/office/powerpoint/2010/main" val="4560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9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</a:t>
            </a:r>
            <a:r>
              <a:rPr lang="en-US" sz="3000" dirty="0"/>
              <a:t>strategies</a:t>
            </a:r>
          </a:p>
          <a:p>
            <a:pPr>
              <a:defRPr/>
            </a:pPr>
            <a:r>
              <a:rPr lang="en-US" sz="3000" dirty="0" smtClean="0"/>
              <a:t>Public </a:t>
            </a:r>
            <a:r>
              <a:rPr lang="en-US" sz="3000" dirty="0"/>
              <a:t>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preservation</a:t>
            </a:r>
          </a:p>
          <a:p>
            <a:pPr lvl="1"/>
            <a:r>
              <a:rPr lang="en-US" dirty="0" smtClean="0"/>
              <a:t>Bit-level and migration</a:t>
            </a:r>
            <a:endParaRPr lang="en-US" dirty="0"/>
          </a:p>
          <a:p>
            <a:r>
              <a:rPr lang="en-US" dirty="0" smtClean="0"/>
              <a:t>Bibliographic </a:t>
            </a:r>
            <a:r>
              <a:rPr lang="en-US" dirty="0"/>
              <a:t>search</a:t>
            </a:r>
          </a:p>
          <a:p>
            <a:r>
              <a:rPr lang="en-US" dirty="0"/>
              <a:t>Full-text search</a:t>
            </a:r>
          </a:p>
          <a:p>
            <a:r>
              <a:rPr lang="en-US" dirty="0" smtClean="0"/>
              <a:t>Reading and download capabilities</a:t>
            </a:r>
          </a:p>
          <a:p>
            <a:r>
              <a:rPr lang="en-US" dirty="0" smtClean="0"/>
              <a:t>Print on demand</a:t>
            </a:r>
          </a:p>
          <a:p>
            <a:r>
              <a:rPr lang="en-US" dirty="0" smtClean="0"/>
              <a:t>Collections</a:t>
            </a:r>
          </a:p>
          <a:p>
            <a:r>
              <a:rPr lang="en-US" dirty="0" smtClean="0"/>
              <a:t>Datasets, Research Center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8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12-member Board of Governors</a:t>
            </a:r>
          </a:p>
          <a:p>
            <a:pPr lvl="1"/>
            <a:r>
              <a:rPr lang="en-US" dirty="0" smtClean="0"/>
              <a:t>April 2012</a:t>
            </a:r>
          </a:p>
          <a:p>
            <a:r>
              <a:rPr lang="en-US" dirty="0" smtClean="0"/>
              <a:t>Manages budget and finances</a:t>
            </a:r>
          </a:p>
          <a:p>
            <a:r>
              <a:rPr lang="en-US" dirty="0" smtClean="0"/>
              <a:t>Budget separately held </a:t>
            </a:r>
            <a:r>
              <a:rPr lang="en-US" dirty="0" smtClean="0"/>
              <a:t>within the University </a:t>
            </a:r>
            <a:r>
              <a:rPr lang="en-US" dirty="0" smtClean="0"/>
              <a:t>of Michigan</a:t>
            </a:r>
          </a:p>
          <a:p>
            <a:r>
              <a:rPr lang="en-US" dirty="0" smtClean="0"/>
              <a:t>Strategic </a:t>
            </a:r>
            <a:r>
              <a:rPr lang="en-US" dirty="0" smtClean="0"/>
              <a:t>Advisory 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Working Groups and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9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Value Community Standards</a:t>
            </a:r>
            <a:endParaRPr lang="en-US" dirty="0" smtClean="0"/>
          </a:p>
          <a:p>
            <a:pPr lvl="1"/>
            <a:r>
              <a:rPr lang="en-US" dirty="0" smtClean="0"/>
              <a:t>Accountability</a:t>
            </a:r>
            <a:r>
              <a:rPr lang="en-US" dirty="0"/>
              <a:t>, </a:t>
            </a:r>
            <a:r>
              <a:rPr lang="en-US" dirty="0" smtClean="0"/>
              <a:t>Openness, Transparency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esire to know how we were doing, and let the community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Audit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Data gathering: November 2009 - December 2010</a:t>
            </a:r>
          </a:p>
          <a:p>
            <a:pPr lvl="1"/>
            <a:r>
              <a:rPr lang="en-US" dirty="0" smtClean="0"/>
              <a:t>Site visit May 2010</a:t>
            </a:r>
          </a:p>
          <a:p>
            <a:r>
              <a:rPr lang="en-US" dirty="0" smtClean="0"/>
              <a:t>Developmental stages</a:t>
            </a:r>
          </a:p>
          <a:p>
            <a:r>
              <a:rPr lang="en-US" dirty="0" smtClean="0"/>
              <a:t>Core pieces in place</a:t>
            </a:r>
          </a:p>
        </p:txBody>
      </p:sp>
    </p:spTree>
    <p:extLst>
      <p:ext uri="{BB962C8B-B14F-4D97-AF65-F5344CB8AC3E}">
        <p14:creationId xmlns:p14="http://schemas.microsoft.com/office/powerpoint/2010/main" val="56940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380</Words>
  <Application>Microsoft Macintosh PowerPoint</Application>
  <PresentationFormat>On-screen Show (4:3)</PresentationFormat>
  <Paragraphs>148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HathiTrust and TRAC</vt:lpstr>
      <vt:lpstr>Partnership</vt:lpstr>
      <vt:lpstr>Digital Repository</vt:lpstr>
      <vt:lpstr>Mission </vt:lpstr>
      <vt:lpstr>Collections and Collaboration</vt:lpstr>
      <vt:lpstr>Services</vt:lpstr>
      <vt:lpstr>Governance</vt:lpstr>
      <vt:lpstr>CRL Audit</vt:lpstr>
      <vt:lpstr>CRL Audit (2)</vt:lpstr>
      <vt:lpstr>Results and Issues</vt:lpstr>
      <vt:lpstr>Key Issues</vt:lpstr>
      <vt:lpstr>Future Work</vt:lpstr>
      <vt:lpstr>Thank you very much!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HathiTrust and How Can It Be Used? </dc:title>
  <dc:creator>jjyork</dc:creator>
  <cp:lastModifiedBy>jjyork</cp:lastModifiedBy>
  <cp:revision>92</cp:revision>
  <cp:lastPrinted>2012-07-25T03:24:49Z</cp:lastPrinted>
  <dcterms:created xsi:type="dcterms:W3CDTF">2012-03-08T23:05:54Z</dcterms:created>
  <dcterms:modified xsi:type="dcterms:W3CDTF">2012-07-25T04:19:37Z</dcterms:modified>
</cp:coreProperties>
</file>