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19"/>
  </p:notesMasterIdLst>
  <p:sldIdLst>
    <p:sldId id="658" r:id="rId3"/>
    <p:sldId id="659" r:id="rId4"/>
    <p:sldId id="667" r:id="rId5"/>
    <p:sldId id="645" r:id="rId6"/>
    <p:sldId id="631" r:id="rId7"/>
    <p:sldId id="598" r:id="rId8"/>
    <p:sldId id="657" r:id="rId9"/>
    <p:sldId id="649" r:id="rId10"/>
    <p:sldId id="491" r:id="rId11"/>
    <p:sldId id="651" r:id="rId12"/>
    <p:sldId id="597" r:id="rId13"/>
    <p:sldId id="654" r:id="rId14"/>
    <p:sldId id="634" r:id="rId15"/>
    <p:sldId id="635" r:id="rId16"/>
    <p:sldId id="655" r:id="rId17"/>
    <p:sldId id="66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64" autoAdjust="0"/>
    <p:restoredTop sz="62226" autoAdjust="0"/>
  </p:normalViewPr>
  <p:slideViewPr>
    <p:cSldViewPr snapToGrid="0" snapToObjects="1">
      <p:cViewPr>
        <p:scale>
          <a:sx n="73" d="100"/>
          <a:sy n="73" d="100"/>
        </p:scale>
        <p:origin x="-9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-26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97814309267658"/>
          <c:y val="0.0992939052080449"/>
          <c:w val="0.872071867876992"/>
          <c:h val="0.814791881266298"/>
        </c:manualLayout>
      </c:layout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600" b="0" i="0"/>
                    </a:pPr>
                    <a:r>
                      <a:rPr lang="en-US" sz="2000" dirty="0" smtClean="0"/>
                      <a:t>In-copyright or undetermined</a:t>
                    </a:r>
                  </a:p>
                  <a:p>
                    <a:pPr>
                      <a:defRPr sz="2600" b="0" i="0"/>
                    </a:pPr>
                    <a:r>
                      <a:rPr lang="en-US" sz="2000" dirty="0" smtClean="0"/>
                      <a:t>69%</a:t>
                    </a:r>
                    <a:endParaRPr lang="en-US" sz="2000" dirty="0"/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303965325008298"/>
                  <c:y val="-0.14583758581900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i="0" dirty="0"/>
                      <a:t>Public </a:t>
                    </a:r>
                    <a:r>
                      <a:rPr lang="en-US" sz="1600" b="0" i="0" dirty="0" smtClean="0"/>
                      <a:t>Domain (worldwide)</a:t>
                    </a:r>
                    <a:r>
                      <a:rPr lang="en-US" sz="1600" b="0" i="0" dirty="0"/>
                      <a:t>
</a:t>
                    </a:r>
                    <a:r>
                      <a:rPr lang="en-US" sz="1600" b="0" i="0" dirty="0" smtClean="0"/>
                      <a:t>16%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0954817759957814"/>
                  <c:y val="0.0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i="0" dirty="0" smtClean="0"/>
                      <a:t>U.S. Federal Government Documents (worldwide)</a:t>
                    </a:r>
                    <a:r>
                      <a:rPr lang="en-US" sz="1600" b="0" i="0" dirty="0"/>
                      <a:t>
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0" i="0" dirty="0" smtClean="0"/>
                      <a:t>Public Domain</a:t>
                    </a:r>
                  </a:p>
                  <a:p>
                    <a:r>
                      <a:rPr lang="en-US" sz="1600" b="0" i="0" dirty="0" smtClean="0"/>
                      <a:t>(US)</a:t>
                    </a:r>
                  </a:p>
                  <a:p>
                    <a:r>
                      <a:rPr lang="en-US" sz="1600" b="0" i="0" dirty="0" smtClean="0"/>
                      <a:t>11%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00126004203176028"/>
                  <c:y val="-0.0153887524728067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Open Access</a:t>
                    </a: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.1%</a:t>
                    </a:r>
                    <a:endParaRPr lang="en-US" sz="1367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788290918624192"/>
                  <c:y val="0.105461995749577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Creative Commons </a:t>
                    </a: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.04%</a:t>
                    </a:r>
                    <a:endParaRPr lang="en-US" sz="1367" b="0" i="0" u="none" strike="noStrike" baseline="0" dirty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"Public </a:t>
                    </a: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Domain”</a:t>
                    </a:r>
                    <a:endParaRPr lang="en-US" sz="1600" b="0" i="0" u="none" strike="noStrike" baseline="0" dirty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31%</a:t>
                    </a:r>
                    <a:endParaRPr lang="en-US" sz="1367" b="0" i="0" u="none" strike="noStrike" baseline="0" dirty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0" i="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In Copyright</c:v>
                </c:pt>
                <c:pt idx="1">
                  <c:v>Public Domain</c:v>
                </c:pt>
                <c:pt idx="2">
                  <c:v>Government Documents</c:v>
                </c:pt>
                <c:pt idx="3">
                  <c:v>Public Domain (US)</c:v>
                </c:pt>
                <c:pt idx="4">
                  <c:v>Open Access</c:v>
                </c:pt>
                <c:pt idx="5">
                  <c:v>Creative Commons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7.253946E6</c:v>
                </c:pt>
                <c:pt idx="1">
                  <c:v>1.687328E6</c:v>
                </c:pt>
                <c:pt idx="2">
                  <c:v>348112.0</c:v>
                </c:pt>
                <c:pt idx="3" formatCode="General">
                  <c:v>1.017765E6</c:v>
                </c:pt>
                <c:pt idx="4">
                  <c:v>6569.0</c:v>
                </c:pt>
                <c:pt idx="5">
                  <c:v>964.0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0"/>
        <c:splitType val="pos"/>
        <c:splitPos val="5.0"/>
        <c:secondPieSize val="75"/>
        <c:serLines/>
      </c:ofPieChart>
      <c:spPr>
        <a:noFill/>
        <a:ln w="17359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356814701378"/>
          <c:y val="0.204663212435233"/>
          <c:w val="0.693721286370599"/>
          <c:h val="0.7331606217616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889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gradFill rotWithShape="0">
                <a:gsLst>
                  <a:gs pos="0">
                    <a:srgbClr val="A2BFF8"/>
                  </a:gs>
                  <a:gs pos="100000">
                    <a:srgbClr val="3670B6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"/>
            <c:bubble3D val="0"/>
            <c:spPr>
              <a:gradFill rotWithShape="0">
                <a:gsLst>
                  <a:gs pos="0">
                    <a:srgbClr val="FAA1A0"/>
                  </a:gs>
                  <a:gs pos="100000">
                    <a:srgbClr val="B93734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bubble3D val="0"/>
            <c:spPr>
              <a:gradFill rotWithShape="0">
                <a:gsLst>
                  <a:gs pos="0">
                    <a:srgbClr val="D4F4A6"/>
                  </a:gs>
                  <a:gs pos="100000">
                    <a:srgbClr val="8DB241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bubble3D val="0"/>
            <c:spPr>
              <a:gradFill rotWithShape="0">
                <a:gsLst>
                  <a:gs pos="0">
                    <a:srgbClr val="C5B3E2"/>
                  </a:gs>
                  <a:gs pos="100000">
                    <a:srgbClr val="704F97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4"/>
            <c:bubble3D val="0"/>
            <c:spPr>
              <a:gradFill rotWithShape="0">
                <a:gsLst>
                  <a:gs pos="0">
                    <a:srgbClr val="9DE2FF"/>
                  </a:gs>
                  <a:gs pos="100000">
                    <a:srgbClr val="31A1C0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5"/>
            <c:bubble3D val="0"/>
            <c:spPr>
              <a:gradFill rotWithShape="0">
                <a:gsLst>
                  <a:gs pos="0">
                    <a:srgbClr val="FFB885"/>
                  </a:gs>
                  <a:gs pos="100000">
                    <a:srgbClr val="F28225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6"/>
            <c:bubble3D val="0"/>
            <c:spPr>
              <a:gradFill rotWithShape="0">
                <a:gsLst>
                  <a:gs pos="0">
                    <a:srgbClr val="B6D1FF"/>
                  </a:gs>
                  <a:gs pos="100000">
                    <a:srgbClr val="8AA7D8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7"/>
            <c:bubble3D val="0"/>
            <c:spPr>
              <a:gradFill rotWithShape="0">
                <a:gsLst>
                  <a:gs pos="0">
                    <a:srgbClr val="FFB6B4"/>
                  </a:gs>
                  <a:gs pos="100000">
                    <a:srgbClr val="DA8A89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8"/>
            <c:bubble3D val="0"/>
            <c:spPr>
              <a:gradFill rotWithShape="0">
                <a:gsLst>
                  <a:gs pos="0">
                    <a:srgbClr val="E4FFBA"/>
                  </a:gs>
                  <a:gs pos="100000">
                    <a:srgbClr val="BBD68E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9"/>
            <c:bubble3D val="0"/>
            <c:spPr>
              <a:gradFill rotWithShape="0">
                <a:gsLst>
                  <a:gs pos="0">
                    <a:srgbClr val="D6C5F1"/>
                  </a:gs>
                  <a:gs pos="100000">
                    <a:srgbClr val="A896C2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10"/>
            <c:bubble3D val="0"/>
            <c:spPr>
              <a:gradFill rotWithShape="0">
                <a:gsLst>
                  <a:gs pos="0">
                    <a:srgbClr val="B2F1FF"/>
                  </a:gs>
                  <a:gs pos="100000">
                    <a:srgbClr val="87C8DF"/>
                  </a:gs>
                </a:gsLst>
                <a:lin ang="5400000"/>
              </a:gradFill>
              <a:ln w="19889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dLbl>
              <c:idx val="8"/>
              <c:layout>
                <c:manualLayout>
                  <c:x val="-0.0553902494215364"/>
                  <c:y val="-0.07850408187393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 w="18059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English</c:v>
                </c:pt>
                <c:pt idx="1">
                  <c:v>German</c:v>
                </c:pt>
                <c:pt idx="2">
                  <c:v>French</c:v>
                </c:pt>
                <c:pt idx="3">
                  <c:v>Spanish</c:v>
                </c:pt>
                <c:pt idx="4">
                  <c:v>Chinese</c:v>
                </c:pt>
                <c:pt idx="5">
                  <c:v>Russian</c:v>
                </c:pt>
                <c:pt idx="6">
                  <c:v>Japanese</c:v>
                </c:pt>
                <c:pt idx="7">
                  <c:v>Italian</c:v>
                </c:pt>
                <c:pt idx="8">
                  <c:v>Arabic</c:v>
                </c:pt>
                <c:pt idx="9">
                  <c:v>Latin</c:v>
                </c:pt>
                <c:pt idx="10">
                  <c:v>Remaining Languages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2.784903E6</c:v>
                </c:pt>
                <c:pt idx="1">
                  <c:v>529412.0</c:v>
                </c:pt>
                <c:pt idx="2">
                  <c:v>408041.0</c:v>
                </c:pt>
                <c:pt idx="3">
                  <c:v>265977.0</c:v>
                </c:pt>
                <c:pt idx="4">
                  <c:v>237892.0</c:v>
                </c:pt>
                <c:pt idx="5">
                  <c:v>225896.0</c:v>
                </c:pt>
                <c:pt idx="6">
                  <c:v>186563.0</c:v>
                </c:pt>
                <c:pt idx="7">
                  <c:v>144437.0</c:v>
                </c:pt>
                <c:pt idx="8">
                  <c:v>113835.0</c:v>
                </c:pt>
                <c:pt idx="9">
                  <c:v>72084.0</c:v>
                </c:pt>
                <c:pt idx="10">
                  <c:v>840432.0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9889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279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872CA-79CD-3248-A6D7-D28B693EA25B}" type="datetimeFigureOut">
              <a:rPr lang="en-US" smtClean="0"/>
              <a:t>6/14/13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B311B-BDAF-BB42-8768-5A1974F75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7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21FF-61D2-4803-8494-4519EE275740}" type="slidenum">
              <a:rPr lang="en-US" smtClean="0"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79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72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7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6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37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08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91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21FF-61D2-4803-8494-4519EE275740}" type="slidenum">
              <a:rPr lang="en-US" smtClean="0"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62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21FF-61D2-4803-8494-4519EE275740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1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81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44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A23698B5-29A8-7342-B73F-0113DC883AF3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BB5E4A1D-C563-414D-BDD4-2C631134ABDD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4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9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3" y="1752600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0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98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DU Title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370676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0" y="5500255"/>
            <a:ext cx="8096595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0613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DU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65018" y="3385468"/>
            <a:ext cx="8021782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Presentation Title or Sub Heading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63"/>
            <a:ext cx="9143999" cy="739681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0594" y="2656971"/>
            <a:ext cx="7942810" cy="914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Section 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11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DU Bo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5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DU E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370676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End 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4572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67128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2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7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2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45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2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232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0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0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57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41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9EA0-F317-5248-BBB4-5B8E16A94E35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77" r:id="rId14"/>
    <p:sldLayoutId id="2147483678" r:id="rId15"/>
    <p:sldLayoutId id="2147483679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6973-D6AF-DC47-B322-5133D32CC071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6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thitrust.org/about" TargetMode="External"/><Relationship Id="rId4" Type="http://schemas.openxmlformats.org/officeDocument/2006/relationships/hyperlink" Target="http://twitter.com/hathitrust" TargetMode="External"/><Relationship Id="rId5" Type="http://schemas.openxmlformats.org/officeDocument/2006/relationships/hyperlink" Target="http://www.facebook.com/hathitrust" TargetMode="External"/><Relationship Id="rId6" Type="http://schemas.openxmlformats.org/officeDocument/2006/relationships/hyperlink" Target="http://www.hathitrust.org/updates" TargetMode="External"/><Relationship Id="rId7" Type="http://schemas.openxmlformats.org/officeDocument/2006/relationships/hyperlink" Target="http://www.hathitrust.org/updates_rss" TargetMode="External"/><Relationship Id="rId8" Type="http://schemas.openxmlformats.org/officeDocument/2006/relationships/hyperlink" Target="mailto:feedback@issues.hathitrust.org" TargetMode="External"/><Relationship Id="rId9" Type="http://schemas.openxmlformats.org/officeDocument/2006/relationships/hyperlink" Target="http://www.hathitrust.org/blogs" TargetMode="External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pwilking@umich.edu" TargetMode="External"/><Relationship Id="rId4" Type="http://schemas.openxmlformats.org/officeDocument/2006/relationships/hyperlink" Target="mailto:scordell@umich.edu" TargetMode="External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" y="2370676"/>
            <a:ext cx="8921931" cy="90592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HathiTrust</a:t>
            </a:r>
            <a:r>
              <a:rPr lang="en-US" sz="3600" dirty="0" smtClean="0"/>
              <a:t>: the </a:t>
            </a:r>
            <a:r>
              <a:rPr lang="en-US" sz="3600" dirty="0"/>
              <a:t>Collection and its Uses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en-US" dirty="0" smtClean="0"/>
              <a:t>May 6, 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600" y="3276600"/>
            <a:ext cx="7866611" cy="929640"/>
          </a:xfrm>
        </p:spPr>
        <p:txBody>
          <a:bodyPr/>
          <a:lstStyle/>
          <a:p>
            <a:r>
              <a:rPr lang="en-US" dirty="0" smtClean="0"/>
              <a:t>John Wilkin</a:t>
            </a:r>
          </a:p>
          <a:p>
            <a:r>
              <a:rPr lang="en-US" dirty="0" smtClean="0"/>
              <a:t>Sigrid Cordell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3-09 at 6.12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04" y="1694092"/>
            <a:ext cx="8092877" cy="426289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Beyond Books and </a:t>
            </a:r>
            <a:r>
              <a:rPr lang="en-US" dirty="0" smtClean="0"/>
              <a:t>Journals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9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48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CRMS </a:t>
            </a:r>
            <a:r>
              <a:rPr lang="en-US" dirty="0"/>
              <a:t>US (since 2008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Published </a:t>
            </a:r>
            <a:r>
              <a:rPr lang="en-US" dirty="0"/>
              <a:t>in US, 1923-1963</a:t>
            </a:r>
          </a:p>
          <a:p>
            <a:pPr lvl="1"/>
            <a:r>
              <a:rPr lang="en-US" dirty="0" smtClean="0"/>
              <a:t>239,296</a:t>
            </a:r>
            <a:r>
              <a:rPr lang="pl-PL" dirty="0" smtClean="0"/>
              <a:t> </a:t>
            </a:r>
            <a:r>
              <a:rPr lang="en-US" dirty="0" smtClean="0"/>
              <a:t>determinations</a:t>
            </a:r>
            <a:endParaRPr lang="pl-PL" dirty="0"/>
          </a:p>
          <a:p>
            <a:pPr lvl="1"/>
            <a:r>
              <a:rPr lang="en-US" dirty="0" smtClean="0"/>
              <a:t>129,026 </a:t>
            </a:r>
            <a:r>
              <a:rPr lang="en-US" dirty="0"/>
              <a:t>opened (~53%)</a:t>
            </a:r>
          </a:p>
          <a:p>
            <a:r>
              <a:rPr lang="en-US" dirty="0"/>
              <a:t>CRMS-World (since 2012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Published </a:t>
            </a:r>
            <a:r>
              <a:rPr lang="en-US" dirty="0"/>
              <a:t>non-US (UK, Canada, Australia, Spain)</a:t>
            </a:r>
          </a:p>
          <a:p>
            <a:pPr lvl="1"/>
            <a:r>
              <a:rPr lang="en-US" dirty="0" smtClean="0"/>
              <a:t>41,162 determinations</a:t>
            </a:r>
            <a:endParaRPr lang="pl-PL" dirty="0"/>
          </a:p>
          <a:p>
            <a:pPr lvl="1"/>
            <a:r>
              <a:rPr lang="en-US" dirty="0" smtClean="0"/>
              <a:t>22,288 </a:t>
            </a:r>
            <a:r>
              <a:rPr lang="en-US" dirty="0"/>
              <a:t>opened </a:t>
            </a:r>
            <a:r>
              <a:rPr lang="en-US" dirty="0" smtClean="0"/>
              <a:t>(~54%)</a:t>
            </a:r>
            <a:endParaRPr lang="en-US" dirty="0"/>
          </a:p>
          <a:p>
            <a:r>
              <a:rPr lang="en-US" dirty="0"/>
              <a:t>Permissions</a:t>
            </a:r>
          </a:p>
          <a:p>
            <a:pPr lvl="1"/>
            <a:r>
              <a:rPr lang="en-US" dirty="0"/>
              <a:t>Open access - </a:t>
            </a:r>
            <a:r>
              <a:rPr lang="en-US" dirty="0" smtClean="0"/>
              <a:t>6,566</a:t>
            </a:r>
            <a:endParaRPr lang="en-US" dirty="0"/>
          </a:p>
          <a:p>
            <a:pPr lvl="1"/>
            <a:r>
              <a:rPr lang="en-US" dirty="0"/>
              <a:t>Additional Creative Commons </a:t>
            </a:r>
            <a:r>
              <a:rPr lang="en-US" dirty="0" smtClean="0"/>
              <a:t>– 5,460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61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 Management,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Overlap</a:t>
            </a:r>
          </a:p>
          <a:p>
            <a:pPr lvl="1"/>
            <a:r>
              <a:rPr lang="en-US" dirty="0" smtClean="0"/>
              <a:t>More than 50% median overlap with ARL institutions; higher for small liberal arts colleges</a:t>
            </a:r>
          </a:p>
          <a:p>
            <a:r>
              <a:rPr lang="en-US" dirty="0" smtClean="0"/>
              <a:t>Pricing model based on Print holdings</a:t>
            </a:r>
          </a:p>
          <a:p>
            <a:pPr lvl="1"/>
            <a:r>
              <a:rPr lang="en-US" dirty="0" smtClean="0"/>
              <a:t>Requires print holdings database</a:t>
            </a:r>
          </a:p>
          <a:p>
            <a:pPr lvl="1"/>
            <a:r>
              <a:rPr lang="en-US" dirty="0" smtClean="0"/>
              <a:t>Also support expansion of legal uses, efforts in de-duplication</a:t>
            </a:r>
          </a:p>
          <a:p>
            <a:pPr lvl="1"/>
            <a:r>
              <a:rPr lang="en-US" dirty="0"/>
              <a:t>Facilitate individual and collaborative collection development and management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Print monographs archiving</a:t>
            </a:r>
          </a:p>
        </p:txBody>
      </p:sp>
    </p:spTree>
    <p:extLst>
      <p:ext uri="{BB962C8B-B14F-4D97-AF65-F5344CB8AC3E}">
        <p14:creationId xmlns:p14="http://schemas.microsoft.com/office/powerpoint/2010/main" val="329867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and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Search, collections, online access</a:t>
            </a:r>
          </a:p>
          <a:p>
            <a:r>
              <a:rPr lang="en-US" dirty="0" smtClean="0"/>
              <a:t>APIs and data feeds</a:t>
            </a:r>
          </a:p>
          <a:p>
            <a:pPr lvl="1"/>
            <a:r>
              <a:rPr lang="en-US" dirty="0" smtClean="0"/>
              <a:t>Data API</a:t>
            </a:r>
          </a:p>
          <a:p>
            <a:pPr lvl="1"/>
            <a:r>
              <a:rPr lang="en-US" dirty="0" smtClean="0"/>
              <a:t>Bibliographic API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Hathifiles</a:t>
            </a:r>
            <a:r>
              <a:rPr lang="en-US" dirty="0" smtClean="0"/>
              <a:t>” inventory files</a:t>
            </a:r>
          </a:p>
          <a:p>
            <a:pPr lvl="1"/>
            <a:r>
              <a:rPr lang="en-US" dirty="0" smtClean="0"/>
              <a:t>OAI</a:t>
            </a:r>
          </a:p>
          <a:p>
            <a:r>
              <a:rPr lang="en-US" dirty="0" smtClean="0"/>
              <a:t>Computational Research</a:t>
            </a:r>
          </a:p>
          <a:p>
            <a:pPr lvl="1"/>
            <a:r>
              <a:rPr lang="en-US" dirty="0" smtClean="0"/>
              <a:t>Distribution of datasets</a:t>
            </a:r>
          </a:p>
          <a:p>
            <a:pPr lvl="1"/>
            <a:r>
              <a:rPr lang="en-US" dirty="0" smtClean="0"/>
              <a:t>Protocol-based access</a:t>
            </a:r>
          </a:p>
          <a:p>
            <a:pPr lvl="1"/>
            <a:r>
              <a:rPr lang="en-US" dirty="0" smtClean="0"/>
              <a:t>Research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01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out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About: </a:t>
            </a:r>
            <a:r>
              <a:rPr lang="en-US" altLang="ja-JP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://www.hathitrust.org/about</a:t>
            </a:r>
            <a:endParaRPr lang="en-US" altLang="ja-JP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Twitter: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http://twitter.com/hathitrust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Facebook: </a:t>
            </a:r>
            <a:r>
              <a:rPr lang="en-US" altLang="ja-JP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http://www.facebook.com/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Monthly newsletter: </a:t>
            </a: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6"/>
              </a:rPr>
              <a:t>http:www.hathitrust.org/updates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RSS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7"/>
              </a:rPr>
              <a:t>http://www.hathitrust.org/updates_rss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Contact us: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8"/>
              </a:rPr>
              <a:t>feedback@issues.hathitrust.org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Blogs: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9"/>
              </a:rPr>
              <a:t>http://www.hathitrust.org/blogs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Large-scale Search</a:t>
            </a: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Perspectives from </a:t>
            </a:r>
            <a:r>
              <a:rPr lang="en-US" altLang="ja-JP" dirty="0" err="1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altLang="ja-JP" dirty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19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3276599"/>
            <a:ext cx="7866611" cy="1308463"/>
          </a:xfrm>
        </p:spPr>
        <p:txBody>
          <a:bodyPr>
            <a:normAutofit/>
          </a:bodyPr>
          <a:lstStyle/>
          <a:p>
            <a:r>
              <a:rPr lang="en-US" dirty="0" smtClean="0"/>
              <a:t>John Wilkin (</a:t>
            </a:r>
            <a:r>
              <a:rPr lang="en-US" dirty="0" smtClean="0">
                <a:hlinkClick r:id="rId3"/>
              </a:rPr>
              <a:t>jpwilkin@umich.edu</a:t>
            </a:r>
            <a:endParaRPr lang="en-US" dirty="0" smtClean="0"/>
          </a:p>
          <a:p>
            <a:r>
              <a:rPr lang="en-US" dirty="0"/>
              <a:t>Sigrid Cordell (</a:t>
            </a:r>
            <a:r>
              <a:rPr lang="en-US" dirty="0" smtClean="0">
                <a:hlinkClick r:id="rId4"/>
              </a:rPr>
              <a:t>scordell@umich.edu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13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2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4" name="Rectangle 12"/>
          <p:cNvSpPr>
            <a:spLocks noGrp="1"/>
          </p:cNvSpPr>
          <p:nvPr>
            <p:ph idx="4294967295"/>
          </p:nvPr>
        </p:nvSpPr>
        <p:spPr>
          <a:xfrm>
            <a:off x="527536" y="1156342"/>
            <a:ext cx="2293938" cy="554074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Arizona State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Boston College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Brandeis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Brown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Carnegie Mellon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Columbia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Florida State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Indiana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Iowa State 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Johns Hopkins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Kansas State 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Lafayette College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McGill University`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5" name="Rectangle 13"/>
          <p:cNvSpPr txBox="1">
            <a:spLocks/>
          </p:cNvSpPr>
          <p:nvPr/>
        </p:nvSpPr>
        <p:spPr>
          <a:xfrm>
            <a:off x="3301997" y="1159688"/>
            <a:ext cx="2592235" cy="5540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Northwestern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The Ohio State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The Pennsylvania State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Syracuse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Texas A&amp;M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Tufts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Universidad Complutense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	Santa Cruz</a:t>
            </a:r>
            <a:endParaRPr lang="en-US" sz="1400" smtClean="0">
              <a:latin typeface="Calibri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Connecticut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Delaware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Arial"/>
              <a:buNone/>
            </a:pP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3"/>
          <p:cNvSpPr txBox="1">
            <a:spLocks/>
          </p:cNvSpPr>
          <p:nvPr/>
        </p:nvSpPr>
        <p:spPr bwMode="auto">
          <a:xfrm>
            <a:off x="6141686" y="1156342"/>
            <a:ext cx="2495550" cy="518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Florida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Houston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 at Chicago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Iowa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Kansas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Nebraska-Lincoln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North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Pennsylvania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Pittsburgh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Vermont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Vanderbilt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Virginia Tech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Wake Forest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5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Launched 2008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pPr lvl="1"/>
            <a:r>
              <a:rPr lang="en-US" dirty="0" smtClean="0"/>
              <a:t>10.6 million </a:t>
            </a:r>
            <a:r>
              <a:rPr lang="en-US" dirty="0"/>
              <a:t>total volumes </a:t>
            </a:r>
          </a:p>
          <a:p>
            <a:pPr lvl="1"/>
            <a:r>
              <a:rPr lang="en-US" dirty="0" smtClean="0"/>
              <a:t>5.6 million </a:t>
            </a:r>
            <a:r>
              <a:rPr lang="en-US" dirty="0"/>
              <a:t>book titles</a:t>
            </a:r>
          </a:p>
          <a:p>
            <a:pPr lvl="1"/>
            <a:r>
              <a:rPr lang="en-US" dirty="0" smtClean="0"/>
              <a:t>277,000 </a:t>
            </a:r>
            <a:r>
              <a:rPr lang="en-US" dirty="0"/>
              <a:t>serial titles</a:t>
            </a:r>
          </a:p>
          <a:p>
            <a:pPr lvl="1"/>
            <a:r>
              <a:rPr lang="en-US" dirty="0" smtClean="0"/>
              <a:t>3.3 million public domain (~31%)</a:t>
            </a:r>
          </a:p>
        </p:txBody>
      </p:sp>
    </p:spTree>
    <p:extLst>
      <p:ext uri="{BB962C8B-B14F-4D97-AF65-F5344CB8AC3E}">
        <p14:creationId xmlns:p14="http://schemas.microsoft.com/office/powerpoint/2010/main" val="401372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Mission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dirty="0" smtClean="0">
                <a:ea typeface="+mn-ea"/>
                <a:cs typeface="+mn-cs"/>
              </a:rPr>
              <a:t>To contribute to the common good by collecting, organizing, preserving, communicating, and sharing</a:t>
            </a:r>
            <a:r>
              <a:rPr lang="en-US" sz="3000" b="1" dirty="0" smtClean="0">
                <a:ea typeface="+mn-ea"/>
                <a:cs typeface="+mn-cs"/>
              </a:rPr>
              <a:t> </a:t>
            </a:r>
            <a:r>
              <a:rPr lang="en-US" sz="3000" dirty="0" smtClean="0">
                <a:ea typeface="+mn-ea"/>
                <a:cs typeface="+mn-cs"/>
              </a:rPr>
              <a:t>the record of human knowledge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84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/>
              <a:t>Reliable and comprehensive archive of materials converted from print…co-owned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Improve access …to meet the needs of the co-owning </a:t>
            </a:r>
            <a:r>
              <a:rPr lang="en-US" dirty="0" smtClean="0"/>
              <a:t>institutions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Ensure the long-term preservation of content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Coordinate </a:t>
            </a:r>
            <a:r>
              <a:rPr lang="en-US" dirty="0"/>
              <a:t>shared storage strategies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“public good” …sustaining the historical record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Simultaneously …centralized …</a:t>
            </a:r>
            <a:r>
              <a:rPr lang="en-US" dirty="0" smtClean="0"/>
              <a:t>open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  <a:latin typeface="Calibri" charset="0"/>
              </a:rPr>
              <a:t>Copyright Distribution</a:t>
            </a:r>
            <a:endParaRPr lang="en-US" dirty="0">
              <a:solidFill>
                <a:srgbClr val="404040"/>
              </a:solidFill>
              <a:latin typeface="Calibri" charset="0"/>
            </a:endParaRP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411730"/>
              </p:ext>
            </p:extLst>
          </p:nvPr>
        </p:nvGraphicFramePr>
        <p:xfrm>
          <a:off x="335425" y="1721708"/>
          <a:ext cx="8673917" cy="458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8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  <a:latin typeface="Calibri" charset="0"/>
              </a:rPr>
              <a:t>Language Distribution (1)</a:t>
            </a:r>
          </a:p>
        </p:txBody>
      </p:sp>
      <p:graphicFrame>
        <p:nvGraphicFramePr>
          <p:cNvPr id="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646054"/>
              </p:ext>
            </p:extLst>
          </p:nvPr>
        </p:nvGraphicFramePr>
        <p:xfrm>
          <a:off x="724394" y="1217385"/>
          <a:ext cx="8080375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886324" y="1246050"/>
            <a:ext cx="3800475" cy="777875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The top 10 languages make up ~86% of all content </a:t>
            </a:r>
          </a:p>
        </p:txBody>
      </p:sp>
    </p:spTree>
    <p:extLst>
      <p:ext uri="{BB962C8B-B14F-4D97-AF65-F5344CB8AC3E}">
        <p14:creationId xmlns:p14="http://schemas.microsoft.com/office/powerpoint/2010/main" val="2126474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Long-term preservation</a:t>
            </a:r>
          </a:p>
          <a:p>
            <a:pPr lvl="1"/>
            <a:r>
              <a:rPr lang="en-US" dirty="0" smtClean="0"/>
              <a:t>Bit-level and migration</a:t>
            </a:r>
            <a:endParaRPr lang="en-US" dirty="0"/>
          </a:p>
          <a:p>
            <a:r>
              <a:rPr lang="en-US" dirty="0" smtClean="0"/>
              <a:t>Bibliographic </a:t>
            </a:r>
            <a:r>
              <a:rPr lang="en-US" dirty="0"/>
              <a:t>search</a:t>
            </a:r>
          </a:p>
          <a:p>
            <a:r>
              <a:rPr lang="en-US" dirty="0"/>
              <a:t>Full-text search</a:t>
            </a:r>
          </a:p>
          <a:p>
            <a:r>
              <a:rPr lang="en-US" dirty="0" smtClean="0"/>
              <a:t>Reading and download capabilities</a:t>
            </a:r>
          </a:p>
          <a:p>
            <a:r>
              <a:rPr lang="en-US" dirty="0" smtClean="0"/>
              <a:t>Print on demand</a:t>
            </a:r>
          </a:p>
          <a:p>
            <a:r>
              <a:rPr lang="en-US" dirty="0" smtClean="0"/>
              <a:t>Collections</a:t>
            </a:r>
          </a:p>
          <a:p>
            <a:r>
              <a:rPr lang="en-US" dirty="0" smtClean="0"/>
              <a:t>Datasets, Research Center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2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15454</TotalTime>
  <Words>596</Words>
  <Application>Microsoft Macintosh PowerPoint</Application>
  <PresentationFormat>On-screen Show (4:3)</PresentationFormat>
  <Paragraphs>201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HathiTrust: the Collection and its Uses</vt:lpstr>
      <vt:lpstr>PowerPoint Presentation</vt:lpstr>
      <vt:lpstr>Partnership</vt:lpstr>
      <vt:lpstr>Digital Repository</vt:lpstr>
      <vt:lpstr>Mission </vt:lpstr>
      <vt:lpstr>Goals</vt:lpstr>
      <vt:lpstr>Copyright Distribution</vt:lpstr>
      <vt:lpstr>Language Distribution (1)</vt:lpstr>
      <vt:lpstr>Services</vt:lpstr>
      <vt:lpstr>Support Beyond Books and Journals</vt:lpstr>
      <vt:lpstr>PowerPoint Presentation</vt:lpstr>
      <vt:lpstr>Rights Determination</vt:lpstr>
      <vt:lpstr>Collection Management, Development</vt:lpstr>
      <vt:lpstr>Discovery and Use</vt:lpstr>
      <vt:lpstr>How to find out more</vt:lpstr>
      <vt:lpstr>Thank You.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HathiTrust: Putting Research in Context</dc:title>
  <dc:creator>jjyork</dc:creator>
  <cp:lastModifiedBy>Library User</cp:lastModifiedBy>
  <cp:revision>469</cp:revision>
  <dcterms:created xsi:type="dcterms:W3CDTF">2012-03-08T23:05:54Z</dcterms:created>
  <dcterms:modified xsi:type="dcterms:W3CDTF">2013-06-14T13:04:44Z</dcterms:modified>
</cp:coreProperties>
</file>