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7" r:id="rId9"/>
    <p:sldId id="268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22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06949-71ED-164F-94D6-2F984F74F790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CAD22-5A61-1F48-A606-2E987E5E3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3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9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1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49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54275" name="Notes Placeholder 4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E60A4-FD1D-2C49-BB51-998800E3FC3B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42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1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CAD22-5A61-1F48-A606-2E987E5E36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99765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2411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0695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1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7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8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2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8CAE5-ABCD-7D44-9658-C02F45AA2FB2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3EDE-2206-B746-811C-056320AB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8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hathitrust" TargetMode="External"/><Relationship Id="rId4" Type="http://schemas.openxmlformats.org/officeDocument/2006/relationships/hyperlink" Target="http://www.hathitrust.org/updates" TargetMode="External"/><Relationship Id="rId5" Type="http://schemas.openxmlformats.org/officeDocument/2006/relationships/hyperlink" Target="http://www.hathitrust.org/updates_rss" TargetMode="External"/><Relationship Id="rId6" Type="http://schemas.openxmlformats.org/officeDocument/2006/relationships/hyperlink" Target="mailto:feedback@issues.hathitrust.org" TargetMode="External"/><Relationship Id="rId7" Type="http://schemas.openxmlformats.org/officeDocument/2006/relationships/hyperlink" Target="mailto:jjyork@umich.edu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1943624"/>
            <a:ext cx="6776238" cy="178967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alibri" charset="0"/>
              </a:rPr>
              <a:t>HathiTrust</a:t>
            </a:r>
            <a:r>
              <a:rPr lang="en-US" dirty="0">
                <a:latin typeface="Calibri" charset="0"/>
              </a:rPr>
              <a:t> c</a:t>
            </a:r>
            <a:r>
              <a:rPr lang="en-US" dirty="0" smtClean="0">
                <a:latin typeface="Calibri" charset="0"/>
              </a:rPr>
              <a:t>urrent </a:t>
            </a:r>
            <a:r>
              <a:rPr lang="en-US" dirty="0">
                <a:latin typeface="Calibri" charset="0"/>
              </a:rPr>
              <a:t>w</a:t>
            </a:r>
            <a:r>
              <a:rPr lang="en-US" dirty="0" smtClean="0">
                <a:latin typeface="Calibri" charset="0"/>
              </a:rPr>
              <a:t>ork, challenges, and </a:t>
            </a:r>
            <a:r>
              <a:rPr lang="en-US" dirty="0">
                <a:latin typeface="Calibri" charset="0"/>
              </a:rPr>
              <a:t>o</a:t>
            </a:r>
            <a:r>
              <a:rPr lang="en-US" dirty="0" smtClean="0">
                <a:latin typeface="Calibri" charset="0"/>
              </a:rPr>
              <a:t>pportunities for public libraries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227743"/>
            <a:ext cx="700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Creating a Blueprint for a National Digital Public Library</a:t>
            </a:r>
            <a:endParaRPr lang="en-US" dirty="0" smtClean="0"/>
          </a:p>
          <a:p>
            <a:pPr algn="ctr"/>
            <a:r>
              <a:rPr lang="en-US" dirty="0" smtClean="0"/>
              <a:t>November 16, 2011</a:t>
            </a:r>
          </a:p>
          <a:p>
            <a:pPr algn="ctr"/>
            <a:r>
              <a:rPr lang="en-US" dirty="0" smtClean="0"/>
              <a:t>Jeremy York</a:t>
            </a:r>
          </a:p>
          <a:p>
            <a:pPr algn="ctr"/>
            <a:r>
              <a:rPr lang="en-US" dirty="0" smtClean="0"/>
              <a:t>Project Librarian, </a:t>
            </a:r>
            <a:r>
              <a:rPr lang="en-US" dirty="0" err="1" smtClean="0"/>
              <a:t>HathiTrust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58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for initial 5-year period by founding partners (2008-2012)</a:t>
            </a:r>
          </a:p>
          <a:p>
            <a:r>
              <a:rPr lang="en-US" dirty="0" smtClean="0"/>
              <a:t>Base funding from partners</a:t>
            </a:r>
          </a:p>
          <a:p>
            <a:pPr lvl="1"/>
            <a:r>
              <a:rPr lang="en-US" dirty="0" smtClean="0"/>
              <a:t>Content contributed</a:t>
            </a:r>
          </a:p>
          <a:p>
            <a:pPr lvl="1"/>
            <a:r>
              <a:rPr lang="en-US" dirty="0" smtClean="0"/>
              <a:t>Overlap of print holdings with </a:t>
            </a:r>
            <a:r>
              <a:rPr lang="en-US" dirty="0" err="1" smtClean="0"/>
              <a:t>HathiTrust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689"/>
            <a:ext cx="8229600" cy="48958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Legal challenges to an archiving model that helps libraries meet the challenge of long-term </a:t>
            </a:r>
            <a:r>
              <a:rPr lang="en-US" dirty="0" err="1" smtClean="0"/>
              <a:t>curation</a:t>
            </a:r>
            <a:r>
              <a:rPr lang="en-US" dirty="0" smtClean="0"/>
              <a:t> of the cultural record</a:t>
            </a:r>
          </a:p>
          <a:p>
            <a:r>
              <a:rPr lang="en-US" dirty="0" smtClean="0"/>
              <a:t>Balance of centralization and de-centralization of organization</a:t>
            </a:r>
          </a:p>
          <a:p>
            <a:r>
              <a:rPr lang="en-US" dirty="0" smtClean="0"/>
              <a:t>Scaling digitized book and journal ingest</a:t>
            </a:r>
          </a:p>
          <a:p>
            <a:r>
              <a:rPr lang="en-US" dirty="0" smtClean="0"/>
              <a:t>Expanding to new types of content</a:t>
            </a:r>
          </a:p>
          <a:p>
            <a:pPr lvl="1"/>
            <a:r>
              <a:rPr lang="en-US" dirty="0" smtClean="0"/>
              <a:t>Images, Audio</a:t>
            </a:r>
          </a:p>
          <a:p>
            <a:r>
              <a:rPr lang="en-US" dirty="0" smtClean="0"/>
              <a:t>Transitioning to new governance model, entering next phase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702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Library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Deposit</a:t>
            </a:r>
            <a:endParaRPr lang="en-US" dirty="0" smtClean="0"/>
          </a:p>
          <a:p>
            <a:r>
              <a:rPr lang="en-US" dirty="0" smtClean="0"/>
              <a:t>Collections, User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6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How to find out more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Website “About” section</a:t>
            </a:r>
          </a:p>
          <a:p>
            <a:pPr lvl="1"/>
            <a:r>
              <a:rPr lang="en-US" u="sng" dirty="0" smtClean="0">
                <a:solidFill>
                  <a:srgbClr val="0000FF"/>
                </a:solidFill>
              </a:rPr>
              <a:t>http:/</a:t>
            </a:r>
            <a:r>
              <a:rPr lang="en-US" u="sng" dirty="0" err="1" smtClean="0">
                <a:solidFill>
                  <a:srgbClr val="0000FF"/>
                </a:solidFill>
              </a:rPr>
              <a:t>www.hathitrust.org</a:t>
            </a:r>
            <a:r>
              <a:rPr lang="en-US" u="sng" dirty="0" smtClean="0">
                <a:solidFill>
                  <a:srgbClr val="0000FF"/>
                </a:solidFill>
              </a:rPr>
              <a:t>/about</a:t>
            </a:r>
          </a:p>
          <a:p>
            <a:r>
              <a:rPr lang="en-US" dirty="0" smtClean="0"/>
              <a:t>Twitter</a:t>
            </a:r>
          </a:p>
          <a:p>
            <a:pPr lvl="1"/>
            <a:r>
              <a:rPr lang="en-US" dirty="0" smtClean="0">
                <a:hlinkClick r:id="rId3"/>
              </a:rPr>
              <a:t>http://twitter.com/hathitrust</a:t>
            </a:r>
            <a:endParaRPr lang="en-US" dirty="0" smtClean="0"/>
          </a:p>
          <a:p>
            <a:r>
              <a:rPr lang="en-US" dirty="0" smtClean="0"/>
              <a:t>Monthly newsletter</a:t>
            </a:r>
          </a:p>
          <a:p>
            <a:pPr lvl="1"/>
            <a:r>
              <a:rPr lang="en-US" dirty="0" smtClean="0">
                <a:hlinkClick r:id="rId4"/>
              </a:rPr>
              <a:t>http://www.hathitrust.org/updates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http://www.hathitrust.org/updates_rss</a:t>
            </a:r>
            <a:r>
              <a:rPr lang="en-US" dirty="0" smtClean="0"/>
              <a:t> (RSS)</a:t>
            </a:r>
          </a:p>
          <a:p>
            <a:r>
              <a:rPr lang="en-US" dirty="0" smtClean="0"/>
              <a:t>Contact us</a:t>
            </a:r>
          </a:p>
          <a:p>
            <a:pPr lvl="1"/>
            <a:r>
              <a:rPr lang="en-US" dirty="0" smtClean="0">
                <a:hlinkClick r:id="rId6"/>
              </a:rPr>
              <a:t>feedback@issues.hathitrust.org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jjyork@umich.edu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9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McGill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0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 of Connecticut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North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2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r>
              <a:rPr lang="en-US" dirty="0" smtClean="0"/>
              <a:t>“Light” archive</a:t>
            </a:r>
          </a:p>
          <a:p>
            <a:pPr lvl="1"/>
            <a:r>
              <a:rPr lang="en-US" dirty="0" smtClean="0"/>
              <a:t>As accessible as possible within the bounds of law</a:t>
            </a:r>
          </a:p>
        </p:txBody>
      </p:sp>
    </p:spTree>
    <p:extLst>
      <p:ext uri="{BB962C8B-B14F-4D97-AF65-F5344CB8AC3E}">
        <p14:creationId xmlns:p14="http://schemas.microsoft.com/office/powerpoint/2010/main" val="291638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25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1239838" y="2138363"/>
            <a:ext cx="2743200" cy="2743200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4" name="Group 9"/>
          <p:cNvGrpSpPr>
            <a:grpSpLocks/>
          </p:cNvGrpSpPr>
          <p:nvPr/>
        </p:nvGrpSpPr>
        <p:grpSpPr bwMode="auto">
          <a:xfrm>
            <a:off x="2611438" y="2138363"/>
            <a:ext cx="4648200" cy="2743200"/>
            <a:chOff x="1371600" y="0"/>
            <a:chExt cx="4648200" cy="2743200"/>
          </a:xfrm>
        </p:grpSpPr>
        <p:sp>
          <p:nvSpPr>
            <p:cNvPr id="19" name="Rectangle 18"/>
            <p:cNvSpPr/>
            <p:nvPr/>
          </p:nvSpPr>
          <p:spPr>
            <a:xfrm>
              <a:off x="1371600" y="0"/>
              <a:ext cx="4648200" cy="2743200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371600" y="0"/>
              <a:ext cx="4648200" cy="822325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Universal Library</a:t>
              </a:r>
            </a:p>
          </p:txBody>
        </p:sp>
      </p:grpSp>
      <p:sp>
        <p:nvSpPr>
          <p:cNvPr id="11" name="Pie 10"/>
          <p:cNvSpPr/>
          <p:nvPr/>
        </p:nvSpPr>
        <p:spPr>
          <a:xfrm>
            <a:off x="1719263" y="2962275"/>
            <a:ext cx="1782762" cy="1782763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2611438" y="2962275"/>
            <a:ext cx="4648200" cy="1782763"/>
            <a:chOff x="1371600" y="822961"/>
            <a:chExt cx="4648200" cy="1783078"/>
          </a:xfrm>
        </p:grpSpPr>
        <p:sp>
          <p:nvSpPr>
            <p:cNvPr id="17" name="Rectangle 16"/>
            <p:cNvSpPr/>
            <p:nvPr/>
          </p:nvSpPr>
          <p:spPr>
            <a:xfrm>
              <a:off x="1371600" y="822961"/>
              <a:ext cx="4648200" cy="1783078"/>
            </a:xfrm>
            <a:prstGeom prst="rect">
              <a:avLst/>
            </a:prstGeom>
            <a:ln>
              <a:solidFill>
                <a:srgbClr val="D05117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371600" y="822961"/>
              <a:ext cx="4648200" cy="822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Common Goal</a:t>
              </a:r>
            </a:p>
          </p:txBody>
        </p:sp>
      </p:grpSp>
      <p:sp>
        <p:nvSpPr>
          <p:cNvPr id="13" name="Pie 12"/>
          <p:cNvSpPr/>
          <p:nvPr/>
        </p:nvSpPr>
        <p:spPr>
          <a:xfrm>
            <a:off x="2200275" y="3784600"/>
            <a:ext cx="822325" cy="822325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678" name="Group 13"/>
          <p:cNvGrpSpPr>
            <a:grpSpLocks/>
          </p:cNvGrpSpPr>
          <p:nvPr/>
        </p:nvGrpSpPr>
        <p:grpSpPr bwMode="auto">
          <a:xfrm>
            <a:off x="2611438" y="3784600"/>
            <a:ext cx="4648200" cy="822325"/>
            <a:chOff x="1371600" y="1645920"/>
            <a:chExt cx="4648200" cy="822959"/>
          </a:xfrm>
        </p:grpSpPr>
        <p:sp>
          <p:nvSpPr>
            <p:cNvPr id="15" name="Rectangle 14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800" dirty="0"/>
                <a:t>Single Entity, Many Partners</a:t>
              </a:r>
            </a:p>
          </p:txBody>
        </p:sp>
      </p:grpSp>
      <p:sp>
        <p:nvSpPr>
          <p:cNvPr id="28679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</a:p>
        </p:txBody>
      </p:sp>
    </p:spTree>
    <p:extLst>
      <p:ext uri="{BB962C8B-B14F-4D97-AF65-F5344CB8AC3E}">
        <p14:creationId xmlns:p14="http://schemas.microsoft.com/office/powerpoint/2010/main" val="57214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 lvl="1">
              <a:defRPr/>
            </a:pPr>
            <a:r>
              <a:rPr lang="en-US" sz="2600" dirty="0" smtClean="0"/>
              <a:t>Copyright</a:t>
            </a:r>
            <a:endParaRPr lang="en-US" sz="2600" dirty="0"/>
          </a:p>
          <a:p>
            <a:pPr lvl="1">
              <a:defRPr/>
            </a:pPr>
            <a:r>
              <a:rPr lang="en-US" sz="2600" dirty="0"/>
              <a:t>Collection management, development</a:t>
            </a:r>
          </a:p>
          <a:p>
            <a:pPr lvl="1">
              <a:defRPr/>
            </a:pPr>
            <a:r>
              <a:rPr lang="en-US" sz="2600" dirty="0" smtClean="0"/>
              <a:t>Efficient </a:t>
            </a:r>
            <a:r>
              <a:rPr lang="en-US" sz="2600" dirty="0"/>
              <a:t>user services</a:t>
            </a:r>
          </a:p>
          <a:p>
            <a:pPr>
              <a:defRPr/>
            </a:pPr>
            <a:r>
              <a:rPr lang="en-US" sz="3000" dirty="0"/>
              <a:t>Public 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0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421"/>
            <a:ext cx="8229600" cy="4895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Preservation and Access, ~10 million volumes</a:t>
            </a:r>
          </a:p>
          <a:p>
            <a:pPr lvl="1"/>
            <a:r>
              <a:rPr lang="en-US" dirty="0" smtClean="0"/>
              <a:t>TRAC-certified</a:t>
            </a:r>
          </a:p>
          <a:p>
            <a:pPr lvl="1"/>
            <a:r>
              <a:rPr lang="en-US" dirty="0" smtClean="0"/>
              <a:t>Discovery</a:t>
            </a:r>
          </a:p>
          <a:p>
            <a:pPr lvl="2"/>
            <a:r>
              <a:rPr lang="en-US" dirty="0" smtClean="0"/>
              <a:t>Bibliographic and full-text</a:t>
            </a:r>
          </a:p>
          <a:p>
            <a:pPr lvl="2"/>
            <a:r>
              <a:rPr lang="en-US" dirty="0" smtClean="0"/>
              <a:t>Extended discovery</a:t>
            </a:r>
          </a:p>
          <a:p>
            <a:pPr lvl="1"/>
            <a:r>
              <a:rPr lang="en-US" dirty="0" smtClean="0"/>
              <a:t>Viewing</a:t>
            </a:r>
          </a:p>
          <a:p>
            <a:pPr lvl="2"/>
            <a:r>
              <a:rPr lang="en-US" dirty="0" smtClean="0"/>
              <a:t>Public domain and open access works</a:t>
            </a:r>
          </a:p>
          <a:p>
            <a:pPr lvl="2"/>
            <a:r>
              <a:rPr lang="en-US" dirty="0" smtClean="0"/>
              <a:t>Lawful uses of in-copyright works</a:t>
            </a:r>
          </a:p>
          <a:p>
            <a:pPr lvl="2"/>
            <a:r>
              <a:rPr lang="en-US" dirty="0" smtClean="0"/>
              <a:t>Print on demand</a:t>
            </a:r>
          </a:p>
          <a:p>
            <a:pPr lvl="1"/>
            <a:r>
              <a:rPr lang="en-US" dirty="0"/>
              <a:t>Virtual 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Research </a:t>
            </a:r>
            <a:r>
              <a:rPr lang="en-US" dirty="0"/>
              <a:t>Center</a:t>
            </a:r>
          </a:p>
          <a:p>
            <a:pPr lvl="1"/>
            <a:r>
              <a:rPr lang="en-US" dirty="0" smtClean="0"/>
              <a:t>Beyond digitized books and journals</a:t>
            </a:r>
          </a:p>
        </p:txBody>
      </p:sp>
    </p:spTree>
    <p:extLst>
      <p:ext uri="{BB962C8B-B14F-4D97-AF65-F5344CB8AC3E}">
        <p14:creationId xmlns:p14="http://schemas.microsoft.com/office/powerpoint/2010/main" val="88474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holder permissions</a:t>
            </a:r>
          </a:p>
          <a:p>
            <a:r>
              <a:rPr lang="en-US" dirty="0" smtClean="0"/>
              <a:t>Review of works</a:t>
            </a:r>
          </a:p>
          <a:p>
            <a:pPr lvl="1"/>
            <a:r>
              <a:rPr lang="en-US" dirty="0" smtClean="0"/>
              <a:t>U.S. 1923-1963</a:t>
            </a:r>
          </a:p>
          <a:p>
            <a:pPr lvl="1"/>
            <a:r>
              <a:rPr lang="en-US" dirty="0" smtClean="0"/>
              <a:t>Non-U.S. </a:t>
            </a:r>
          </a:p>
          <a:p>
            <a:r>
              <a:rPr lang="en-US" dirty="0" smtClean="0"/>
              <a:t>Lawful uses of in-copyright materials</a:t>
            </a:r>
          </a:p>
          <a:p>
            <a:pPr lvl="1"/>
            <a:r>
              <a:rPr lang="en-US" dirty="0" smtClean="0"/>
              <a:t>Users who have print disabilities</a:t>
            </a:r>
          </a:p>
          <a:p>
            <a:pPr lvl="1"/>
            <a:r>
              <a:rPr lang="en-US" dirty="0" smtClean="0"/>
              <a:t>Section 108 (preservation) uses</a:t>
            </a:r>
          </a:p>
          <a:p>
            <a:pPr lvl="1"/>
            <a:r>
              <a:rPr lang="en-US" dirty="0" smtClean="0"/>
              <a:t>Orphan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Management,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holdings</a:t>
            </a:r>
          </a:p>
          <a:p>
            <a:r>
              <a:rPr lang="en-US" dirty="0" smtClean="0"/>
              <a:t>Print monographs archiving</a:t>
            </a:r>
          </a:p>
          <a:p>
            <a:r>
              <a:rPr lang="en-US" dirty="0" smtClean="0"/>
              <a:t>Discovery (OCLC)</a:t>
            </a:r>
          </a:p>
          <a:p>
            <a:r>
              <a:rPr lang="en-US" dirty="0" smtClean="0"/>
              <a:t>Collections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0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467</Words>
  <Application>Microsoft Macintosh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HathiTrust current work, challenges, and opportunities for public libraries</vt:lpstr>
      <vt:lpstr>Partnership</vt:lpstr>
      <vt:lpstr>Digital Repository</vt:lpstr>
      <vt:lpstr>Mission </vt:lpstr>
      <vt:lpstr>HathiTrust</vt:lpstr>
      <vt:lpstr>Collections and Collaboration</vt:lpstr>
      <vt:lpstr>Preservation and Access</vt:lpstr>
      <vt:lpstr>Copyright</vt:lpstr>
      <vt:lpstr>Collection Management, Development</vt:lpstr>
      <vt:lpstr>Support</vt:lpstr>
      <vt:lpstr>Challenges</vt:lpstr>
      <vt:lpstr>Public Library Engagement</vt:lpstr>
      <vt:lpstr>How to find out more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 Infrastructure and  Information Organization</dc:title>
  <dc:creator>jjyork</dc:creator>
  <cp:lastModifiedBy>jjyork</cp:lastModifiedBy>
  <cp:revision>14</cp:revision>
  <dcterms:created xsi:type="dcterms:W3CDTF">2011-11-09T10:05:56Z</dcterms:created>
  <dcterms:modified xsi:type="dcterms:W3CDTF">2011-11-21T16:06:38Z</dcterms:modified>
</cp:coreProperties>
</file>