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7" r:id="rId9"/>
    <p:sldId id="268" r:id="rId10"/>
    <p:sldId id="264" r:id="rId11"/>
    <p:sldId id="265" r:id="rId12"/>
    <p:sldId id="269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06949-71ED-164F-94D6-2F984F74F790}" type="datetimeFigureOut">
              <a:rPr lang="en-US" smtClean="0"/>
              <a:t>2/10/12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CAD22-5A61-1F48-A606-2E987E5E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3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46BE6-C85C-1744-B2EA-BCD0721B5B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54275" name="Notes Placeholder 4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E60A4-FD1D-2C49-BB51-998800E3FC3B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42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5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407110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2411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06955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8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1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7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8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8CAE5-ABCD-7D44-9658-C02F45AA2FB2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8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about" TargetMode="External"/><Relationship Id="rId4" Type="http://schemas.openxmlformats.org/officeDocument/2006/relationships/hyperlink" Target="http://twitter.com/hathitrust" TargetMode="External"/><Relationship Id="rId5" Type="http://schemas.openxmlformats.org/officeDocument/2006/relationships/hyperlink" Target="http://www.hathitrust.org/updates" TargetMode="External"/><Relationship Id="rId6" Type="http://schemas.openxmlformats.org/officeDocument/2006/relationships/hyperlink" Target="http://www.hathitrust.org/updates_rss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75840"/>
            <a:ext cx="6776238" cy="103981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alibri" charset="0"/>
              </a:rPr>
              <a:t>HathiTrust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3804375"/>
            <a:ext cx="700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Large Digital Libraries: Beyond Google Books</a:t>
            </a:r>
          </a:p>
          <a:p>
            <a:pPr algn="ctr"/>
            <a:r>
              <a:rPr lang="en-US" dirty="0" smtClean="0"/>
              <a:t>Modern Language Association</a:t>
            </a:r>
          </a:p>
          <a:p>
            <a:pPr algn="ctr"/>
            <a:r>
              <a:rPr lang="en-US" dirty="0" smtClean="0"/>
              <a:t>January 5, 2012</a:t>
            </a:r>
          </a:p>
          <a:p>
            <a:pPr algn="ctr"/>
            <a:r>
              <a:rPr lang="en-US" dirty="0" smtClean="0"/>
              <a:t>Jeremy York, Project Librarian, </a:t>
            </a:r>
            <a:r>
              <a:rPr lang="en-US" dirty="0" err="1" smtClean="0"/>
              <a:t>HathiTrust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58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dirty="0" err="1" smtClean="0"/>
              <a:t>HathiTrust</a:t>
            </a:r>
            <a:r>
              <a:rPr lang="en-US" dirty="0" smtClean="0"/>
              <a:t>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 participation, pooling of effort</a:t>
            </a:r>
          </a:p>
          <a:p>
            <a:pPr lvl="1"/>
            <a:r>
              <a:rPr lang="en-US" dirty="0" smtClean="0"/>
              <a:t>Comprehensive archive</a:t>
            </a:r>
          </a:p>
          <a:p>
            <a:pPr lvl="1"/>
            <a:r>
              <a:rPr lang="en-US" dirty="0" smtClean="0"/>
              <a:t>“Definitional issues” (print and digital)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dentification</a:t>
            </a:r>
            <a:r>
              <a:rPr lang="en-US" dirty="0"/>
              <a:t>, description, </a:t>
            </a:r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Improving preservation infrastructure, discovery and use of collections (services)</a:t>
            </a:r>
          </a:p>
          <a:p>
            <a:pPr lvl="1"/>
            <a:r>
              <a:rPr lang="en-US" dirty="0"/>
              <a:t>Improving </a:t>
            </a:r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Lowering costs</a:t>
            </a:r>
            <a:endParaRPr lang="en-US" dirty="0"/>
          </a:p>
          <a:p>
            <a:r>
              <a:rPr lang="en-US" dirty="0" smtClean="0"/>
              <a:t>Research </a:t>
            </a:r>
            <a:r>
              <a:rPr lang="en-US" dirty="0"/>
              <a:t>Center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8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role should scholars play?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role</a:t>
            </a:r>
          </a:p>
          <a:p>
            <a:r>
              <a:rPr lang="en-US" dirty="0" smtClean="0"/>
              <a:t>Uses of in-copyright materials</a:t>
            </a:r>
          </a:p>
          <a:p>
            <a:pPr lvl="1"/>
            <a:r>
              <a:rPr lang="en-US" dirty="0" smtClean="0"/>
              <a:t>Opening access to materials</a:t>
            </a:r>
          </a:p>
          <a:p>
            <a:pPr lvl="1"/>
            <a:r>
              <a:rPr lang="en-US" dirty="0" smtClean="0"/>
              <a:t>Driver for lawful uses </a:t>
            </a:r>
          </a:p>
          <a:p>
            <a:r>
              <a:rPr lang="en-US" dirty="0"/>
              <a:t>Using digital library, providing feedback on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Research </a:t>
            </a:r>
            <a:r>
              <a:rPr lang="en-US" dirty="0"/>
              <a:t>Center </a:t>
            </a:r>
            <a:r>
              <a:rPr lang="en-US" dirty="0" smtClean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64702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to find out more</a:t>
            </a:r>
          </a:p>
        </p:txBody>
      </p:sp>
      <p:sp>
        <p:nvSpPr>
          <p:cNvPr id="1331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Web site </a:t>
            </a:r>
            <a:r>
              <a:rPr lang="ja-JP" altLang="en-US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About</a:t>
            </a:r>
            <a:r>
              <a:rPr lang="ja-JP" altLang="en-US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 section: </a:t>
            </a:r>
            <a:r>
              <a:rPr lang="en-US" altLang="ja-JP" sz="28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http://www.hathitrust.org/about</a:t>
            </a:r>
            <a:endParaRPr lang="en-US" altLang="ja-JP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Twitter: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http://twitter.com/hathitrust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Monthly newsletter: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http://www.hathitrust.org/updates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2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RSS: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http://www.hathitrust.org/updates_rss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600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Contact us: </a:t>
            </a:r>
            <a:r>
              <a:rPr lang="en-US" sz="2800" u="sng" dirty="0" err="1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feedback@</a:t>
            </a:r>
            <a:r>
              <a:rPr lang="en-US" sz="2800" u="sng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issues.hathitrust.org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7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3"/>
          <p:cNvSpPr>
            <a:spLocks noGrp="1"/>
          </p:cNvSpPr>
          <p:nvPr>
            <p:ph type="ctrTitle"/>
          </p:nvPr>
        </p:nvSpPr>
        <p:spPr>
          <a:xfrm>
            <a:off x="1739900" y="2009775"/>
            <a:ext cx="5634038" cy="16224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Thank you very much!</a:t>
            </a:r>
          </a:p>
        </p:txBody>
      </p:sp>
    </p:spTree>
    <p:extLst>
      <p:ext uri="{BB962C8B-B14F-4D97-AF65-F5344CB8AC3E}">
        <p14:creationId xmlns:p14="http://schemas.microsoft.com/office/powerpoint/2010/main" val="135361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1"/>
          </p:nvPr>
        </p:nvSpPr>
        <p:spPr>
          <a:xfrm>
            <a:off x="611120" y="1649413"/>
            <a:ext cx="2294177" cy="491966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Columbia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Johns Hopkins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229055" y="1618461"/>
            <a:ext cx="2393950" cy="49196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20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630169"/>
            <a:ext cx="249555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Connecticut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  <a:endParaRPr lang="en-US" sz="1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Utah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2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/>
              <a:t>10,000,344 total volumes </a:t>
            </a:r>
          </a:p>
          <a:p>
            <a:pPr lvl="1"/>
            <a:r>
              <a:rPr lang="en-US" dirty="0"/>
              <a:t>5,304,529 book titles</a:t>
            </a:r>
          </a:p>
          <a:p>
            <a:pPr lvl="1"/>
            <a:r>
              <a:rPr lang="en-US" dirty="0"/>
              <a:t>263,333 serial titles</a:t>
            </a:r>
          </a:p>
          <a:p>
            <a:pPr lvl="1"/>
            <a:r>
              <a:rPr lang="en-US" dirty="0"/>
              <a:t>2,715,457 </a:t>
            </a:r>
            <a:r>
              <a:rPr lang="en-US" dirty="0" smtClean="0"/>
              <a:t>public domain (~27%)</a:t>
            </a:r>
          </a:p>
        </p:txBody>
      </p:sp>
    </p:spTree>
    <p:extLst>
      <p:ext uri="{BB962C8B-B14F-4D97-AF65-F5344CB8AC3E}">
        <p14:creationId xmlns:p14="http://schemas.microsoft.com/office/powerpoint/2010/main" val="291638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25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1239838" y="2138363"/>
            <a:ext cx="2743200" cy="2743200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4" name="Group 9"/>
          <p:cNvGrpSpPr>
            <a:grpSpLocks/>
          </p:cNvGrpSpPr>
          <p:nvPr/>
        </p:nvGrpSpPr>
        <p:grpSpPr bwMode="auto">
          <a:xfrm>
            <a:off x="2611438" y="2138363"/>
            <a:ext cx="4648200" cy="2743200"/>
            <a:chOff x="1371600" y="0"/>
            <a:chExt cx="4648200" cy="2743200"/>
          </a:xfrm>
        </p:grpSpPr>
        <p:sp>
          <p:nvSpPr>
            <p:cNvPr id="19" name="Rectangle 18"/>
            <p:cNvSpPr/>
            <p:nvPr/>
          </p:nvSpPr>
          <p:spPr>
            <a:xfrm>
              <a:off x="1371600" y="0"/>
              <a:ext cx="4648200" cy="2743200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1371600" y="0"/>
              <a:ext cx="4648200" cy="822325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Universal Library</a:t>
              </a:r>
            </a:p>
          </p:txBody>
        </p:sp>
      </p:grpSp>
      <p:sp>
        <p:nvSpPr>
          <p:cNvPr id="11" name="Pie 10"/>
          <p:cNvSpPr/>
          <p:nvPr/>
        </p:nvSpPr>
        <p:spPr>
          <a:xfrm>
            <a:off x="1719263" y="2962275"/>
            <a:ext cx="1782762" cy="1782763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2611438" y="2962275"/>
            <a:ext cx="4648200" cy="1782763"/>
            <a:chOff x="1371600" y="822961"/>
            <a:chExt cx="4648200" cy="1783078"/>
          </a:xfrm>
        </p:grpSpPr>
        <p:sp>
          <p:nvSpPr>
            <p:cNvPr id="17" name="Rectangle 16"/>
            <p:cNvSpPr/>
            <p:nvPr/>
          </p:nvSpPr>
          <p:spPr>
            <a:xfrm>
              <a:off x="1371600" y="822961"/>
              <a:ext cx="4648200" cy="1783078"/>
            </a:xfrm>
            <a:prstGeom prst="rect">
              <a:avLst/>
            </a:prstGeom>
            <a:ln>
              <a:solidFill>
                <a:srgbClr val="D05117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371600" y="822961"/>
              <a:ext cx="4648200" cy="822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dirty="0"/>
                <a:t>Common Goal</a:t>
              </a:r>
            </a:p>
          </p:txBody>
        </p:sp>
      </p:grpSp>
      <p:sp>
        <p:nvSpPr>
          <p:cNvPr id="13" name="Pie 12"/>
          <p:cNvSpPr/>
          <p:nvPr/>
        </p:nvSpPr>
        <p:spPr>
          <a:xfrm>
            <a:off x="2200275" y="3784600"/>
            <a:ext cx="822325" cy="822325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8" name="Group 13"/>
          <p:cNvGrpSpPr>
            <a:grpSpLocks/>
          </p:cNvGrpSpPr>
          <p:nvPr/>
        </p:nvGrpSpPr>
        <p:grpSpPr bwMode="auto">
          <a:xfrm>
            <a:off x="2611438" y="3784600"/>
            <a:ext cx="4648200" cy="822325"/>
            <a:chOff x="1371600" y="1645920"/>
            <a:chExt cx="4648200" cy="822959"/>
          </a:xfrm>
        </p:grpSpPr>
        <p:sp>
          <p:nvSpPr>
            <p:cNvPr id="15" name="Rectangle 14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dirty="0"/>
                <a:t>Single Entity, Many Partners</a:t>
              </a:r>
            </a:p>
          </p:txBody>
        </p:sp>
      </p:grpSp>
      <p:sp>
        <p:nvSpPr>
          <p:cNvPr id="28679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</a:p>
        </p:txBody>
      </p:sp>
    </p:spTree>
    <p:extLst>
      <p:ext uri="{BB962C8B-B14F-4D97-AF65-F5344CB8AC3E}">
        <p14:creationId xmlns:p14="http://schemas.microsoft.com/office/powerpoint/2010/main" val="572148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</a:t>
            </a:r>
            <a:r>
              <a:rPr lang="en-US" sz="3000" dirty="0"/>
              <a:t>strategies</a:t>
            </a:r>
          </a:p>
          <a:p>
            <a:pPr lvl="1">
              <a:defRPr/>
            </a:pPr>
            <a:r>
              <a:rPr lang="en-US" sz="2600" dirty="0" smtClean="0"/>
              <a:t>Copyright, lawful uses of materials</a:t>
            </a:r>
            <a:endParaRPr lang="en-US" sz="2600" dirty="0"/>
          </a:p>
          <a:p>
            <a:pPr lvl="1">
              <a:defRPr/>
            </a:pPr>
            <a:r>
              <a:rPr lang="en-US" sz="2600" dirty="0"/>
              <a:t>Collection management, development</a:t>
            </a:r>
          </a:p>
          <a:p>
            <a:pPr lvl="1">
              <a:defRPr/>
            </a:pPr>
            <a:r>
              <a:rPr lang="en-US" sz="2600" dirty="0" smtClean="0"/>
              <a:t>Efficient </a:t>
            </a:r>
            <a:r>
              <a:rPr lang="en-US" sz="2600" dirty="0"/>
              <a:t>user services</a:t>
            </a:r>
          </a:p>
          <a:p>
            <a:pPr>
              <a:defRPr/>
            </a:pPr>
            <a:r>
              <a:rPr lang="en-US" sz="3000" dirty="0"/>
              <a:t>Public 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0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Preservation and Access, 10 million volumes</a:t>
            </a:r>
          </a:p>
          <a:p>
            <a:pPr lvl="1"/>
            <a:r>
              <a:rPr lang="en-US" dirty="0" smtClean="0"/>
              <a:t>TRAC-certified</a:t>
            </a:r>
          </a:p>
          <a:p>
            <a:pPr lvl="1"/>
            <a:r>
              <a:rPr lang="en-US" dirty="0" smtClean="0"/>
              <a:t>Discovery</a:t>
            </a:r>
          </a:p>
          <a:p>
            <a:pPr lvl="2"/>
            <a:r>
              <a:rPr lang="en-US" dirty="0" smtClean="0"/>
              <a:t>Bibliographic and full-text</a:t>
            </a:r>
          </a:p>
          <a:p>
            <a:pPr lvl="2"/>
            <a:r>
              <a:rPr lang="en-US" dirty="0" smtClean="0"/>
              <a:t>Extended discovery</a:t>
            </a:r>
          </a:p>
          <a:p>
            <a:pPr lvl="1"/>
            <a:r>
              <a:rPr lang="en-US" dirty="0" smtClean="0"/>
              <a:t>Viewing</a:t>
            </a:r>
          </a:p>
          <a:p>
            <a:pPr lvl="2"/>
            <a:r>
              <a:rPr lang="en-US" dirty="0" smtClean="0"/>
              <a:t>Public domain and open access works</a:t>
            </a:r>
          </a:p>
          <a:p>
            <a:pPr lvl="2"/>
            <a:r>
              <a:rPr lang="en-US" dirty="0" smtClean="0"/>
              <a:t>Lawful uses of in-copyright works</a:t>
            </a:r>
          </a:p>
          <a:p>
            <a:pPr lvl="2"/>
            <a:r>
              <a:rPr lang="en-US" dirty="0" smtClean="0"/>
              <a:t>Print on demand</a:t>
            </a:r>
          </a:p>
          <a:p>
            <a:pPr lvl="1"/>
            <a:r>
              <a:rPr lang="en-US" dirty="0"/>
              <a:t>Virtual 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Research Center</a:t>
            </a:r>
          </a:p>
          <a:p>
            <a:pPr lvl="1"/>
            <a:r>
              <a:rPr lang="en-US" dirty="0" smtClean="0"/>
              <a:t>Beyond digitized books and journals</a:t>
            </a:r>
          </a:p>
        </p:txBody>
      </p:sp>
    </p:spTree>
    <p:extLst>
      <p:ext uri="{BB962C8B-B14F-4D97-AF65-F5344CB8AC3E}">
        <p14:creationId xmlns:p14="http://schemas.microsoft.com/office/powerpoint/2010/main" val="88474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holder permissions</a:t>
            </a:r>
          </a:p>
          <a:p>
            <a:r>
              <a:rPr lang="en-US" dirty="0" smtClean="0"/>
              <a:t>Review of works</a:t>
            </a:r>
          </a:p>
          <a:p>
            <a:pPr lvl="1"/>
            <a:r>
              <a:rPr lang="en-US" dirty="0" smtClean="0"/>
              <a:t>U.S. 1923-1963</a:t>
            </a:r>
          </a:p>
          <a:p>
            <a:pPr lvl="1"/>
            <a:r>
              <a:rPr lang="en-US" dirty="0" smtClean="0"/>
              <a:t>Non-U.S. </a:t>
            </a:r>
          </a:p>
          <a:p>
            <a:r>
              <a:rPr lang="en-US" dirty="0" smtClean="0"/>
              <a:t>Lawful uses of in-copyright materials</a:t>
            </a:r>
          </a:p>
          <a:p>
            <a:pPr lvl="1"/>
            <a:r>
              <a:rPr lang="en-US" dirty="0" smtClean="0"/>
              <a:t>Users who have print disabilities</a:t>
            </a:r>
          </a:p>
          <a:p>
            <a:pPr lvl="1"/>
            <a:r>
              <a:rPr lang="en-US" dirty="0" smtClean="0"/>
              <a:t>Section 108 (preservation) uses</a:t>
            </a:r>
          </a:p>
          <a:p>
            <a:pPr lvl="1"/>
            <a:r>
              <a:rPr lang="en-US" dirty="0" smtClean="0"/>
              <a:t>Orphan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 Management,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holdings</a:t>
            </a:r>
          </a:p>
          <a:p>
            <a:r>
              <a:rPr lang="en-US" dirty="0" smtClean="0"/>
              <a:t>Print monographs archiving</a:t>
            </a:r>
          </a:p>
          <a:p>
            <a:r>
              <a:rPr lang="en-US" dirty="0"/>
              <a:t>Collections </a:t>
            </a:r>
            <a:r>
              <a:rPr lang="en-US" dirty="0" smtClean="0"/>
              <a:t>Committee</a:t>
            </a:r>
          </a:p>
          <a:p>
            <a:r>
              <a:rPr lang="en-US" dirty="0" smtClean="0"/>
              <a:t>Discovery (OCLC)</a:t>
            </a:r>
          </a:p>
        </p:txBody>
      </p:sp>
    </p:spTree>
    <p:extLst>
      <p:ext uri="{BB962C8B-B14F-4D97-AF65-F5344CB8AC3E}">
        <p14:creationId xmlns:p14="http://schemas.microsoft.com/office/powerpoint/2010/main" val="276930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463</Words>
  <Application>Microsoft Macintosh PowerPoint</Application>
  <PresentationFormat>On-screen Show (4:3)</PresentationFormat>
  <Paragraphs>161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HathiTrust</vt:lpstr>
      <vt:lpstr>Partnership</vt:lpstr>
      <vt:lpstr>Digital Repository</vt:lpstr>
      <vt:lpstr>Mission </vt:lpstr>
      <vt:lpstr>HathiTrust</vt:lpstr>
      <vt:lpstr>Collections and Collaboration</vt:lpstr>
      <vt:lpstr>Preservation and Access</vt:lpstr>
      <vt:lpstr>Copyright</vt:lpstr>
      <vt:lpstr>Collection Management, Development</vt:lpstr>
      <vt:lpstr>How can HathiTrust be improved?</vt:lpstr>
      <vt:lpstr>What role should scholars play?</vt:lpstr>
      <vt:lpstr>How to find out more</vt:lpstr>
      <vt:lpstr>Thank you very much!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 Infrastructure and  Information Organization</dc:title>
  <dc:creator>jjyork</dc:creator>
  <cp:lastModifiedBy>jjyork</cp:lastModifiedBy>
  <cp:revision>32</cp:revision>
  <dcterms:created xsi:type="dcterms:W3CDTF">2011-11-09T10:05:56Z</dcterms:created>
  <dcterms:modified xsi:type="dcterms:W3CDTF">2012-02-10T06:53:44Z</dcterms:modified>
</cp:coreProperties>
</file>