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2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3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261" r:id="rId2"/>
    <p:sldId id="340" r:id="rId3"/>
    <p:sldId id="257" r:id="rId4"/>
    <p:sldId id="258" r:id="rId5"/>
    <p:sldId id="259" r:id="rId6"/>
    <p:sldId id="262" r:id="rId7"/>
    <p:sldId id="260" r:id="rId8"/>
    <p:sldId id="341" r:id="rId9"/>
    <p:sldId id="342" r:id="rId10"/>
    <p:sldId id="343" r:id="rId11"/>
    <p:sldId id="344" r:id="rId12"/>
    <p:sldId id="287" r:id="rId13"/>
    <p:sldId id="289" r:id="rId14"/>
    <p:sldId id="290" r:id="rId15"/>
    <p:sldId id="336" r:id="rId16"/>
    <p:sldId id="291" r:id="rId17"/>
    <p:sldId id="314" r:id="rId18"/>
    <p:sldId id="316" r:id="rId19"/>
    <p:sldId id="286" r:id="rId20"/>
    <p:sldId id="288" r:id="rId21"/>
    <p:sldId id="315" r:id="rId22"/>
    <p:sldId id="332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302" r:id="rId31"/>
    <p:sldId id="300" r:id="rId32"/>
    <p:sldId id="301" r:id="rId33"/>
    <p:sldId id="304" r:id="rId34"/>
    <p:sldId id="305" r:id="rId35"/>
    <p:sldId id="321" r:id="rId36"/>
    <p:sldId id="333" r:id="rId37"/>
    <p:sldId id="325" r:id="rId38"/>
    <p:sldId id="293" r:id="rId39"/>
    <p:sldId id="294" r:id="rId40"/>
    <p:sldId id="295" r:id="rId41"/>
    <p:sldId id="296" r:id="rId42"/>
    <p:sldId id="297" r:id="rId43"/>
    <p:sldId id="276" r:id="rId44"/>
    <p:sldId id="277" r:id="rId45"/>
    <p:sldId id="278" r:id="rId46"/>
    <p:sldId id="337" r:id="rId47"/>
    <p:sldId id="338" r:id="rId48"/>
    <p:sldId id="334" r:id="rId49"/>
    <p:sldId id="306" r:id="rId50"/>
    <p:sldId id="307" r:id="rId51"/>
    <p:sldId id="308" r:id="rId52"/>
    <p:sldId id="309" r:id="rId53"/>
    <p:sldId id="310" r:id="rId54"/>
    <p:sldId id="322" r:id="rId55"/>
    <p:sldId id="335" r:id="rId56"/>
    <p:sldId id="323" r:id="rId57"/>
    <p:sldId id="324" r:id="rId58"/>
    <p:sldId id="326" r:id="rId59"/>
    <p:sldId id="328" r:id="rId60"/>
    <p:sldId id="330" r:id="rId61"/>
    <p:sldId id="331" r:id="rId62"/>
    <p:sldId id="339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84" autoAdjust="0"/>
  </p:normalViewPr>
  <p:slideViewPr>
    <p:cSldViewPr snapToGrid="0" snapToObjects="1">
      <p:cViewPr varScale="1">
        <p:scale>
          <a:sx n="55" d="100"/>
          <a:sy n="55" d="100"/>
        </p:scale>
        <p:origin x="-12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18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RL%20Hath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CLIR%20project\ALA%20RUSA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97814309267658"/>
          <c:y val="0.0992939052080449"/>
          <c:w val="0.872071867876992"/>
          <c:h val="0.814791881266298"/>
        </c:manualLayout>
      </c:layout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Public </a:t>
                    </a:r>
                    <a:r>
                      <a:rPr lang="en-US" smtClean="0"/>
                      <a:t>Domain (worldwide)</a:t>
                    </a:r>
                    <a:r>
                      <a:rPr lang="en-US"/>
                      <a:t>
14%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Open Access</a:t>
                    </a: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Creative Commons</a:t>
                    </a: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.01%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"Public Domain"</a:t>
                    </a:r>
                  </a:p>
                  <a:p>
                    <a:pPr>
                      <a:defRPr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8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rPr>
                      <a:t>27%</a:t>
                    </a:r>
                    <a:endParaRPr lang="en-US" sz="136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In Copyright</c:v>
                </c:pt>
                <c:pt idx="1">
                  <c:v>Public Domain</c:v>
                </c:pt>
                <c:pt idx="2">
                  <c:v>US Gov Docs</c:v>
                </c:pt>
                <c:pt idx="3">
                  <c:v>Public Domain (US)</c:v>
                </c:pt>
                <c:pt idx="4">
                  <c:v>Open Access</c:v>
                </c:pt>
                <c:pt idx="5">
                  <c:v>Creative Commons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6.944622E6</c:v>
                </c:pt>
                <c:pt idx="1">
                  <c:v>1.292225E6</c:v>
                </c:pt>
                <c:pt idx="2" formatCode="General">
                  <c:v>324606.0</c:v>
                </c:pt>
                <c:pt idx="3" formatCode="General">
                  <c:v>969019.0</c:v>
                </c:pt>
                <c:pt idx="4">
                  <c:v>7187.0</c:v>
                </c:pt>
                <c:pt idx="5">
                  <c:v>631.0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50"/>
        <c:splitType val="pos"/>
        <c:splitPos val="5.0"/>
        <c:secondPieSize val="75"/>
        <c:serLines/>
      </c:ofPieChart>
      <c:spPr>
        <a:noFill/>
        <a:ln w="17359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44717552197867"/>
          <c:y val="0.015296170451454"/>
          <c:w val="0.88531496062992"/>
          <c:h val="0.869343349549767"/>
        </c:manualLayout>
      </c:layout>
      <c:scatterChart>
        <c:scatterStyle val="lineMarker"/>
        <c:varyColors val="0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0.135853783677569</c:v>
                </c:pt>
                <c:pt idx="1">
                  <c:v>0.146259670655207</c:v>
                </c:pt>
                <c:pt idx="2">
                  <c:v>0.209472635428644</c:v>
                </c:pt>
                <c:pt idx="3">
                  <c:v>0.165494311262538</c:v>
                </c:pt>
                <c:pt idx="4">
                  <c:v>0.164305344123718</c:v>
                </c:pt>
                <c:pt idx="5">
                  <c:v>0.167163168501568</c:v>
                </c:pt>
                <c:pt idx="6">
                  <c:v>0.337245647189918</c:v>
                </c:pt>
                <c:pt idx="7">
                  <c:v>0.159030980324146</c:v>
                </c:pt>
                <c:pt idx="8">
                  <c:v>0.167146427935766</c:v>
                </c:pt>
                <c:pt idx="9">
                  <c:v>0.176184965120143</c:v>
                </c:pt>
                <c:pt idx="10">
                  <c:v>0.147365072787369</c:v>
                </c:pt>
                <c:pt idx="11">
                  <c:v>0.154608763931058</c:v>
                </c:pt>
                <c:pt idx="12">
                  <c:v>0.205800084571516</c:v>
                </c:pt>
                <c:pt idx="13">
                  <c:v>0.199238308280186</c:v>
                </c:pt>
                <c:pt idx="14">
                  <c:v>0.190917921633462</c:v>
                </c:pt>
                <c:pt idx="15">
                  <c:v>0.174692188849395</c:v>
                </c:pt>
                <c:pt idx="16">
                  <c:v>0.16761833000906</c:v>
                </c:pt>
                <c:pt idx="17">
                  <c:v>0.170813576004986</c:v>
                </c:pt>
                <c:pt idx="18">
                  <c:v>0.167114101049986</c:v>
                </c:pt>
                <c:pt idx="19">
                  <c:v>0.177905900054978</c:v>
                </c:pt>
                <c:pt idx="20">
                  <c:v>0.196425792135396</c:v>
                </c:pt>
                <c:pt idx="21">
                  <c:v>0.194000628547966</c:v>
                </c:pt>
                <c:pt idx="22">
                  <c:v>0.181919218708294</c:v>
                </c:pt>
                <c:pt idx="23">
                  <c:v>0.182511776868247</c:v>
                </c:pt>
                <c:pt idx="24">
                  <c:v>0.0758729143829715</c:v>
                </c:pt>
                <c:pt idx="25">
                  <c:v>0.17068210058463</c:v>
                </c:pt>
                <c:pt idx="26">
                  <c:v>0.177839312442664</c:v>
                </c:pt>
                <c:pt idx="27">
                  <c:v>0.167247886411494</c:v>
                </c:pt>
                <c:pt idx="28">
                  <c:v>0.218745259235246</c:v>
                </c:pt>
                <c:pt idx="29">
                  <c:v>0.194009939391873</c:v>
                </c:pt>
                <c:pt idx="30">
                  <c:v>0.203222993369282</c:v>
                </c:pt>
                <c:pt idx="31">
                  <c:v>0.161068310802962</c:v>
                </c:pt>
                <c:pt idx="32">
                  <c:v>0.151792980689862</c:v>
                </c:pt>
                <c:pt idx="33">
                  <c:v>0.16452007901111</c:v>
                </c:pt>
                <c:pt idx="34">
                  <c:v>0.168271399424625</c:v>
                </c:pt>
                <c:pt idx="35">
                  <c:v>0.230877492319943</c:v>
                </c:pt>
                <c:pt idx="36">
                  <c:v>0.148256555619358</c:v>
                </c:pt>
                <c:pt idx="37">
                  <c:v>0.198576653767962</c:v>
                </c:pt>
                <c:pt idx="38">
                  <c:v>0.182708939167146</c:v>
                </c:pt>
                <c:pt idx="39">
                  <c:v>0.215530204596879</c:v>
                </c:pt>
                <c:pt idx="40">
                  <c:v>0.119100736176935</c:v>
                </c:pt>
                <c:pt idx="41">
                  <c:v>0.189275810690561</c:v>
                </c:pt>
                <c:pt idx="42">
                  <c:v>0.211928759934139</c:v>
                </c:pt>
                <c:pt idx="43">
                  <c:v>0.215944732690839</c:v>
                </c:pt>
                <c:pt idx="44">
                  <c:v>0.20222804888338</c:v>
                </c:pt>
                <c:pt idx="45">
                  <c:v>0.203094615840792</c:v>
                </c:pt>
                <c:pt idx="46">
                  <c:v>0.179972282414204</c:v>
                </c:pt>
                <c:pt idx="47">
                  <c:v>0.244433056566617</c:v>
                </c:pt>
                <c:pt idx="48">
                  <c:v>0.170622182706106</c:v>
                </c:pt>
                <c:pt idx="49">
                  <c:v>0.197731020338652</c:v>
                </c:pt>
                <c:pt idx="50">
                  <c:v>0.21583878104047</c:v>
                </c:pt>
                <c:pt idx="51">
                  <c:v>0.186647632922065</c:v>
                </c:pt>
                <c:pt idx="52">
                  <c:v>0.188655667431357</c:v>
                </c:pt>
                <c:pt idx="53">
                  <c:v>0.196078083636164</c:v>
                </c:pt>
                <c:pt idx="54">
                  <c:v>0.247394341758885</c:v>
                </c:pt>
                <c:pt idx="55">
                  <c:v>0.185014827954476</c:v>
                </c:pt>
                <c:pt idx="56">
                  <c:v>0.226800315214104</c:v>
                </c:pt>
                <c:pt idx="57">
                  <c:v>0.121863645407719</c:v>
                </c:pt>
                <c:pt idx="58">
                  <c:v>0.201623694097061</c:v>
                </c:pt>
                <c:pt idx="59">
                  <c:v>0.244881436923028</c:v>
                </c:pt>
                <c:pt idx="60">
                  <c:v>0.241837787477787</c:v>
                </c:pt>
                <c:pt idx="61">
                  <c:v>0.233779727250161</c:v>
                </c:pt>
                <c:pt idx="62">
                  <c:v>0.212203595468394</c:v>
                </c:pt>
                <c:pt idx="63">
                  <c:v>0.208040971385732</c:v>
                </c:pt>
                <c:pt idx="64">
                  <c:v>0.186843565828808</c:v>
                </c:pt>
                <c:pt idx="65">
                  <c:v>0.16952451624249</c:v>
                </c:pt>
                <c:pt idx="66">
                  <c:v>0.124445726066537</c:v>
                </c:pt>
                <c:pt idx="67">
                  <c:v>0.204793523073903</c:v>
                </c:pt>
                <c:pt idx="68">
                  <c:v>0.243101755480503</c:v>
                </c:pt>
                <c:pt idx="69">
                  <c:v>0.178029186304986</c:v>
                </c:pt>
                <c:pt idx="70">
                  <c:v>0.218792891153952</c:v>
                </c:pt>
                <c:pt idx="71">
                  <c:v>0.211977307714237</c:v>
                </c:pt>
                <c:pt idx="72">
                  <c:v>0.19228459928481</c:v>
                </c:pt>
                <c:pt idx="73">
                  <c:v>0.203423287601487</c:v>
                </c:pt>
                <c:pt idx="74">
                  <c:v>0.235552291184553</c:v>
                </c:pt>
                <c:pt idx="75">
                  <c:v>0.0993860553554452</c:v>
                </c:pt>
                <c:pt idx="76">
                  <c:v>0.183758978088089</c:v>
                </c:pt>
                <c:pt idx="77">
                  <c:v>0.256228314714907</c:v>
                </c:pt>
                <c:pt idx="78">
                  <c:v>0.147779591956813</c:v>
                </c:pt>
                <c:pt idx="79">
                  <c:v>0.246916899859824</c:v>
                </c:pt>
                <c:pt idx="80">
                  <c:v>0.218557995885167</c:v>
                </c:pt>
                <c:pt idx="81">
                  <c:v>0.237961068459938</c:v>
                </c:pt>
                <c:pt idx="82">
                  <c:v>0.17951452913396</c:v>
                </c:pt>
                <c:pt idx="83">
                  <c:v>0.235916057610507</c:v>
                </c:pt>
                <c:pt idx="84">
                  <c:v>0.18811200107163</c:v>
                </c:pt>
                <c:pt idx="85">
                  <c:v>0.198409011302503</c:v>
                </c:pt>
                <c:pt idx="86">
                  <c:v>0.219692818386552</c:v>
                </c:pt>
                <c:pt idx="87">
                  <c:v>0.217747733707956</c:v>
                </c:pt>
                <c:pt idx="88">
                  <c:v>0.214710807219523</c:v>
                </c:pt>
                <c:pt idx="89">
                  <c:v>0.123878699256938</c:v>
                </c:pt>
                <c:pt idx="90">
                  <c:v>0.189513465494439</c:v>
                </c:pt>
                <c:pt idx="91">
                  <c:v>0.176441725798821</c:v>
                </c:pt>
                <c:pt idx="92">
                  <c:v>0.223791402460646</c:v>
                </c:pt>
                <c:pt idx="93">
                  <c:v>0.192801983885915</c:v>
                </c:pt>
                <c:pt idx="94">
                  <c:v>0.206889928257926</c:v>
                </c:pt>
                <c:pt idx="95">
                  <c:v>0.206427863664937</c:v>
                </c:pt>
                <c:pt idx="96">
                  <c:v>0.213615049483242</c:v>
                </c:pt>
                <c:pt idx="97">
                  <c:v>0.254601291943615</c:v>
                </c:pt>
                <c:pt idx="98">
                  <c:v>0.213573906295951</c:v>
                </c:pt>
                <c:pt idx="99">
                  <c:v>0.260530077531412</c:v>
                </c:pt>
                <c:pt idx="100">
                  <c:v>0.190259629494621</c:v>
                </c:pt>
                <c:pt idx="101">
                  <c:v>0.188356745716306</c:v>
                </c:pt>
                <c:pt idx="102">
                  <c:v>0.20024812721253</c:v>
                </c:pt>
                <c:pt idx="103">
                  <c:v>0.231390929329073</c:v>
                </c:pt>
                <c:pt idx="104">
                  <c:v>0.19473005657784</c:v>
                </c:pt>
                <c:pt idx="105">
                  <c:v>0.236753181172418</c:v>
                </c:pt>
                <c:pt idx="106">
                  <c:v>0.198423412249758</c:v>
                </c:pt>
                <c:pt idx="107">
                  <c:v>0.19765926712993</c:v>
                </c:pt>
                <c:pt idx="108">
                  <c:v>0.260851053130055</c:v>
                </c:pt>
                <c:pt idx="109">
                  <c:v>0.203583340803366</c:v>
                </c:pt>
                <c:pt idx="110">
                  <c:v>0.162740066639759</c:v>
                </c:pt>
                <c:pt idx="111">
                  <c:v>0.185586618923993</c:v>
                </c:pt>
                <c:pt idx="112">
                  <c:v>0.278380824168371</c:v>
                </c:pt>
              </c:numCache>
            </c:numRef>
          </c:yVal>
          <c:smooth val="0"/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0.222462992882408</c:v>
                </c:pt>
                <c:pt idx="1">
                  <c:v>0.244829542873869</c:v>
                </c:pt>
                <c:pt idx="2">
                  <c:v>0.324140677520513</c:v>
                </c:pt>
                <c:pt idx="3">
                  <c:v>0.28407074888447</c:v>
                </c:pt>
                <c:pt idx="4">
                  <c:v>0.335616345558234</c:v>
                </c:pt>
                <c:pt idx="5">
                  <c:v>0.285624947646603</c:v>
                </c:pt>
                <c:pt idx="6">
                  <c:v>0.500425963066224</c:v>
                </c:pt>
                <c:pt idx="7">
                  <c:v>0.255609194471063</c:v>
                </c:pt>
                <c:pt idx="8">
                  <c:v>0.279372710671156</c:v>
                </c:pt>
                <c:pt idx="9">
                  <c:v>0.286407874078131</c:v>
                </c:pt>
                <c:pt idx="10">
                  <c:v>0.24659516083606</c:v>
                </c:pt>
                <c:pt idx="11">
                  <c:v>0.222189070395142</c:v>
                </c:pt>
                <c:pt idx="12">
                  <c:v>0.316680053427719</c:v>
                </c:pt>
                <c:pt idx="13">
                  <c:v>0.335191191530968</c:v>
                </c:pt>
                <c:pt idx="14">
                  <c:v>0.306407338006126</c:v>
                </c:pt>
                <c:pt idx="15">
                  <c:v>0.298866083173872</c:v>
                </c:pt>
                <c:pt idx="16">
                  <c:v>0.278931979270687</c:v>
                </c:pt>
                <c:pt idx="17">
                  <c:v>0.287063745000214</c:v>
                </c:pt>
                <c:pt idx="18">
                  <c:v>0.296246686008673</c:v>
                </c:pt>
                <c:pt idx="19">
                  <c:v>0.293078214068695</c:v>
                </c:pt>
                <c:pt idx="20">
                  <c:v>0.318155409232664</c:v>
                </c:pt>
                <c:pt idx="21">
                  <c:v>0.306401282457324</c:v>
                </c:pt>
                <c:pt idx="22">
                  <c:v>0.302044018353191</c:v>
                </c:pt>
                <c:pt idx="23">
                  <c:v>0.289436743828929</c:v>
                </c:pt>
                <c:pt idx="24">
                  <c:v>0.255466220840044</c:v>
                </c:pt>
                <c:pt idx="25">
                  <c:v>0.25124306718639</c:v>
                </c:pt>
                <c:pt idx="26">
                  <c:v>0.269998068659167</c:v>
                </c:pt>
                <c:pt idx="27">
                  <c:v>0.280494304437237</c:v>
                </c:pt>
                <c:pt idx="28">
                  <c:v>0.335184421650307</c:v>
                </c:pt>
                <c:pt idx="29">
                  <c:v>0.307131548541133</c:v>
                </c:pt>
                <c:pt idx="30">
                  <c:v>0.314346087360357</c:v>
                </c:pt>
                <c:pt idx="31">
                  <c:v>0.262376435557596</c:v>
                </c:pt>
                <c:pt idx="32">
                  <c:v>0.233009877750328</c:v>
                </c:pt>
                <c:pt idx="33">
                  <c:v>0.313858226897743</c:v>
                </c:pt>
                <c:pt idx="34">
                  <c:v>0.271921530463288</c:v>
                </c:pt>
                <c:pt idx="35">
                  <c:v>0.351274072138341</c:v>
                </c:pt>
                <c:pt idx="36">
                  <c:v>0.246751270569664</c:v>
                </c:pt>
                <c:pt idx="37">
                  <c:v>0.319391577016374</c:v>
                </c:pt>
                <c:pt idx="38">
                  <c:v>0.293897922678222</c:v>
                </c:pt>
                <c:pt idx="39">
                  <c:v>0.339766513611342</c:v>
                </c:pt>
                <c:pt idx="40">
                  <c:v>0.219401202748888</c:v>
                </c:pt>
                <c:pt idx="41">
                  <c:v>0.297881788520305</c:v>
                </c:pt>
                <c:pt idx="42">
                  <c:v>0.328122016454249</c:v>
                </c:pt>
                <c:pt idx="43">
                  <c:v>0.328812452244216</c:v>
                </c:pt>
                <c:pt idx="44">
                  <c:v>0.307681673924756</c:v>
                </c:pt>
                <c:pt idx="45">
                  <c:v>0.327832579403937</c:v>
                </c:pt>
                <c:pt idx="46">
                  <c:v>0.287214835212262</c:v>
                </c:pt>
                <c:pt idx="47">
                  <c:v>0.365925026822581</c:v>
                </c:pt>
                <c:pt idx="48">
                  <c:v>0.275586503793439</c:v>
                </c:pt>
                <c:pt idx="49">
                  <c:v>0.312689320411858</c:v>
                </c:pt>
                <c:pt idx="50">
                  <c:v>0.325816960394665</c:v>
                </c:pt>
                <c:pt idx="51">
                  <c:v>0.301533022321448</c:v>
                </c:pt>
                <c:pt idx="52">
                  <c:v>0.293415926242466</c:v>
                </c:pt>
                <c:pt idx="53">
                  <c:v>0.315653056201344</c:v>
                </c:pt>
                <c:pt idx="54">
                  <c:v>0.368351426478269</c:v>
                </c:pt>
                <c:pt idx="55">
                  <c:v>0.304294835654928</c:v>
                </c:pt>
                <c:pt idx="56">
                  <c:v>0.359396404759189</c:v>
                </c:pt>
                <c:pt idx="57">
                  <c:v>0.2119763316736</c:v>
                </c:pt>
                <c:pt idx="58">
                  <c:v>0.316057459729299</c:v>
                </c:pt>
                <c:pt idx="59">
                  <c:v>0.350684614098534</c:v>
                </c:pt>
                <c:pt idx="60">
                  <c:v>0.353956626007144</c:v>
                </c:pt>
                <c:pt idx="61">
                  <c:v>0.363412247725166</c:v>
                </c:pt>
                <c:pt idx="62">
                  <c:v>0.333984361883829</c:v>
                </c:pt>
                <c:pt idx="63">
                  <c:v>0.312842425985449</c:v>
                </c:pt>
                <c:pt idx="64">
                  <c:v>0.274728429664921</c:v>
                </c:pt>
                <c:pt idx="65">
                  <c:v>0.280978301425508</c:v>
                </c:pt>
                <c:pt idx="66">
                  <c:v>0.186868455855301</c:v>
                </c:pt>
                <c:pt idx="67">
                  <c:v>0.316406513260647</c:v>
                </c:pt>
                <c:pt idx="68">
                  <c:v>0.363924765692647</c:v>
                </c:pt>
                <c:pt idx="69">
                  <c:v>0.288982929370513</c:v>
                </c:pt>
                <c:pt idx="70">
                  <c:v>0.331172394758548</c:v>
                </c:pt>
                <c:pt idx="71">
                  <c:v>0.323939221164264</c:v>
                </c:pt>
                <c:pt idx="72">
                  <c:v>0.311986471206252</c:v>
                </c:pt>
                <c:pt idx="73">
                  <c:v>0.315408714208023</c:v>
                </c:pt>
                <c:pt idx="74">
                  <c:v>0.349614882340535</c:v>
                </c:pt>
                <c:pt idx="75">
                  <c:v>0.175583481742345</c:v>
                </c:pt>
                <c:pt idx="76">
                  <c:v>0.290047755561509</c:v>
                </c:pt>
                <c:pt idx="77">
                  <c:v>0.375698040552737</c:v>
                </c:pt>
                <c:pt idx="78">
                  <c:v>0.290074152525059</c:v>
                </c:pt>
                <c:pt idx="79">
                  <c:v>0.377120494421604</c:v>
                </c:pt>
                <c:pt idx="80">
                  <c:v>0.344314295846269</c:v>
                </c:pt>
                <c:pt idx="81">
                  <c:v>0.366265208772024</c:v>
                </c:pt>
                <c:pt idx="82">
                  <c:v>0.281753770328255</c:v>
                </c:pt>
                <c:pt idx="83">
                  <c:v>0.360426479741467</c:v>
                </c:pt>
                <c:pt idx="84">
                  <c:v>0.280456545806264</c:v>
                </c:pt>
                <c:pt idx="85">
                  <c:v>0.336449284887895</c:v>
                </c:pt>
                <c:pt idx="86">
                  <c:v>0.332790005986526</c:v>
                </c:pt>
                <c:pt idx="87">
                  <c:v>0.324442828308381</c:v>
                </c:pt>
                <c:pt idx="88">
                  <c:v>0.329712498835483</c:v>
                </c:pt>
                <c:pt idx="89">
                  <c:v>0.220484415601195</c:v>
                </c:pt>
                <c:pt idx="90">
                  <c:v>0.301626082835186</c:v>
                </c:pt>
                <c:pt idx="91">
                  <c:v>0.292088568011898</c:v>
                </c:pt>
                <c:pt idx="92">
                  <c:v>0.35188146002696</c:v>
                </c:pt>
                <c:pt idx="93">
                  <c:v>0.304140042657538</c:v>
                </c:pt>
                <c:pt idx="94">
                  <c:v>0.320000864362343</c:v>
                </c:pt>
                <c:pt idx="95">
                  <c:v>0.317155886082019</c:v>
                </c:pt>
                <c:pt idx="96">
                  <c:v>0.334244992048743</c:v>
                </c:pt>
                <c:pt idx="97">
                  <c:v>0.370649483099043</c:v>
                </c:pt>
                <c:pt idx="98">
                  <c:v>0.323658270411616</c:v>
                </c:pt>
                <c:pt idx="99">
                  <c:v>0.389621422068457</c:v>
                </c:pt>
                <c:pt idx="100">
                  <c:v>0.314422510725403</c:v>
                </c:pt>
                <c:pt idx="101">
                  <c:v>0.29305462242348</c:v>
                </c:pt>
                <c:pt idx="102">
                  <c:v>0.317979631645688</c:v>
                </c:pt>
                <c:pt idx="103">
                  <c:v>0.345021262831049</c:v>
                </c:pt>
                <c:pt idx="104">
                  <c:v>0.302290359848456</c:v>
                </c:pt>
                <c:pt idx="105">
                  <c:v>0.363578072521411</c:v>
                </c:pt>
                <c:pt idx="106">
                  <c:v>0.337280895297133</c:v>
                </c:pt>
                <c:pt idx="107">
                  <c:v>0.304068933105527</c:v>
                </c:pt>
                <c:pt idx="108">
                  <c:v>0.385832823461374</c:v>
                </c:pt>
                <c:pt idx="109">
                  <c:v>0.305434882952408</c:v>
                </c:pt>
                <c:pt idx="110">
                  <c:v>0.268789200941559</c:v>
                </c:pt>
                <c:pt idx="111">
                  <c:v>0.296579104929479</c:v>
                </c:pt>
                <c:pt idx="112" formatCode="General">
                  <c:v>0.407587799529192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7783720"/>
        <c:axId val="629779272"/>
      </c:scatterChart>
      <c:valAx>
        <c:axId val="627783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629779272"/>
        <c:crosses val="autoZero"/>
        <c:crossBetween val="midCat"/>
      </c:valAx>
      <c:valAx>
        <c:axId val="629779272"/>
        <c:scaling>
          <c:orientation val="minMax"/>
          <c:max val="0.600000000000001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6277837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v>Mass digitized books in Hathi digital repository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Sheet3!$E$3:$N$3</c:f>
              <c:numCache>
                <c:formatCode>General</c:formatCode>
                <c:ptCount val="10"/>
                <c:pt idx="0">
                  <c:v>2.241054E6</c:v>
                </c:pt>
                <c:pt idx="1">
                  <c:v>2.410634E6</c:v>
                </c:pt>
                <c:pt idx="2">
                  <c:v>2.697592E6</c:v>
                </c:pt>
                <c:pt idx="3">
                  <c:v>2.814559E6</c:v>
                </c:pt>
                <c:pt idx="4">
                  <c:v>3.052389E6</c:v>
                </c:pt>
                <c:pt idx="5">
                  <c:v>3.109185E6</c:v>
                </c:pt>
                <c:pt idx="6">
                  <c:v>3.207521E6</c:v>
                </c:pt>
                <c:pt idx="7">
                  <c:v>3.248093E6</c:v>
                </c:pt>
                <c:pt idx="8">
                  <c:v>3.333E6</c:v>
                </c:pt>
                <c:pt idx="9">
                  <c:v>3.462657E6</c:v>
                </c:pt>
              </c:numCache>
            </c:numRef>
          </c:val>
        </c:ser>
        <c:ser>
          <c:idx val="0"/>
          <c:order val="1"/>
          <c:tx>
            <c:v>Mass digitized books in shared print repositories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Sheet3!$E$2:$N$2</c:f>
              <c:numCache>
                <c:formatCode>General</c:formatCode>
                <c:ptCount val="10"/>
                <c:pt idx="0">
                  <c:v>1.396853E6</c:v>
                </c:pt>
                <c:pt idx="1">
                  <c:v>1.695664E6</c:v>
                </c:pt>
                <c:pt idx="2">
                  <c:v>1.92386E6</c:v>
                </c:pt>
                <c:pt idx="3">
                  <c:v>2.004833E6</c:v>
                </c:pt>
                <c:pt idx="4">
                  <c:v>2.244201E6</c:v>
                </c:pt>
                <c:pt idx="5">
                  <c:v>2.281842E6</c:v>
                </c:pt>
                <c:pt idx="6">
                  <c:v>2.357308E6</c:v>
                </c:pt>
                <c:pt idx="7">
                  <c:v>2.382882E6</c:v>
                </c:pt>
                <c:pt idx="8">
                  <c:v>2.43309E6</c:v>
                </c:pt>
                <c:pt idx="9">
                  <c:v>2.52773961E6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7341000"/>
        <c:axId val="627649912"/>
        <c:axId val="0"/>
      </c:bar3DChart>
      <c:dateAx>
        <c:axId val="6273410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627649912"/>
        <c:crosses val="autoZero"/>
        <c:auto val="1"/>
        <c:lblOffset val="100"/>
        <c:baseTimeUnit val="months"/>
      </c:dateAx>
      <c:valAx>
        <c:axId val="627649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 Unique</a:t>
                </a:r>
                <a:r>
                  <a:rPr lang="en-US" sz="1400" baseline="0" dirty="0" smtClean="0"/>
                  <a:t> Titles</a:t>
                </a:r>
                <a:endParaRPr lang="en-US" sz="1400" dirty="0"/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273410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0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0E393-C328-B846-BC20-CDE288874E90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46BE6-C85C-1744-B2EA-BCD0721B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144788E-BB61-744C-8C1B-BED044FDF820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BA93B1-7DED-B34D-A890-EB345FEE2300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1C602-252A-40D3-8268-1C1E2DCB427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70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373B-3382-044D-B30C-ACBF6BE855C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31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90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28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3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7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5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B9D02-B82A-C845-AF3C-EA15BF30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2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33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6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737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A618E-695C-764E-8D7D-EF3960E12F3F}" type="slidenum">
              <a:rPr lang="en-US" smtClean="0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fld id="{A23698B5-29A8-7342-B73F-0113DC883AF3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62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67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DDEBB2-26FA-C24C-9860-8C3C8EE845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838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568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49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095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087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829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26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49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5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BF36D-CFCF-AE4B-A55C-E252B27A32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  <p:sp>
        <p:nvSpPr>
          <p:cNvPr id="54275" name="Notes Placeholder 4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61A8815F-5886-F340-8C6C-75205B4ECA79}" type="slidenum">
              <a:rPr lang="en-US" sz="1200">
                <a:latin typeface="Calibri" charset="0"/>
              </a:rPr>
              <a:pPr algn="r"/>
              <a:t>50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461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EBC24327-8572-534F-A08A-43C7E9516646}" type="slidenum">
              <a:rPr lang="en-US" sz="1200">
                <a:latin typeface="Calibri" charset="0"/>
              </a:rPr>
              <a:pPr algn="r"/>
              <a:t>52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507D5-7A70-934D-A092-66E014A02EB0}" type="slidenum">
              <a:rPr lang="en-US" smtClean="0"/>
              <a:t>53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4726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602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DDEF7-E68D-7F44-BB6E-DF918DCBE61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EF55EC-1562-554C-A8DB-1D9E49C1A4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320E1-DCBE-7F4E-8678-583697AB34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/>
          </a:p>
        </p:txBody>
      </p:sp>
      <p:sp>
        <p:nvSpPr>
          <p:cNvPr id="147459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147460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58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871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9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3E60A4-FD1D-2C49-BB51-998800E3FC3B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60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9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5000B9-7AD8-0E4B-87A6-8F0129A504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5B164B-D67B-B640-98EA-8BA3165C3FD0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3F2E89-55AD-3747-BA7C-FEE8C8748D17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0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1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52600"/>
            <a:ext cx="78486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1638300" y="3311525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19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449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88021" y="4394200"/>
            <a:ext cx="1328081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64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4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5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2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55B6-BD55-8240-B303-7A60E45ABBDB}" type="datetimeFigureOut">
              <a:rPr lang="en-US" smtClean="0"/>
              <a:t>11/10/11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chart" Target="../charts/char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chart" Target="../charts/char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323975" y="2000250"/>
            <a:ext cx="6040438" cy="103981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bri" charset="0"/>
              </a:rPr>
              <a:t>HathiTrust</a:t>
            </a:r>
            <a:r>
              <a:rPr lang="en-US" dirty="0" smtClean="0">
                <a:latin typeface="Calibri" charset="0"/>
              </a:rPr>
              <a:t> on the Move</a:t>
            </a:r>
            <a:endParaRPr lang="en-US" dirty="0">
              <a:latin typeface="Calibri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476375" y="3367660"/>
            <a:ext cx="6040438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/>
              <a:t>A Growing Partnership Taking Stock and Looking Ahead 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953361"/>
            <a:ext cx="700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National Library of </a:t>
            </a:r>
            <a:r>
              <a:rPr lang="en-US" dirty="0" err="1" smtClean="0"/>
              <a:t>Medecine</a:t>
            </a:r>
            <a:endParaRPr lang="en-US" dirty="0" smtClean="0"/>
          </a:p>
          <a:p>
            <a:pPr algn="r"/>
            <a:r>
              <a:rPr lang="en-US" dirty="0" smtClean="0"/>
              <a:t>October </a:t>
            </a:r>
            <a:r>
              <a:rPr lang="en-US" dirty="0" smtClean="0"/>
              <a:t>11, </a:t>
            </a:r>
            <a:r>
              <a:rPr lang="en-US" dirty="0" smtClean="0"/>
              <a:t>2011</a:t>
            </a:r>
          </a:p>
          <a:p>
            <a:pPr algn="r"/>
            <a:r>
              <a:rPr lang="en-US" dirty="0" smtClean="0"/>
              <a:t>Jeremy York</a:t>
            </a:r>
          </a:p>
          <a:p>
            <a:pPr algn="r"/>
            <a:r>
              <a:rPr lang="en-US" dirty="0" smtClean="0"/>
              <a:t>Project Librarian, </a:t>
            </a:r>
            <a:r>
              <a:rPr lang="en-US" dirty="0" err="1" smtClean="0"/>
              <a:t>HathiTrust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70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are the benefits? (2)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Specialized access to public domain and in-copyright materials for users with print disabilities</a:t>
            </a:r>
          </a:p>
          <a:p>
            <a:pPr eaLnBrk="1" hangingPunct="1"/>
            <a:r>
              <a:rPr lang="en-US" sz="24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Other lawful uses of in copyright materials such as Section 108 uses (print replacement copies, digital access to applicable works</a:t>
            </a:r>
            <a:r>
              <a:rPr lang="en-US" sz="2400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), orphan works</a:t>
            </a:r>
            <a:endParaRPr lang="en-US" sz="2400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err="1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  <a:r>
              <a:rPr lang="en-US" sz="2400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encourages participation in initiatives and resources geared toward</a:t>
            </a:r>
          </a:p>
          <a:p>
            <a:pPr lvl="1" eaLnBrk="1" hangingPunct="1"/>
            <a:r>
              <a:rPr lang="en-US" sz="21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Shared collection development and management (e.g., copyright review work, print holdings database, de-duplication, collaboration with other organizations and initiatives)</a:t>
            </a:r>
          </a:p>
          <a:p>
            <a:pPr lvl="1" eaLnBrk="1" hangingPunct="1"/>
            <a:r>
              <a:rPr lang="en-US" sz="21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Participation in governance and collaborative initiatives</a:t>
            </a:r>
          </a:p>
          <a:p>
            <a:pPr lvl="1" eaLnBrk="1" hangingPunct="1"/>
            <a:r>
              <a:rPr lang="en-US" sz="21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Defining </a:t>
            </a:r>
            <a:r>
              <a:rPr lang="en-US" sz="21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directions for the </a:t>
            </a:r>
            <a:r>
              <a:rPr lang="en-US" sz="21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shared library.</a:t>
            </a:r>
          </a:p>
          <a:p>
            <a:pPr eaLnBrk="1" hangingPunct="1"/>
            <a:endParaRPr lang="en-US" sz="2000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sz="2000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3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</a:t>
            </a:r>
            <a:r>
              <a:rPr lang="ja-JP" alt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s involved?</a:t>
            </a:r>
            <a:endParaRPr lang="en-US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Contract</a:t>
            </a:r>
          </a:p>
          <a:p>
            <a:pPr lvl="1" eaLnBrk="1" hangingPunct="1"/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Sustaining</a:t>
            </a:r>
          </a:p>
          <a:p>
            <a:pPr lvl="1" eaLnBrk="1" hangingPunct="1"/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Content-Contributing</a:t>
            </a:r>
          </a:p>
          <a:p>
            <a:pPr eaLnBrk="1" hangingPunct="1"/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Yearly fees</a:t>
            </a:r>
          </a:p>
          <a:p>
            <a:pPr eaLnBrk="1" hangingPunct="1"/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Commitment</a:t>
            </a:r>
          </a:p>
          <a:p>
            <a:pPr lvl="1" eaLnBrk="1" hangingPunct="1"/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5-year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periods</a:t>
            </a:r>
            <a:endParaRPr lang="en-US" dirty="0">
              <a:solidFill>
                <a:srgbClr val="404040"/>
              </a:solidFill>
              <a:latin typeface="Calibri" charset="0"/>
              <a:ea typeface="ＭＳ Ｐゴシック" charset="0"/>
            </a:endParaRPr>
          </a:p>
          <a:p>
            <a:pPr eaLnBrk="1" hangingPunct="1"/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Shibboleth</a:t>
            </a:r>
          </a:p>
          <a:p>
            <a:pPr eaLnBrk="1" hangingPunct="1"/>
            <a:r>
              <a:rPr lang="en-US" dirty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Print Holdings</a:t>
            </a:r>
          </a:p>
          <a:p>
            <a:pPr eaLnBrk="1" hangingPunct="1"/>
            <a:endParaRPr lang="en-US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78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36" name="Right Arrow 35"/>
          <p:cNvSpPr/>
          <p:nvPr/>
        </p:nvSpPr>
        <p:spPr>
          <a:xfrm rot="8560352">
            <a:off x="7308008" y="5110469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44" name="Snip and Round Single Corner Rectangle 43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46" name="Can 45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130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37" name="Right Arrow 36"/>
          <p:cNvSpPr/>
          <p:nvPr/>
        </p:nvSpPr>
        <p:spPr>
          <a:xfrm rot="13020976">
            <a:off x="7366397" y="4969337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Can 39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44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" y="822"/>
            <a:ext cx="9144000" cy="6857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38" name="Right Arrow 37"/>
          <p:cNvSpPr/>
          <p:nvPr/>
        </p:nvSpPr>
        <p:spPr>
          <a:xfrm rot="1314807">
            <a:off x="2398251" y="203617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28" name="Snip and Round Single Corner Rectangle 27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44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37" name="Right Arrow 36"/>
          <p:cNvSpPr/>
          <p:nvPr/>
        </p:nvSpPr>
        <p:spPr>
          <a:xfrm rot="5400000">
            <a:off x="398049" y="2283276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Can 39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721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39" name="Right Arrow 38"/>
          <p:cNvSpPr/>
          <p:nvPr/>
        </p:nvSpPr>
        <p:spPr>
          <a:xfrm rot="14140416">
            <a:off x="7704273" y="1193415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27" name="Snip and Round Single Corner Rectangle 26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44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25" name="Can 24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27" name="Snip and Round Single Corner Rectangle 26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  <p:sp>
        <p:nvSpPr>
          <p:cNvPr id="39" name="Right Arrow 38"/>
          <p:cNvSpPr/>
          <p:nvPr/>
        </p:nvSpPr>
        <p:spPr>
          <a:xfrm rot="8387078">
            <a:off x="1505654" y="5442850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7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Repository / 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9,710,975 Volumes</a:t>
            </a:r>
          </a:p>
          <a:p>
            <a:r>
              <a:rPr lang="en-US" dirty="0" smtClean="0"/>
              <a:t>2,641,985 Public Domain</a:t>
            </a:r>
          </a:p>
          <a:p>
            <a:r>
              <a:rPr lang="en-US" dirty="0" smtClean="0"/>
              <a:t>5,154,739 Book titles</a:t>
            </a:r>
          </a:p>
          <a:p>
            <a:r>
              <a:rPr lang="en-US" dirty="0" smtClean="0"/>
              <a:t>256,156 Serial titles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0901" y="79565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3301" y="81089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3" name="Flowchart: Document 298"/>
          <p:cNvSpPr/>
          <p:nvPr/>
        </p:nvSpPr>
        <p:spPr>
          <a:xfrm>
            <a:off x="889000" y="79662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Flowchart: Document 298"/>
          <p:cNvSpPr/>
          <p:nvPr/>
        </p:nvSpPr>
        <p:spPr>
          <a:xfrm>
            <a:off x="1041400" y="81186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1838534" y="5736342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</p:spTree>
    <p:extLst>
      <p:ext uri="{BB962C8B-B14F-4D97-AF65-F5344CB8AC3E}">
        <p14:creationId xmlns:p14="http://schemas.microsoft.com/office/powerpoint/2010/main" val="44669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2124645" y="2071234"/>
            <a:ext cx="5413699" cy="155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0030" y="290061"/>
            <a:ext cx="8347072" cy="6150474"/>
          </a:xfrm>
          <a:prstGeom prst="rect">
            <a:avLst/>
          </a:prstGeom>
          <a:solidFill>
            <a:srgbClr val="F89D4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27653" name="Picture 5" descr="oais-highres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948" y="1433062"/>
            <a:ext cx="5608952" cy="404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660581" y="107499"/>
            <a:ext cx="7907749" cy="109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rgbClr val="404040"/>
                </a:solidFill>
                <a:latin typeface="Calibri" pitchFamily="-65" charset="0"/>
                <a:ea typeface="MS PGothic" pitchFamily="34" charset="-128"/>
                <a:cs typeface="MS PGothic" pitchFamily="34" charset="-128"/>
              </a:rPr>
              <a:t>Repository – OAIS</a:t>
            </a:r>
            <a:endParaRPr lang="en-US" sz="4400" dirty="0">
              <a:solidFill>
                <a:srgbClr val="404040"/>
              </a:solidFill>
              <a:latin typeface="Calibri" pitchFamily="-65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3218488" y="2880861"/>
            <a:ext cx="1025078" cy="3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b="1" dirty="0">
              <a:solidFill>
                <a:srgbClr val="FF6600"/>
              </a:solidFill>
              <a:latin typeface="Calibri" pitchFamily="-65" charset="0"/>
            </a:endParaRP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824340" y="4404860"/>
            <a:ext cx="1464398" cy="593387"/>
          </a:xfrm>
          <a:prstGeom prst="wedgeRoundRectCallout">
            <a:avLst>
              <a:gd name="adj1" fmla="val 80722"/>
              <a:gd name="adj2" fmla="val -125889"/>
              <a:gd name="adj3" fmla="val 16667"/>
            </a:avLst>
          </a:prstGeom>
          <a:solidFill>
            <a:srgbClr val="DAC19B"/>
          </a:soli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GRIN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Internal Data Loading</a:t>
            </a: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824338" y="2118861"/>
            <a:ext cx="1464399" cy="732200"/>
          </a:xfrm>
          <a:prstGeom prst="wedgeRoundRectCallout">
            <a:avLst>
              <a:gd name="adj1" fmla="val 52875"/>
              <a:gd name="adj2" fmla="val 115065"/>
              <a:gd name="adj3" fmla="val 16667"/>
            </a:avLst>
          </a:prstGeom>
          <a:solidFill>
            <a:srgbClr val="DAC19B"/>
          </a:soli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Google</a:t>
            </a:r>
          </a:p>
          <a:p>
            <a:pPr algn="ctr"/>
            <a:r>
              <a:rPr lang="en-US" sz="1200" dirty="0" smtClean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Internet Archive</a:t>
            </a:r>
            <a:endParaRPr lang="en-US" sz="1200" dirty="0">
              <a:latin typeface="Calibri" pitchFamily="-65" charset="0"/>
              <a:ea typeface="MS PGothic" pitchFamily="34" charset="-128"/>
              <a:cs typeface="MS PGothic" pitchFamily="34" charset="-128"/>
            </a:endParaRP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In-</a:t>
            </a:r>
            <a:r>
              <a:rPr lang="en-US" sz="1200" dirty="0" smtClean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house</a:t>
            </a:r>
            <a:endParaRPr lang="en-US" sz="1200" dirty="0">
              <a:latin typeface="Calibri" pitchFamily="-65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" name="Rounded Rectangular Callout 9"/>
          <p:cNvSpPr>
            <a:spLocks noChangeArrowheads="1"/>
          </p:cNvSpPr>
          <p:nvPr/>
        </p:nvSpPr>
        <p:spPr bwMode="auto">
          <a:xfrm>
            <a:off x="5233290" y="1052060"/>
            <a:ext cx="1610838" cy="593387"/>
          </a:xfrm>
          <a:prstGeom prst="wedgeRoundRectCallout">
            <a:avLst>
              <a:gd name="adj1" fmla="val -36426"/>
              <a:gd name="adj2" fmla="val 216333"/>
              <a:gd name="adj3" fmla="val 16667"/>
            </a:avLst>
          </a:prstGeom>
          <a:solidFill>
            <a:srgbClr val="DAC19B"/>
          </a:soli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MARC record extensions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 (Aleph)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Rights DB </a:t>
            </a:r>
          </a:p>
        </p:txBody>
      </p:sp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7894966" y="899660"/>
            <a:ext cx="1684058" cy="1171519"/>
          </a:xfrm>
          <a:prstGeom prst="wedgeRoundRectCallout">
            <a:avLst>
              <a:gd name="adj1" fmla="val -97546"/>
              <a:gd name="adj2" fmla="val 147546"/>
              <a:gd name="adj3" fmla="val 16667"/>
            </a:avLst>
          </a:prstGeom>
          <a:solidFill>
            <a:srgbClr val="DAC19B"/>
          </a:soli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Page Turner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HathiTrust API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OAI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GeoIP DB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CNRI Handles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[Solr] </a:t>
            </a:r>
          </a:p>
        </p:txBody>
      </p:sp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1107840" y="5471661"/>
            <a:ext cx="1757279" cy="1025079"/>
          </a:xfrm>
          <a:prstGeom prst="wedgeRoundRectCallout">
            <a:avLst>
              <a:gd name="adj1" fmla="val 89269"/>
              <a:gd name="adj2" fmla="val -180375"/>
              <a:gd name="adj3" fmla="val 16667"/>
            </a:avLst>
          </a:prstGeom>
          <a:solidFill>
            <a:srgbClr val="DAC19B"/>
          </a:soli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endParaRPr lang="en-US" sz="1200" dirty="0">
              <a:latin typeface="Calibri" pitchFamily="-65" charset="0"/>
              <a:ea typeface="MS PGothic" pitchFamily="34" charset="-128"/>
              <a:cs typeface="MS PGothic" pitchFamily="34" charset="-128"/>
            </a:endParaRP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METS/PREMIS object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TIFF G4/JPEG2000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OCR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MD5 checksums</a:t>
            </a:r>
          </a:p>
          <a:p>
            <a:pPr algn="ctr"/>
            <a:endParaRPr lang="en-US" sz="1200" dirty="0">
              <a:latin typeface="Calibri" pitchFamily="-65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" name="Rounded Rectangular Callout 12"/>
          <p:cNvSpPr>
            <a:spLocks noChangeArrowheads="1"/>
          </p:cNvSpPr>
          <p:nvPr/>
        </p:nvSpPr>
        <p:spPr bwMode="auto">
          <a:xfrm>
            <a:off x="8210092" y="4938260"/>
            <a:ext cx="1127281" cy="878639"/>
          </a:xfrm>
          <a:prstGeom prst="wedgeRoundRectCallout">
            <a:avLst>
              <a:gd name="adj1" fmla="val -103699"/>
              <a:gd name="adj2" fmla="val -128597"/>
              <a:gd name="adj3" fmla="val 16667"/>
            </a:avLst>
          </a:prstGeom>
          <a:solidFill>
            <a:srgbClr val="DAC19B"/>
          </a:soli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METS object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PNG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OCR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PDF</a:t>
            </a:r>
          </a:p>
        </p:txBody>
      </p:sp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6294766" y="5639936"/>
            <a:ext cx="1684057" cy="863384"/>
          </a:xfrm>
          <a:prstGeom prst="wedgeRoundRectCallout">
            <a:avLst>
              <a:gd name="adj1" fmla="val -84539"/>
              <a:gd name="adj2" fmla="val -239282"/>
              <a:gd name="adj3" fmla="val 16667"/>
            </a:avLst>
          </a:prstGeom>
          <a:solidFill>
            <a:srgbClr val="DAC19B"/>
          </a:soli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Isilon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Site Replication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TSM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MD5 checksum validation</a:t>
            </a:r>
          </a:p>
          <a:p>
            <a:pPr algn="ctr"/>
            <a:endParaRPr lang="en-US" sz="1200" dirty="0">
              <a:latin typeface="Calibri" pitchFamily="-65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" name="Rounded Rectangular Callout 14"/>
          <p:cNvSpPr>
            <a:spLocks noChangeArrowheads="1"/>
          </p:cNvSpPr>
          <p:nvPr/>
        </p:nvSpPr>
        <p:spPr bwMode="auto">
          <a:xfrm>
            <a:off x="1933736" y="1250500"/>
            <a:ext cx="878638" cy="588810"/>
          </a:xfrm>
          <a:prstGeom prst="wedgeRoundRectCallout">
            <a:avLst>
              <a:gd name="adj1" fmla="val 84819"/>
              <a:gd name="adj2" fmla="val 280444"/>
              <a:gd name="adj3" fmla="val 16667"/>
            </a:avLst>
          </a:prstGeom>
          <a:solidFill>
            <a:srgbClr val="DAC19B"/>
          </a:soli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GROOVE</a:t>
            </a:r>
          </a:p>
          <a:p>
            <a:pPr algn="ctr"/>
            <a:r>
              <a:rPr lang="en-US" sz="1200" dirty="0">
                <a:latin typeface="Calibri" pitchFamily="-65" charset="0"/>
                <a:ea typeface="MS PGothic" pitchFamily="34" charset="-128"/>
                <a:cs typeface="MS PGothic" pitchFamily="34" charset="-128"/>
              </a:rPr>
              <a:t>(JHOVE)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86234" y="3109461"/>
            <a:ext cx="2059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6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Mission and Goals</a:t>
            </a:r>
          </a:p>
          <a:p>
            <a:pPr lvl="1"/>
            <a:r>
              <a:rPr lang="en-US" dirty="0" smtClean="0"/>
              <a:t>Partnership and benefits</a:t>
            </a:r>
          </a:p>
          <a:p>
            <a:r>
              <a:rPr lang="en-US" dirty="0" smtClean="0"/>
              <a:t>Accomplishments</a:t>
            </a:r>
          </a:p>
          <a:p>
            <a:r>
              <a:rPr lang="en-US" dirty="0" smtClean="0"/>
              <a:t>Current work</a:t>
            </a:r>
          </a:p>
          <a:p>
            <a:r>
              <a:rPr lang="en-US" dirty="0" smtClean="0"/>
              <a:t>Partnership</a:t>
            </a:r>
          </a:p>
          <a:p>
            <a:r>
              <a:rPr lang="en-US" dirty="0" smtClean="0"/>
              <a:t>The road ahead</a:t>
            </a:r>
          </a:p>
        </p:txBody>
      </p:sp>
    </p:spTree>
    <p:extLst>
      <p:ext uri="{BB962C8B-B14F-4D97-AF65-F5344CB8AC3E}">
        <p14:creationId xmlns:p14="http://schemas.microsoft.com/office/powerpoint/2010/main" val="1742645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Package</a:t>
            </a:r>
            <a:endParaRPr lang="en-US" dirty="0"/>
          </a:p>
        </p:txBody>
      </p:sp>
      <p:sp>
        <p:nvSpPr>
          <p:cNvPr id="5" name="Flowchart: Multidocument 486"/>
          <p:cNvSpPr/>
          <p:nvPr/>
        </p:nvSpPr>
        <p:spPr>
          <a:xfrm>
            <a:off x="2283584" y="2328233"/>
            <a:ext cx="1320800" cy="1019302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193" y="2059988"/>
            <a:ext cx="1234215" cy="8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0901" y="79565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3301" y="81089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3" name="Flowchart: Document 298"/>
          <p:cNvSpPr/>
          <p:nvPr/>
        </p:nvSpPr>
        <p:spPr>
          <a:xfrm>
            <a:off x="889000" y="79662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Flowchart: Document 298"/>
          <p:cNvSpPr/>
          <p:nvPr/>
        </p:nvSpPr>
        <p:spPr>
          <a:xfrm>
            <a:off x="1041400" y="81186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5" name="Flowchart: Document 173"/>
          <p:cNvSpPr/>
          <p:nvPr/>
        </p:nvSpPr>
        <p:spPr>
          <a:xfrm>
            <a:off x="5876668" y="2347537"/>
            <a:ext cx="1156716" cy="99999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 METS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lowchart: Multidocument 486"/>
          <p:cNvSpPr/>
          <p:nvPr/>
        </p:nvSpPr>
        <p:spPr>
          <a:xfrm>
            <a:off x="4048884" y="2328233"/>
            <a:ext cx="1320800" cy="1019302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text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Flowchart: Document 173"/>
          <p:cNvSpPr/>
          <p:nvPr/>
        </p:nvSpPr>
        <p:spPr>
          <a:xfrm>
            <a:off x="4024884" y="4135013"/>
            <a:ext cx="1156716" cy="99999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6884" y="2104452"/>
            <a:ext cx="5295900" cy="142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67" y="3249366"/>
            <a:ext cx="843033" cy="8430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79280" y="3520397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1838534" y="5695367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</p:spTree>
    <p:extLst>
      <p:ext uri="{BB962C8B-B14F-4D97-AF65-F5344CB8AC3E}">
        <p14:creationId xmlns:p14="http://schemas.microsoft.com/office/powerpoint/2010/main" val="2978244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Package</a:t>
            </a:r>
            <a:endParaRPr lang="en-US" dirty="0"/>
          </a:p>
        </p:txBody>
      </p:sp>
      <p:sp>
        <p:nvSpPr>
          <p:cNvPr id="5" name="Flowchart: Multidocument 486"/>
          <p:cNvSpPr/>
          <p:nvPr/>
        </p:nvSpPr>
        <p:spPr>
          <a:xfrm>
            <a:off x="2283584" y="2328233"/>
            <a:ext cx="1320800" cy="1019302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images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193" y="2059988"/>
            <a:ext cx="1234215" cy="8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50901" y="79565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3301" y="8108950"/>
            <a:ext cx="368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/>
              <a:t>bib</a:t>
            </a:r>
          </a:p>
          <a:p>
            <a:pPr algn="ctr"/>
            <a:r>
              <a:rPr lang="en-US" sz="700" b="1" dirty="0" smtClean="0"/>
              <a:t>data</a:t>
            </a:r>
          </a:p>
        </p:txBody>
      </p:sp>
      <p:sp>
        <p:nvSpPr>
          <p:cNvPr id="13" name="Flowchart: Document 298"/>
          <p:cNvSpPr/>
          <p:nvPr/>
        </p:nvSpPr>
        <p:spPr>
          <a:xfrm>
            <a:off x="889000" y="79662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4" name="Flowchart: Document 298"/>
          <p:cNvSpPr/>
          <p:nvPr/>
        </p:nvSpPr>
        <p:spPr>
          <a:xfrm>
            <a:off x="1041400" y="8118602"/>
            <a:ext cx="298450" cy="33324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15" name="Flowchart: Document 173"/>
          <p:cNvSpPr/>
          <p:nvPr/>
        </p:nvSpPr>
        <p:spPr>
          <a:xfrm>
            <a:off x="5876668" y="2347537"/>
            <a:ext cx="1156716" cy="99999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Source METS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Flowchart: Multidocument 486"/>
          <p:cNvSpPr/>
          <p:nvPr/>
        </p:nvSpPr>
        <p:spPr>
          <a:xfrm>
            <a:off x="4048884" y="2328233"/>
            <a:ext cx="1320800" cy="1019302"/>
          </a:xfrm>
          <a:prstGeom prst="flowChartMultidocumen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text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Flowchart: Document 173"/>
          <p:cNvSpPr/>
          <p:nvPr/>
        </p:nvSpPr>
        <p:spPr>
          <a:xfrm>
            <a:off x="4024884" y="4135013"/>
            <a:ext cx="1156716" cy="999998"/>
          </a:xfrm>
          <a:prstGeom prst="flowChartDocumen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16884" y="2104452"/>
            <a:ext cx="5295900" cy="142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267" y="3249366"/>
            <a:ext cx="843033" cy="8430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79280" y="3520397"/>
            <a:ext cx="46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1838534" y="5695367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13" y="3561937"/>
            <a:ext cx="1794890" cy="1805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433" y="4058547"/>
            <a:ext cx="11659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649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37" name="Right Arrow 36"/>
          <p:cNvSpPr/>
          <p:nvPr/>
        </p:nvSpPr>
        <p:spPr>
          <a:xfrm rot="13020976">
            <a:off x="7366397" y="4969337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Can 39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174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574"/>
            <a:ext cx="9144000" cy="6232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30300"/>
            <a:ext cx="1524000" cy="1627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757714"/>
            <a:ext cx="1524000" cy="834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" y="3592286"/>
            <a:ext cx="1524001" cy="1070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1" y="4662714"/>
            <a:ext cx="1524001" cy="1070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1130300"/>
            <a:ext cx="4267200" cy="410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4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3014"/>
            <a:ext cx="9144000" cy="49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4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668"/>
            <a:ext cx="9144000" cy="49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1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" y="721782"/>
            <a:ext cx="9140789" cy="49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20048"/>
            <a:ext cx="9144000" cy="49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51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58" y="-8640"/>
            <a:ext cx="6968671" cy="68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4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Content Placeholder 3" descr="SSD_top.png"/>
          <p:cNvPicPr>
            <a:picLocks noGrp="1" noChangeAspect="1"/>
          </p:cNvPicPr>
          <p:nvPr/>
        </p:nvPicPr>
        <p:blipFill>
          <a:blip r:embed="rId3"/>
          <a:srcRect t="5421"/>
          <a:stretch>
            <a:fillRect/>
          </a:stretch>
        </p:blipFill>
        <p:spPr bwMode="auto">
          <a:xfrm>
            <a:off x="176213" y="165100"/>
            <a:ext cx="1271587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1000" sy="101000" algn="ctr">
              <a:schemeClr val="tx1">
                <a:lumMod val="50000"/>
                <a:lumOff val="50000"/>
              </a:schemeClr>
            </a:outerShdw>
          </a:effectLst>
        </p:spPr>
      </p:pic>
      <p:pic>
        <p:nvPicPr>
          <p:cNvPr id="4" name="Content Placeholder 3" descr="SSD_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676400" y="744538"/>
            <a:ext cx="434340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1000" sy="101000" algn="ctr">
              <a:schemeClr val="tx1">
                <a:lumMod val="50000"/>
                <a:lumOff val="50000"/>
              </a:schemeClr>
            </a:outerShdw>
          </a:effectLst>
        </p:spPr>
      </p:pic>
      <p:sp>
        <p:nvSpPr>
          <p:cNvPr id="5" name="Left Arrow Callout 4"/>
          <p:cNvSpPr/>
          <p:nvPr/>
        </p:nvSpPr>
        <p:spPr>
          <a:xfrm>
            <a:off x="5105400" y="2438400"/>
            <a:ext cx="3810000" cy="685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042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Descriptive headings added (hidden from GUI with CSS)</a:t>
            </a:r>
          </a:p>
        </p:txBody>
      </p:sp>
      <p:sp>
        <p:nvSpPr>
          <p:cNvPr id="6" name="Left Arrow Callout 5"/>
          <p:cNvSpPr/>
          <p:nvPr/>
        </p:nvSpPr>
        <p:spPr>
          <a:xfrm>
            <a:off x="5486400" y="1219200"/>
            <a:ext cx="3429000" cy="685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8852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Info about SSD service &amp; link to accessibility page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7400" y="54102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Images used for style are in css so no need to use alt tags</a:t>
            </a:r>
          </a:p>
        </p:txBody>
      </p:sp>
      <p:sp>
        <p:nvSpPr>
          <p:cNvPr id="8" name="Left Arrow Callout 7"/>
          <p:cNvSpPr/>
          <p:nvPr/>
        </p:nvSpPr>
        <p:spPr>
          <a:xfrm>
            <a:off x="4267200" y="685800"/>
            <a:ext cx="2895600" cy="3810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154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53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Skip navigation link</a:t>
            </a:r>
          </a:p>
        </p:txBody>
      </p:sp>
      <p:sp>
        <p:nvSpPr>
          <p:cNvPr id="9" name="Rectangle 8"/>
          <p:cNvSpPr/>
          <p:nvPr/>
        </p:nvSpPr>
        <p:spPr>
          <a:xfrm>
            <a:off x="5867400" y="44196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Access keys for navigating pages with keyboard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7400" y="3429000"/>
            <a:ext cx="3048000" cy="6858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5100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rgbClr val="0D0D0D"/>
                </a:solidFill>
                <a:ea typeface="ＭＳ Ｐゴシック" charset="-128"/>
                <a:cs typeface="ＭＳ Ｐゴシック" charset="-128"/>
              </a:rPr>
              <a:t>Added labels &amp; descriptive titles to forms &amp; ToC table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200" y="4724400"/>
            <a:ext cx="838200" cy="1219200"/>
          </a:xfrm>
          <a:prstGeom prst="roundRect">
            <a:avLst/>
          </a:prstGeom>
          <a:noFill/>
          <a:ln w="4127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17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Partnership</a:t>
            </a:r>
            <a:endParaRPr lang="en-US" dirty="0">
              <a:latin typeface="Calibri" charset="0"/>
            </a:endParaRPr>
          </a:p>
        </p:txBody>
      </p:sp>
      <p:sp>
        <p:nvSpPr>
          <p:cNvPr id="9219" name="Rectangle 12"/>
          <p:cNvSpPr>
            <a:spLocks noGrp="1"/>
          </p:cNvSpPr>
          <p:nvPr>
            <p:ph idx="1"/>
          </p:nvPr>
        </p:nvSpPr>
        <p:spPr>
          <a:xfrm>
            <a:off x="611120" y="1649413"/>
            <a:ext cx="2294177" cy="491966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Baylor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Boston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California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Digital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Columbia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Cornell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Dartmouth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Duke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Emory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Getty Research Institute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Harvard University 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Indiana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Johns Hopkins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Lafayette College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Library of Congress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Massachusetts Institute of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Technology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McGill 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Michigan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New York Public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Library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New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York University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Carolina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Central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North Carolina 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rgbClr val="000000"/>
              </a:solidFill>
              <a:latin typeface="Monaco" charset="0"/>
            </a:endParaRPr>
          </a:p>
        </p:txBody>
      </p:sp>
      <p:sp>
        <p:nvSpPr>
          <p:cNvPr id="9220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3229055" y="1618461"/>
            <a:ext cx="2393950" cy="4919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Northwestern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Ohio State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The Pennsylvania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State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University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Princeton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Purdue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Stanford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Texas A&amp;M University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Universidad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Complutense</a:t>
            </a:r>
            <a:endParaRPr lang="en-US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	de Madrid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Arizona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Calgary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University of California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Berkeley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Davis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Irvine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Los Angeles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Merced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Riverside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Diego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 Francisco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Barbara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	Santa 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Cruz</a:t>
            </a:r>
            <a:endParaRPr lang="en-US" sz="2000" dirty="0" smtClean="0">
              <a:latin typeface="Calibri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Chicago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University of Connecticut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1" name="Rectangle 13"/>
          <p:cNvSpPr txBox="1">
            <a:spLocks/>
          </p:cNvSpPr>
          <p:nvPr/>
        </p:nvSpPr>
        <p:spPr bwMode="auto">
          <a:xfrm>
            <a:off x="6141686" y="1630169"/>
            <a:ext cx="249555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Florida</a:t>
            </a:r>
            <a:endParaRPr lang="en-US" sz="13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of Illinois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Illinois at Chicago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Iowa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Maryland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Miami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Michigan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Minnesota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Missouri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Nebraska-Lincoln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The University of North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Carolina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at Chapel Hill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Notre Dame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Pennsylvania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Pittsburgh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Utah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Virginia</a:t>
            </a:r>
          </a:p>
          <a:p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University of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Washington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 of Wisconsin-	Madison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Utah State University</a:t>
            </a:r>
          </a:p>
          <a:p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Yale University Library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4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10-10 at 9.59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200"/>
            <a:ext cx="9144000" cy="542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1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5279"/>
            <a:ext cx="9144000" cy="50660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429" y="2691792"/>
            <a:ext cx="4267200" cy="305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8429" y="3326795"/>
            <a:ext cx="233438" cy="22445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3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994"/>
            <a:ext cx="9206761" cy="51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2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10-10 at 10.07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711200"/>
            <a:ext cx="4588393" cy="2935474"/>
          </a:xfrm>
          <a:prstGeom prst="rect">
            <a:avLst/>
          </a:prstGeom>
        </p:spPr>
      </p:pic>
      <p:pic>
        <p:nvPicPr>
          <p:cNvPr id="8" name="Picture 7" descr="Screen shot 2011-10-10 at 10.07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46674"/>
            <a:ext cx="5352921" cy="29625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07687" y="3700330"/>
            <a:ext cx="2120900" cy="6731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Bibliographic </a:t>
            </a:r>
            <a:r>
              <a:rPr lang="en-US" dirty="0" smtClean="0">
                <a:solidFill>
                  <a:schemeClr val="tx1"/>
                </a:solidFill>
              </a:rPr>
              <a:t>(automatic)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5687" y="2023930"/>
            <a:ext cx="3632200" cy="12827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Manual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Conformance with formalities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Contractual agreements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Access control overrides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6879847" y="3368091"/>
            <a:ext cx="228600" cy="228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4697413" y="274638"/>
            <a:ext cx="4446587" cy="1143000"/>
          </a:xfrm>
        </p:spPr>
        <p:txBody>
          <a:bodyPr/>
          <a:lstStyle/>
          <a:p>
            <a:r>
              <a:rPr lang="en-US" dirty="0" smtClean="0"/>
              <a:t>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5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68926"/>
              </p:ext>
            </p:extLst>
          </p:nvPr>
        </p:nvGraphicFramePr>
        <p:xfrm>
          <a:off x="442913" y="1313164"/>
          <a:ext cx="8243887" cy="5274310"/>
        </p:xfrm>
        <a:graphic>
          <a:graphicData uri="http://schemas.openxmlformats.org/drawingml/2006/table">
            <a:tbl>
              <a:tblPr/>
              <a:tblGrid>
                <a:gridCol w="1176337"/>
                <a:gridCol w="1130300"/>
                <a:gridCol w="965200"/>
                <a:gridCol w="1306513"/>
                <a:gridCol w="1144587"/>
                <a:gridCol w="1150938"/>
                <a:gridCol w="13700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Type of work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Search – Bib and Full text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View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Full-PDF download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Print on Demand 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Print disabilities 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Section 108 (preservation uses) 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Public domain worldwide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 if no restrictions,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Partners if restrictions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Partners worldwide 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N/A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Public domain in the US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US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US if no restrictions,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US partners if restrictions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US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US Partners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N/A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Open Access (+Creative Commons)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 if no restrictions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 with permission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Partners worldwide if no restrictions 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N/A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B663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In copyright (and undetermined)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World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Not available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Not available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Not available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Partners US and worldwide, where applicable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mbria" charset="0"/>
                          <a:cs typeface="Cambria" charset="0"/>
                        </a:rPr>
                        <a:t>Partners US and worldwide, where applicable</a:t>
                      </a:r>
                    </a:p>
                  </a:txBody>
                  <a:tcPr marL="70228" marR="70228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D49C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Access Matrix</a:t>
            </a:r>
          </a:p>
        </p:txBody>
      </p:sp>
    </p:spTree>
    <p:extLst>
      <p:ext uri="{BB962C8B-B14F-4D97-AF65-F5344CB8AC3E}">
        <p14:creationId xmlns:p14="http://schemas.microsoft.com/office/powerpoint/2010/main" val="179510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Content Distribution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079469" y="6129761"/>
            <a:ext cx="28565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* As of </a:t>
            </a:r>
            <a:r>
              <a:rPr lang="en-US" dirty="0" smtClean="0"/>
              <a:t>September 24, </a:t>
            </a:r>
            <a:r>
              <a:rPr lang="en-US" dirty="0"/>
              <a:t>2011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566184"/>
              </p:ext>
            </p:extLst>
          </p:nvPr>
        </p:nvGraphicFramePr>
        <p:xfrm>
          <a:off x="330589" y="1860870"/>
          <a:ext cx="8673917" cy="37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252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" y="822"/>
            <a:ext cx="9144000" cy="68571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38" name="Right Arrow 37"/>
          <p:cNvSpPr/>
          <p:nvPr/>
        </p:nvSpPr>
        <p:spPr>
          <a:xfrm rot="1314807">
            <a:off x="2398251" y="203617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28" name="Snip and Round Single Corner Rectangle 27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080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00"/>
            <a:ext cx="9144000" cy="60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99"/>
            <a:ext cx="9174790" cy="59190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1937" y="2609850"/>
            <a:ext cx="92710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70753" y="2286000"/>
            <a:ext cx="1461301" cy="1156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04366" y="1565555"/>
            <a:ext cx="1267110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430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4487"/>
            <a:ext cx="9144000" cy="61690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5400" y="2367655"/>
            <a:ext cx="1053050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Oval 3"/>
          <p:cNvSpPr/>
          <p:nvPr/>
        </p:nvSpPr>
        <p:spPr>
          <a:xfrm>
            <a:off x="6385967" y="2300518"/>
            <a:ext cx="2453158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Oval 4"/>
          <p:cNvSpPr/>
          <p:nvPr/>
        </p:nvSpPr>
        <p:spPr>
          <a:xfrm>
            <a:off x="3110211" y="4353128"/>
            <a:ext cx="1053050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Oval 5"/>
          <p:cNvSpPr/>
          <p:nvPr/>
        </p:nvSpPr>
        <p:spPr>
          <a:xfrm>
            <a:off x="1930161" y="4799114"/>
            <a:ext cx="1053050" cy="458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105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The Name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  <a:latin typeface="Calibri" charset="0"/>
              </a:rPr>
              <a:t>The meaning behind the name</a:t>
            </a:r>
          </a:p>
          <a:p>
            <a:pPr lvl="1"/>
            <a:r>
              <a:rPr lang="en-US" dirty="0" err="1">
                <a:solidFill>
                  <a:srgbClr val="404040"/>
                </a:solidFill>
                <a:latin typeface="Calibri" charset="0"/>
              </a:rPr>
              <a:t>Hathi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(hah-tee)--Hindi for elephant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Big, strong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Never forgets, wise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Secure</a:t>
            </a:r>
          </a:p>
          <a:p>
            <a:pPr lvl="1"/>
            <a:r>
              <a:rPr lang="en-US" dirty="0">
                <a:solidFill>
                  <a:srgbClr val="404040"/>
                </a:solidFill>
                <a:latin typeface="Calibri" charset="0"/>
              </a:rPr>
              <a:t>Trustworthy</a:t>
            </a:r>
          </a:p>
          <a:p>
            <a:pPr lvl="1"/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12291" name="Picture 6" descr="http://www.gasolinealleyantiques.com/images/Records%20Page/lg-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667000"/>
            <a:ext cx="2486025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88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157"/>
            <a:ext cx="9140790" cy="491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7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564"/>
            <a:ext cx="9144000" cy="506609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769100" y="2120900"/>
            <a:ext cx="1485899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0" y="2095501"/>
            <a:ext cx="1384300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6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5342"/>
            <a:ext cx="9338434" cy="516708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80966" y="1447800"/>
            <a:ext cx="4663033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Oval 3"/>
          <p:cNvSpPr/>
          <p:nvPr/>
        </p:nvSpPr>
        <p:spPr>
          <a:xfrm>
            <a:off x="0" y="4177704"/>
            <a:ext cx="2040467" cy="301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465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6943"/>
            <a:ext cx="9162504" cy="50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4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2171"/>
            <a:ext cx="9209335" cy="50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586"/>
            <a:ext cx="9144000" cy="491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37" name="Right Arrow 36"/>
          <p:cNvSpPr/>
          <p:nvPr/>
        </p:nvSpPr>
        <p:spPr>
          <a:xfrm rot="5400000">
            <a:off x="398049" y="2283276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n 25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29" name="Snip and Round Single Corner Rectangle 28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Can 39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422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May, 2010</a:t>
            </a:r>
          </a:p>
          <a:p>
            <a:r>
              <a:rPr lang="en-US" dirty="0" smtClean="0"/>
              <a:t>Indiana University, University of Illinois</a:t>
            </a:r>
          </a:p>
          <a:p>
            <a:r>
              <a:rPr lang="en-US" dirty="0" smtClean="0"/>
              <a:t>Computational access</a:t>
            </a:r>
          </a:p>
          <a:p>
            <a:r>
              <a:rPr lang="en-US" dirty="0" smtClean="0"/>
              <a:t>18-month development cycle</a:t>
            </a:r>
          </a:p>
          <a:p>
            <a:pPr lvl="1"/>
            <a:r>
              <a:rPr lang="en-US" dirty="0" smtClean="0"/>
              <a:t>Demonstration deliverable June 30, 2012</a:t>
            </a:r>
          </a:p>
          <a:p>
            <a:r>
              <a:rPr lang="en-US" dirty="0"/>
              <a:t>Digital </a:t>
            </a:r>
            <a:r>
              <a:rPr lang="en-US" dirty="0" smtClean="0"/>
              <a:t>humanities</a:t>
            </a:r>
          </a:p>
          <a:p>
            <a:r>
              <a:rPr lang="en-US" dirty="0" smtClean="0"/>
              <a:t>“Non-consumptive” research</a:t>
            </a:r>
          </a:p>
          <a:p>
            <a:r>
              <a:rPr lang="en-US" dirty="0" err="1" smtClean="0"/>
              <a:t>InCommon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40041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39" name="Right Arrow 38"/>
          <p:cNvSpPr/>
          <p:nvPr/>
        </p:nvSpPr>
        <p:spPr>
          <a:xfrm rot="14140416">
            <a:off x="7704273" y="1193415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27" name="Snip and Round Single Corner Rectangle 26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02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Cloud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Toward a Cloud Library</a:t>
            </a:r>
          </a:p>
          <a:p>
            <a:pPr lvl="1"/>
            <a:r>
              <a:rPr lang="en-US" sz="2400" dirty="0"/>
              <a:t>CLIR, Mellon Foundation</a:t>
            </a:r>
          </a:p>
          <a:p>
            <a:pPr lvl="1"/>
            <a:r>
              <a:rPr lang="en-US" sz="2400" dirty="0"/>
              <a:t>OCLC Research, NYU, </a:t>
            </a:r>
            <a:r>
              <a:rPr lang="en-US" sz="2400" dirty="0" err="1"/>
              <a:t>HathiTrust</a:t>
            </a:r>
            <a:r>
              <a:rPr lang="en-US" sz="2400" dirty="0"/>
              <a:t>, Recap Libraries</a:t>
            </a:r>
          </a:p>
          <a:p>
            <a:pPr lvl="2"/>
            <a:r>
              <a:rPr lang="en-US" sz="2000" b="1" dirty="0" smtClean="0"/>
              <a:t>Objective: </a:t>
            </a:r>
            <a:r>
              <a:rPr lang="en-US" sz="2000" dirty="0" smtClean="0"/>
              <a:t>Characterize </a:t>
            </a:r>
            <a:r>
              <a:rPr lang="en-US" sz="2000" i="1" dirty="0"/>
              <a:t>the near-term opportunity </a:t>
            </a:r>
            <a:r>
              <a:rPr lang="en-US" sz="2000" dirty="0"/>
              <a:t>for </a:t>
            </a:r>
            <a:r>
              <a:rPr lang="en-US" sz="2000" i="1" dirty="0"/>
              <a:t>externalizing management of academic research collections</a:t>
            </a:r>
            <a:r>
              <a:rPr lang="en-US" sz="2000" dirty="0"/>
              <a:t> leveraging capacity of </a:t>
            </a:r>
            <a:r>
              <a:rPr lang="en-US" sz="2000" i="1" dirty="0"/>
              <a:t>large-scale shared print and digital repositories</a:t>
            </a:r>
            <a:r>
              <a:rPr lang="en-US" sz="2000" i="1" dirty="0" smtClean="0"/>
              <a:t>* </a:t>
            </a:r>
            <a:r>
              <a:rPr lang="en-US" sz="2000" dirty="0" smtClean="0"/>
              <a:t>(</a:t>
            </a:r>
            <a:r>
              <a:rPr lang="en-US" sz="2000" dirty="0" err="1" smtClean="0"/>
              <a:t>Malpas</a:t>
            </a:r>
            <a:r>
              <a:rPr lang="en-US" sz="2000" dirty="0" smtClean="0"/>
              <a:t>, RLG Partner Update, January 2010)</a:t>
            </a:r>
            <a:endParaRPr lang="en-US" sz="2000" i="1" dirty="0"/>
          </a:p>
          <a:p>
            <a:pPr lvl="2"/>
            <a:r>
              <a:rPr lang="en-US" sz="2000" b="1" dirty="0"/>
              <a:t>Outcomes: </a:t>
            </a:r>
            <a:r>
              <a:rPr lang="en-US" sz="2000" i="1" dirty="0"/>
              <a:t>opportunity and risk assessment</a:t>
            </a:r>
            <a:r>
              <a:rPr lang="en-US" sz="2000" dirty="0"/>
              <a:t> based on aggregate collection analysis; </a:t>
            </a:r>
            <a:r>
              <a:rPr lang="en-US" sz="2000" i="1" dirty="0">
                <a:solidFill>
                  <a:srgbClr val="404040"/>
                </a:solidFill>
              </a:rPr>
              <a:t>draft service agreement</a:t>
            </a:r>
            <a:r>
              <a:rPr lang="en-US" sz="2000" dirty="0">
                <a:solidFill>
                  <a:srgbClr val="404040"/>
                </a:solidFill>
              </a:rPr>
              <a:t> </a:t>
            </a:r>
            <a:r>
              <a:rPr lang="en-US" sz="2000" dirty="0"/>
              <a:t>enabling generic consumer library to selectively outsource preservation and access of low-use research collections to large-scale print and digital repositories</a:t>
            </a:r>
            <a:endParaRPr lang="en-US" sz="2000" i="1" dirty="0"/>
          </a:p>
          <a:p>
            <a:pPr lvl="2"/>
            <a:endParaRPr lang="en-US" sz="2000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2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Mission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000" dirty="0" smtClean="0">
                <a:ea typeface="+mn-ea"/>
                <a:cs typeface="+mn-cs"/>
              </a:rPr>
              <a:t>To contribute to the common good by collecting, organizing, preserving, communicating, and sharing</a:t>
            </a:r>
            <a:r>
              <a:rPr lang="en-US" sz="3000" b="1" dirty="0" smtClean="0">
                <a:ea typeface="+mn-ea"/>
                <a:cs typeface="+mn-cs"/>
              </a:rPr>
              <a:t> </a:t>
            </a:r>
            <a:r>
              <a:rPr lang="en-US" sz="3000" dirty="0" smtClean="0">
                <a:ea typeface="+mn-ea"/>
                <a:cs typeface="+mn-cs"/>
              </a:rPr>
              <a:t>the record of human knowledge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41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304800" y="1295400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Title 4"/>
          <p:cNvSpPr>
            <a:spLocks noGrp="1"/>
          </p:cNvSpPr>
          <p:nvPr>
            <p:ph type="title" idx="4294967295"/>
          </p:nvPr>
        </p:nvSpPr>
        <p:spPr>
          <a:xfrm>
            <a:off x="0" y="147638"/>
            <a:ext cx="8023225" cy="995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058944" y="3752056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b="1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400" y="2438400"/>
            <a:ext cx="239871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Calibri" charset="0"/>
              </a:rPr>
              <a:t>June 2010</a:t>
            </a:r>
          </a:p>
          <a:p>
            <a:r>
              <a:rPr lang="en-US" sz="1600">
                <a:solidFill>
                  <a:schemeClr val="accent1"/>
                </a:solidFill>
                <a:latin typeface="Calibri" charset="0"/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8400" y="4953000"/>
            <a:ext cx="2398713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Calibri" charset="0"/>
              </a:rPr>
              <a:t>June 2009</a:t>
            </a:r>
          </a:p>
          <a:p>
            <a:r>
              <a:rPr lang="en-US" sz="1600">
                <a:solidFill>
                  <a:srgbClr val="7030A0"/>
                </a:solidFill>
                <a:latin typeface="Calibri" charset="0"/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525588"/>
            <a:ext cx="70104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substantially duplicated in mass digitized book corpus</a:t>
            </a:r>
          </a:p>
        </p:txBody>
      </p:sp>
    </p:spTree>
    <p:extLst>
      <p:ext uri="{BB962C8B-B14F-4D97-AF65-F5344CB8AC3E}">
        <p14:creationId xmlns:p14="http://schemas.microsoft.com/office/powerpoint/2010/main" val="34107459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growth of overlap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ARL overlap</a:t>
            </a:r>
          </a:p>
          <a:p>
            <a:pPr lvl="1"/>
            <a:r>
              <a:rPr lang="en-US" dirty="0" smtClean="0"/>
              <a:t>31% in June 2010</a:t>
            </a:r>
          </a:p>
          <a:p>
            <a:pPr lvl="1"/>
            <a:r>
              <a:rPr lang="en-US" dirty="0" smtClean="0"/>
              <a:t>33% in Dec (adjustment: adding little-held works)</a:t>
            </a:r>
          </a:p>
          <a:p>
            <a:pPr lvl="1"/>
            <a:r>
              <a:rPr lang="en-US" dirty="0" smtClean="0"/>
              <a:t>~ 1% per 225,000 </a:t>
            </a:r>
            <a:r>
              <a:rPr lang="en-US" dirty="0" err="1" smtClean="0"/>
              <a:t>vols</a:t>
            </a:r>
            <a:endParaRPr lang="en-US" dirty="0" smtClean="0"/>
          </a:p>
          <a:p>
            <a:pPr lvl="1"/>
            <a:r>
              <a:rPr lang="en-US" dirty="0" smtClean="0"/>
              <a:t>45% in June, 2011</a:t>
            </a:r>
          </a:p>
          <a:p>
            <a:r>
              <a:rPr lang="en-US" dirty="0" smtClean="0"/>
              <a:t>Oberlin Group overlap</a:t>
            </a:r>
          </a:p>
          <a:p>
            <a:pPr lvl="1"/>
            <a:r>
              <a:rPr lang="en-US" dirty="0" smtClean="0"/>
              <a:t>Close to 9% points higher</a:t>
            </a:r>
          </a:p>
          <a:p>
            <a:pPr lvl="1"/>
            <a:r>
              <a:rPr lang="en-US" dirty="0" smtClean="0"/>
              <a:t>41% in December, 2010</a:t>
            </a:r>
          </a:p>
          <a:p>
            <a:pPr lvl="1"/>
            <a:r>
              <a:rPr lang="en-US" dirty="0"/>
              <a:t>Close to 50% in May, 2011</a:t>
            </a:r>
          </a:p>
          <a:p>
            <a:pPr lvl="1"/>
            <a:r>
              <a:rPr lang="en-US" dirty="0" smtClean="0"/>
              <a:t>Higher rate of overlap per added volume?</a:t>
            </a:r>
          </a:p>
        </p:txBody>
      </p:sp>
    </p:spTree>
    <p:extLst>
      <p:ext uri="{BB962C8B-B14F-4D97-AF65-F5344CB8AC3E}">
        <p14:creationId xmlns:p14="http://schemas.microsoft.com/office/powerpoint/2010/main" val="19244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88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ＭＳ Ｐゴシック" pitchFamily="33" charset="-128"/>
                <a:cs typeface="ＭＳ Ｐゴシック" pitchFamily="33" charset="-128"/>
              </a:rPr>
              <a:t>Digitized Books in Shared Repositories</a:t>
            </a:r>
            <a:endParaRPr lang="en-US" dirty="0">
              <a:ea typeface="ＭＳ Ｐゴシック" pitchFamily="33" charset="-128"/>
              <a:cs typeface="ＭＳ Ｐゴシック" pitchFamily="33" charset="-128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817688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981200" y="1906588"/>
            <a:ext cx="57150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~75% of mass digitized corpus is ‘backed up’ in one or more shared print repositories</a:t>
            </a:r>
            <a:endParaRPr lang="en-US" sz="2000" b="1" i="1" dirty="0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7349" name="TextBox 4"/>
          <p:cNvSpPr txBox="1">
            <a:spLocks noChangeArrowheads="1"/>
          </p:cNvSpPr>
          <p:nvPr/>
        </p:nvSpPr>
        <p:spPr bwMode="auto">
          <a:xfrm>
            <a:off x="6934200" y="1447800"/>
            <a:ext cx="135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~3.5M titles</a:t>
            </a:r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7537450" y="2514600"/>
            <a:ext cx="82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~2.5M</a:t>
            </a:r>
          </a:p>
        </p:txBody>
      </p:sp>
      <p:sp>
        <p:nvSpPr>
          <p:cNvPr id="57351" name="Right Brace 6"/>
          <p:cNvSpPr>
            <a:spLocks/>
          </p:cNvSpPr>
          <p:nvPr/>
        </p:nvSpPr>
        <p:spPr bwMode="auto">
          <a:xfrm>
            <a:off x="8001000" y="2971800"/>
            <a:ext cx="454025" cy="549275"/>
          </a:xfrm>
          <a:prstGeom prst="rightBrace">
            <a:avLst>
              <a:gd name="adj1" fmla="val 8284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315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model based on GB contributed</a:t>
            </a:r>
          </a:p>
          <a:p>
            <a:r>
              <a:rPr lang="en-US" dirty="0" smtClean="0"/>
              <a:t>New model based on overlap of print collections with </a:t>
            </a:r>
            <a:r>
              <a:rPr lang="en-US" dirty="0" err="1" smtClean="0"/>
              <a:t>HathiTrust</a:t>
            </a:r>
            <a:r>
              <a:rPr lang="en-US" dirty="0" smtClean="0"/>
              <a:t> digital </a:t>
            </a:r>
            <a:r>
              <a:rPr lang="en-US" dirty="0"/>
              <a:t>c</a:t>
            </a:r>
            <a:r>
              <a:rPr lang="en-US" dirty="0" smtClean="0"/>
              <a:t>ollections</a:t>
            </a:r>
          </a:p>
          <a:p>
            <a:r>
              <a:rPr lang="en-US" dirty="0" smtClean="0"/>
              <a:t>Supported by print holdings database</a:t>
            </a:r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05026" y="3998147"/>
            <a:ext cx="4278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public domain volumes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>
                <a:latin typeface="Cambria"/>
                <a:cs typeface="Cambria"/>
              </a:rPr>
              <a:t>(</a:t>
            </a:r>
            <a:r>
              <a:rPr lang="en-US" sz="2400" dirty="0">
                <a:latin typeface="Cambria"/>
                <a:cs typeface="Cambria"/>
              </a:rPr>
              <a:t>PD*X*C)/N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</a:p>
          <a:p>
            <a:endParaRPr lang="en-US" sz="2400" i="1" dirty="0" smtClean="0"/>
          </a:p>
          <a:p>
            <a:r>
              <a:rPr lang="en-US" sz="2400" dirty="0" smtClean="0"/>
              <a:t>For a given </a:t>
            </a:r>
            <a:r>
              <a:rPr lang="en-US" sz="2400" dirty="0" err="1" smtClean="0"/>
              <a:t>in­copyright</a:t>
            </a:r>
            <a:r>
              <a:rPr lang="en-US" sz="2400" dirty="0" smtClean="0"/>
              <a:t> volume</a:t>
            </a:r>
            <a:r>
              <a:rPr lang="en-US" sz="2400" i="1" dirty="0" smtClean="0"/>
              <a:t>:</a:t>
            </a:r>
          </a:p>
          <a:p>
            <a:pPr algn="ctr"/>
            <a:r>
              <a:rPr lang="en-US" sz="2400" dirty="0" smtClean="0">
                <a:latin typeface="Cambria"/>
                <a:cs typeface="Cambria"/>
              </a:rPr>
              <a:t>IC</a:t>
            </a:r>
            <a:r>
              <a:rPr lang="en-US" sz="2400" dirty="0">
                <a:latin typeface="Cambria"/>
                <a:cs typeface="Cambria"/>
              </a:rPr>
              <a:t>=</a:t>
            </a:r>
            <a:r>
              <a:rPr lang="en-US" sz="2400" dirty="0" smtClean="0">
                <a:latin typeface="Cambria"/>
                <a:cs typeface="Cambria"/>
              </a:rPr>
              <a:t>(X*C)</a:t>
            </a:r>
            <a:r>
              <a:rPr lang="en-US" sz="2400" dirty="0">
                <a:latin typeface="Cambria"/>
                <a:cs typeface="Cambria"/>
              </a:rPr>
              <a:t>/</a:t>
            </a:r>
            <a:r>
              <a:rPr lang="en-US" sz="2400" dirty="0" smtClean="0">
                <a:latin typeface="Cambria"/>
                <a:cs typeface="Cambria"/>
              </a:rPr>
              <a:t>H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26742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will</a:t>
            </a:r>
          </a:p>
          <a:p>
            <a:pPr lvl="1"/>
            <a:r>
              <a:rPr lang="en-US" dirty="0"/>
              <a:t>Support expansion of legal uses of materials: preservation uses, access for users who have print disabilities, access to orphan works</a:t>
            </a:r>
          </a:p>
          <a:p>
            <a:pPr lvl="1">
              <a:defRPr/>
            </a:pPr>
            <a:r>
              <a:rPr lang="en-US" dirty="0"/>
              <a:t>Facilitate individual and collaborative collection development and management operations</a:t>
            </a:r>
          </a:p>
          <a:p>
            <a:pPr lvl="1">
              <a:defRPr/>
            </a:pPr>
            <a:r>
              <a:rPr lang="en-US" dirty="0"/>
              <a:t>Will also benefit efforts in de-duplication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5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4" name="Rectangle 33"/>
          <p:cNvSpPr/>
          <p:nvPr/>
        </p:nvSpPr>
        <p:spPr>
          <a:xfrm>
            <a:off x="286790" y="290855"/>
            <a:ext cx="8562738" cy="5506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4770" y="593836"/>
            <a:ext cx="7661397" cy="504006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720744" y="3277340"/>
            <a:ext cx="5551437" cy="18438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61968" y="3419043"/>
            <a:ext cx="2083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Access and Use</a:t>
            </a:r>
            <a:endParaRPr lang="en-US" sz="2200" dirty="0"/>
          </a:p>
        </p:txBody>
      </p:sp>
      <p:sp>
        <p:nvSpPr>
          <p:cNvPr id="18" name="Snip and Round Single Corner Rectangle 17"/>
          <p:cNvSpPr/>
          <p:nvPr/>
        </p:nvSpPr>
        <p:spPr>
          <a:xfrm>
            <a:off x="1644546" y="963169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SERIALS SOLUTIONS</a:t>
            </a:r>
            <a:endParaRPr lang="en-US" dirty="0"/>
          </a:p>
        </p:txBody>
      </p:sp>
      <p:sp>
        <p:nvSpPr>
          <p:cNvPr id="20" name="Snip and Round Single Corner Rectangle 19"/>
          <p:cNvSpPr/>
          <p:nvPr/>
        </p:nvSpPr>
        <p:spPr>
          <a:xfrm>
            <a:off x="3666818" y="2232507"/>
            <a:ext cx="1618316" cy="696555"/>
          </a:xfrm>
          <a:prstGeom prst="snip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HathiTrust</a:t>
            </a:r>
            <a:endParaRPr lang="en-US" dirty="0"/>
          </a:p>
        </p:txBody>
      </p:sp>
      <p:sp>
        <p:nvSpPr>
          <p:cNvPr id="21" name="Snip and Round Single Corner Rectangle 20"/>
          <p:cNvSpPr/>
          <p:nvPr/>
        </p:nvSpPr>
        <p:spPr>
          <a:xfrm>
            <a:off x="3718033" y="122671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EBSCO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720744" y="2580784"/>
            <a:ext cx="1562602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Bibliographic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09582" y="2580785"/>
            <a:ext cx="1562599" cy="6965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Full-text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35292" y="4033422"/>
            <a:ext cx="1291176" cy="5121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09943" y="4033421"/>
            <a:ext cx="1034496" cy="7375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Page-Turner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23408" y="4033420"/>
            <a:ext cx="1254707" cy="512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1084" y="409170"/>
            <a:ext cx="2355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Print Collections</a:t>
            </a:r>
            <a:endParaRPr lang="en-US" sz="2200" dirty="0"/>
          </a:p>
        </p:txBody>
      </p:sp>
      <p:sp>
        <p:nvSpPr>
          <p:cNvPr id="25" name="Can 24"/>
          <p:cNvSpPr/>
          <p:nvPr/>
        </p:nvSpPr>
        <p:spPr>
          <a:xfrm>
            <a:off x="1838534" y="5941211"/>
            <a:ext cx="5489983" cy="5531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Repository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64393" y="593837"/>
            <a:ext cx="1823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Discovery</a:t>
            </a:r>
            <a:endParaRPr lang="en-US" sz="2200" dirty="0"/>
          </a:p>
        </p:txBody>
      </p:sp>
      <p:sp>
        <p:nvSpPr>
          <p:cNvPr id="27" name="Snip and Round Single Corner Rectangle 26"/>
          <p:cNvSpPr/>
          <p:nvPr/>
        </p:nvSpPr>
        <p:spPr>
          <a:xfrm>
            <a:off x="5771656" y="943154"/>
            <a:ext cx="1618316" cy="696555"/>
          </a:xfrm>
          <a:prstGeom prst="snip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OCLC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017477" y="1843538"/>
            <a:ext cx="1782195" cy="45321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APIs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Can 28"/>
          <p:cNvSpPr/>
          <p:nvPr/>
        </p:nvSpPr>
        <p:spPr>
          <a:xfrm>
            <a:off x="372000" y="3665319"/>
            <a:ext cx="1502386" cy="176054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Research Center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970" y="6166568"/>
            <a:ext cx="164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Partnership</a:t>
            </a:r>
            <a:endParaRPr lang="en-US" sz="2400" dirty="0"/>
          </a:p>
        </p:txBody>
      </p:sp>
      <p:sp>
        <p:nvSpPr>
          <p:cNvPr id="39" name="Right Arrow 38"/>
          <p:cNvSpPr/>
          <p:nvPr/>
        </p:nvSpPr>
        <p:spPr>
          <a:xfrm rot="8387078">
            <a:off x="1505654" y="5442850"/>
            <a:ext cx="1188131" cy="52356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80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Governance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57638" y="4430713"/>
            <a:ext cx="2122487" cy="1901825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HathiTrust</a:t>
            </a:r>
          </a:p>
        </p:txBody>
      </p:sp>
      <p:sp>
        <p:nvSpPr>
          <p:cNvPr id="9" name="Left Arrow 8"/>
          <p:cNvSpPr/>
          <p:nvPr/>
        </p:nvSpPr>
        <p:spPr>
          <a:xfrm rot="12900000">
            <a:off x="2765425" y="4078288"/>
            <a:ext cx="1554163" cy="49371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388" name="Group 9"/>
          <p:cNvGrpSpPr>
            <a:grpSpLocks/>
          </p:cNvGrpSpPr>
          <p:nvPr/>
        </p:nvGrpSpPr>
        <p:grpSpPr bwMode="auto">
          <a:xfrm>
            <a:off x="1976438" y="3170238"/>
            <a:ext cx="1835150" cy="1316037"/>
            <a:chOff x="4664" y="439903"/>
            <a:chExt cx="1827847" cy="1462278"/>
          </a:xfrm>
        </p:grpSpPr>
        <p:sp>
          <p:nvSpPr>
            <p:cNvPr id="15" name="Rounded Rectangle 14"/>
            <p:cNvSpPr/>
            <p:nvPr/>
          </p:nvSpPr>
          <p:spPr>
            <a:xfrm>
              <a:off x="4664" y="439903"/>
              <a:ext cx="1827847" cy="146227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47355" y="482237"/>
              <a:ext cx="1742463" cy="1377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dirty="0"/>
                <a:t>Executive Committee</a:t>
              </a:r>
            </a:p>
          </p:txBody>
        </p:sp>
      </p:grpSp>
      <p:sp>
        <p:nvSpPr>
          <p:cNvPr id="11" name="Left Arrow 10"/>
          <p:cNvSpPr/>
          <p:nvPr/>
        </p:nvSpPr>
        <p:spPr>
          <a:xfrm rot="19500000">
            <a:off x="3703638" y="2505075"/>
            <a:ext cx="1554162" cy="49371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0"/>
          <p:cNvSpPr/>
          <p:nvPr/>
        </p:nvSpPr>
        <p:spPr>
          <a:xfrm>
            <a:off x="4240213" y="1724025"/>
            <a:ext cx="1751012" cy="12398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12446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dirty="0"/>
              <a:t>Strategic Advisory Board</a:t>
            </a:r>
          </a:p>
        </p:txBody>
      </p:sp>
      <p:sp>
        <p:nvSpPr>
          <p:cNvPr id="16391" name="TextBox 19"/>
          <p:cNvSpPr txBox="1">
            <a:spLocks noChangeArrowheads="1"/>
          </p:cNvSpPr>
          <p:nvPr/>
        </p:nvSpPr>
        <p:spPr bwMode="auto">
          <a:xfrm>
            <a:off x="1033463" y="2128838"/>
            <a:ext cx="25050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600"/>
              <a:t>Budget/Finances</a:t>
            </a:r>
          </a:p>
          <a:p>
            <a:r>
              <a:rPr lang="en-US" sz="2600"/>
              <a:t>Decision-making</a:t>
            </a:r>
          </a:p>
          <a:p>
            <a:endParaRPr lang="en-US"/>
          </a:p>
        </p:txBody>
      </p:sp>
      <p:sp>
        <p:nvSpPr>
          <p:cNvPr id="16392" name="TextBox 20"/>
          <p:cNvSpPr txBox="1">
            <a:spLocks noChangeArrowheads="1"/>
          </p:cNvSpPr>
          <p:nvPr/>
        </p:nvSpPr>
        <p:spPr bwMode="auto">
          <a:xfrm>
            <a:off x="6124575" y="1606550"/>
            <a:ext cx="21050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600"/>
              <a:t>Guidance on Policy, Planning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38041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How does work get done?</a:t>
            </a:r>
            <a:endParaRPr lang="en-US" sz="540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+mn-cs"/>
              </a:rPr>
              <a:t>Collective work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</a:rPr>
              <a:t>e.g., working groups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</a:rPr>
              <a:t>Perform the work of the partnership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ＭＳ Ｐゴシック" charset="-128"/>
              </a:rPr>
              <a:t>Now 40+ people across partner institutions</a:t>
            </a:r>
            <a:endParaRPr lang="en-US" dirty="0" smtClean="0">
              <a:solidFill>
                <a:srgbClr val="40404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+mn-cs"/>
              </a:rPr>
              <a:t>Distributed work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</a:rPr>
              <a:t>Driven by needs of institutions – able to leverage across the partnership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</a:rPr>
              <a:t>Projects, e.g. grant work, ingest specifications, page-turner, bibliographic data management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+mn-cs"/>
              </a:rPr>
              <a:t>Leverage expertise across institutions</a:t>
            </a: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40404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678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3-year review</a:t>
            </a:r>
          </a:p>
          <a:p>
            <a:r>
              <a:rPr lang="en-US" dirty="0" smtClean="0"/>
              <a:t>7 ballot initiatives</a:t>
            </a:r>
          </a:p>
          <a:p>
            <a:r>
              <a:rPr lang="en-US" dirty="0"/>
              <a:t>5</a:t>
            </a:r>
            <a:r>
              <a:rPr lang="en-US" dirty="0" smtClean="0"/>
              <a:t> passed</a:t>
            </a:r>
          </a:p>
          <a:p>
            <a:pPr lvl="1"/>
            <a:r>
              <a:rPr lang="en-US" dirty="0" smtClean="0"/>
              <a:t>Print monograph storage</a:t>
            </a:r>
          </a:p>
          <a:p>
            <a:pPr lvl="2"/>
            <a:r>
              <a:rPr lang="en-US" dirty="0" smtClean="0"/>
              <a:t>To establish a print monograph archiving program</a:t>
            </a:r>
          </a:p>
          <a:p>
            <a:pPr lvl="1"/>
            <a:r>
              <a:rPr lang="en-US" dirty="0" smtClean="0"/>
              <a:t>Approval Process for development initiatives</a:t>
            </a:r>
          </a:p>
          <a:p>
            <a:pPr lvl="2"/>
            <a:r>
              <a:rPr lang="en-US" dirty="0" smtClean="0"/>
              <a:t>To invite, evaluate, rank, launch development initiatives</a:t>
            </a:r>
          </a:p>
          <a:p>
            <a:pPr lvl="1"/>
            <a:r>
              <a:rPr lang="en-US" dirty="0" smtClean="0"/>
              <a:t>Governance</a:t>
            </a:r>
          </a:p>
          <a:p>
            <a:pPr lvl="2"/>
            <a:r>
              <a:rPr lang="en-US" dirty="0" smtClean="0"/>
              <a:t>Establishes a 12-member Board of Governors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63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U.S. Government Documents</a:t>
            </a:r>
          </a:p>
          <a:p>
            <a:pPr lvl="2"/>
            <a:r>
              <a:rPr lang="en-US" dirty="0" smtClean="0"/>
              <a:t>To expand and enhance access to U.S. federal publications</a:t>
            </a:r>
          </a:p>
          <a:p>
            <a:pPr lvl="1"/>
            <a:r>
              <a:rPr lang="en-US" dirty="0" smtClean="0"/>
              <a:t>Fee for service content deposit</a:t>
            </a:r>
          </a:p>
        </p:txBody>
      </p:sp>
    </p:spTree>
    <p:extLst>
      <p:ext uri="{BB962C8B-B14F-4D97-AF65-F5344CB8AC3E}">
        <p14:creationId xmlns:p14="http://schemas.microsoft.com/office/powerpoint/2010/main" val="233407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1239838" y="2138363"/>
            <a:ext cx="2743200" cy="2743200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611438" y="2138363"/>
            <a:ext cx="4648200" cy="2743200"/>
            <a:chOff x="1371600" y="0"/>
            <a:chExt cx="4648200" cy="2743200"/>
          </a:xfrm>
        </p:grpSpPr>
        <p:sp>
          <p:nvSpPr>
            <p:cNvPr id="19" name="Rectangle 18"/>
            <p:cNvSpPr/>
            <p:nvPr/>
          </p:nvSpPr>
          <p:spPr>
            <a:xfrm>
              <a:off x="1371600" y="0"/>
              <a:ext cx="4648200" cy="2743200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371600" y="0"/>
              <a:ext cx="4648200" cy="822325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Universal Library</a:t>
              </a:r>
            </a:p>
          </p:txBody>
        </p:sp>
      </p:grpSp>
      <p:sp>
        <p:nvSpPr>
          <p:cNvPr id="11" name="Pie 10"/>
          <p:cNvSpPr/>
          <p:nvPr/>
        </p:nvSpPr>
        <p:spPr>
          <a:xfrm>
            <a:off x="1719263" y="2962275"/>
            <a:ext cx="1782762" cy="1782763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6" name="Group 11"/>
          <p:cNvGrpSpPr>
            <a:grpSpLocks/>
          </p:cNvGrpSpPr>
          <p:nvPr/>
        </p:nvGrpSpPr>
        <p:grpSpPr bwMode="auto">
          <a:xfrm>
            <a:off x="2611438" y="2962275"/>
            <a:ext cx="4648200" cy="1782763"/>
            <a:chOff x="1371600" y="822961"/>
            <a:chExt cx="4648200" cy="1783078"/>
          </a:xfrm>
        </p:grpSpPr>
        <p:sp>
          <p:nvSpPr>
            <p:cNvPr id="17" name="Rectangle 16"/>
            <p:cNvSpPr/>
            <p:nvPr/>
          </p:nvSpPr>
          <p:spPr>
            <a:xfrm>
              <a:off x="1371600" y="822961"/>
              <a:ext cx="4648200" cy="1783078"/>
            </a:xfrm>
            <a:prstGeom prst="rect">
              <a:avLst/>
            </a:prstGeom>
            <a:ln>
              <a:solidFill>
                <a:srgbClr val="D05117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371600" y="822961"/>
              <a:ext cx="4648200" cy="822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Common Goal</a:t>
              </a:r>
            </a:p>
          </p:txBody>
        </p:sp>
      </p:grpSp>
      <p:sp>
        <p:nvSpPr>
          <p:cNvPr id="13" name="Pie 12"/>
          <p:cNvSpPr/>
          <p:nvPr/>
        </p:nvSpPr>
        <p:spPr>
          <a:xfrm>
            <a:off x="2200275" y="3784600"/>
            <a:ext cx="822325" cy="822325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D06C1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2611438" y="3784600"/>
            <a:ext cx="4648200" cy="822325"/>
            <a:chOff x="1371600" y="1645920"/>
            <a:chExt cx="4648200" cy="822959"/>
          </a:xfrm>
        </p:grpSpPr>
        <p:sp>
          <p:nvSpPr>
            <p:cNvPr id="15" name="Rectangle 14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371600" y="1645920"/>
              <a:ext cx="4648200" cy="822959"/>
            </a:xfrm>
            <a:prstGeom prst="rect">
              <a:avLst/>
            </a:prstGeom>
            <a:ln>
              <a:solidFill>
                <a:srgbClr val="E25B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7630" tIns="87630" rIns="87630" bIns="87630" spcCol="1270" anchor="ctr"/>
            <a:lstStyle/>
            <a:p>
              <a:pPr algn="ctr" defTabSz="102235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n-US" sz="2800" dirty="0"/>
                <a:t>Single Entity, Many Partners</a:t>
              </a:r>
            </a:p>
          </p:txBody>
        </p:sp>
      </p:grpSp>
      <p:sp>
        <p:nvSpPr>
          <p:cNvPr id="28679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HathiTrust</a:t>
            </a:r>
          </a:p>
        </p:txBody>
      </p:sp>
    </p:spTree>
    <p:extLst>
      <p:ext uri="{BB962C8B-B14F-4D97-AF65-F5344CB8AC3E}">
        <p14:creationId xmlns:p14="http://schemas.microsoft.com/office/powerpoint/2010/main" val="185692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our partnership and our work</a:t>
            </a:r>
          </a:p>
          <a:p>
            <a:r>
              <a:rPr lang="en-US" dirty="0" smtClean="0"/>
              <a:t>Representative</a:t>
            </a:r>
          </a:p>
          <a:p>
            <a:r>
              <a:rPr lang="en-US" dirty="0" smtClean="0"/>
              <a:t>Light-weight, nimble</a:t>
            </a:r>
          </a:p>
          <a:p>
            <a:r>
              <a:rPr lang="en-US" dirty="0" smtClean="0"/>
              <a:t>Trust</a:t>
            </a:r>
          </a:p>
          <a:p>
            <a:r>
              <a:rPr lang="en-US" dirty="0" smtClean="0"/>
              <a:t>Core values, core 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362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Print Holdings</a:t>
            </a:r>
          </a:p>
          <a:p>
            <a:r>
              <a:rPr lang="en-US" dirty="0" smtClean="0"/>
              <a:t>Print archiving, management</a:t>
            </a:r>
          </a:p>
          <a:p>
            <a:r>
              <a:rPr lang="en-US" dirty="0" smtClean="0"/>
              <a:t>Government documents</a:t>
            </a:r>
          </a:p>
          <a:p>
            <a:r>
              <a:rPr lang="en-US" dirty="0" smtClean="0"/>
              <a:t>Lawful uses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Research Center</a:t>
            </a:r>
          </a:p>
          <a:p>
            <a:r>
              <a:rPr lang="en-US" dirty="0" smtClean="0"/>
              <a:t>Beyond books and journals</a:t>
            </a:r>
          </a:p>
          <a:p>
            <a:r>
              <a:rPr lang="en-US" dirty="0" smtClean="0"/>
              <a:t>Publishing</a:t>
            </a:r>
          </a:p>
          <a:p>
            <a:r>
              <a:rPr lang="en-US" dirty="0" smtClean="0"/>
              <a:t>Transitioning to next phase of partnership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418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3"/>
          <p:cNvSpPr>
            <a:spLocks noGrp="1"/>
          </p:cNvSpPr>
          <p:nvPr>
            <p:ph type="ctrTitle"/>
          </p:nvPr>
        </p:nvSpPr>
        <p:spPr>
          <a:xfrm>
            <a:off x="1739900" y="2009775"/>
            <a:ext cx="5634038" cy="1622425"/>
          </a:xfrm>
        </p:spPr>
        <p:txBody>
          <a:bodyPr/>
          <a:lstStyle/>
          <a:p>
            <a:pPr eaLnBrk="1" hangingPunct="1"/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2104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Collections and Collaboration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sz="3000" dirty="0"/>
              <a:t>Comprehensive </a:t>
            </a:r>
            <a:r>
              <a:rPr lang="en-US" sz="3000" dirty="0" smtClean="0"/>
              <a:t>collection</a:t>
            </a:r>
          </a:p>
          <a:p>
            <a:pPr lvl="1">
              <a:buFont typeface="Lucida Grande"/>
              <a:buChar char="-"/>
              <a:defRPr/>
            </a:pPr>
            <a:r>
              <a:rPr lang="en-US" sz="2600" dirty="0" smtClean="0"/>
              <a:t>Preservation…with Access</a:t>
            </a:r>
          </a:p>
          <a:p>
            <a:pPr>
              <a:defRPr/>
            </a:pPr>
            <a:r>
              <a:rPr lang="en-US" sz="3000" dirty="0" smtClean="0"/>
              <a:t>Shared </a:t>
            </a:r>
            <a:r>
              <a:rPr lang="en-US" sz="3000" dirty="0"/>
              <a:t>strategies</a:t>
            </a:r>
          </a:p>
          <a:p>
            <a:pPr lvl="1">
              <a:defRPr/>
            </a:pPr>
            <a:r>
              <a:rPr lang="en-US" sz="2600" dirty="0" smtClean="0"/>
              <a:t>Collection </a:t>
            </a:r>
            <a:r>
              <a:rPr lang="en-US" sz="2600" dirty="0"/>
              <a:t>management, </a:t>
            </a:r>
            <a:r>
              <a:rPr lang="en-US" sz="2600" dirty="0" smtClean="0"/>
              <a:t>development</a:t>
            </a:r>
          </a:p>
          <a:p>
            <a:pPr lvl="1">
              <a:defRPr/>
            </a:pPr>
            <a:r>
              <a:rPr lang="en-US" sz="2600" dirty="0" smtClean="0"/>
              <a:t>Copyright</a:t>
            </a:r>
            <a:endParaRPr lang="en-US" sz="2600" dirty="0"/>
          </a:p>
          <a:p>
            <a:pPr lvl="1">
              <a:defRPr/>
            </a:pPr>
            <a:r>
              <a:rPr lang="en-US" sz="2600" dirty="0" smtClean="0"/>
              <a:t>Preservation (digital and print)</a:t>
            </a:r>
          </a:p>
          <a:p>
            <a:pPr lvl="1">
              <a:defRPr/>
            </a:pPr>
            <a:r>
              <a:rPr lang="en-US" sz="2600"/>
              <a:t>Bibliographic </a:t>
            </a:r>
            <a:r>
              <a:rPr lang="en-US" sz="2600" smtClean="0"/>
              <a:t>Indeterminacy</a:t>
            </a:r>
            <a:endParaRPr lang="en-US" sz="2600" dirty="0" smtClean="0"/>
          </a:p>
          <a:p>
            <a:pPr lvl="1">
              <a:defRPr/>
            </a:pPr>
            <a:r>
              <a:rPr lang="en-US" sz="2600" dirty="0"/>
              <a:t>Discovery / </a:t>
            </a:r>
            <a:r>
              <a:rPr lang="en-US" sz="2600" dirty="0" smtClean="0"/>
              <a:t>Use</a:t>
            </a:r>
            <a:endParaRPr lang="en-US" sz="2600" dirty="0"/>
          </a:p>
          <a:p>
            <a:pPr lvl="1">
              <a:defRPr/>
            </a:pPr>
            <a:r>
              <a:rPr lang="en-US" sz="2600" dirty="0"/>
              <a:t>Efficient user services</a:t>
            </a:r>
          </a:p>
          <a:p>
            <a:pPr>
              <a:defRPr/>
            </a:pPr>
            <a:r>
              <a:rPr lang="en-US" sz="3000" dirty="0"/>
              <a:t>Public Good</a:t>
            </a:r>
          </a:p>
          <a:p>
            <a:pPr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Who can become a partner?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Institutions worldwide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Libraries with print holdings</a:t>
            </a:r>
          </a:p>
        </p:txBody>
      </p:sp>
    </p:spTree>
    <p:extLst>
      <p:ext uri="{BB962C8B-B14F-4D97-AF65-F5344CB8AC3E}">
        <p14:creationId xmlns:p14="http://schemas.microsoft.com/office/powerpoint/2010/main" val="174726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What are the benefits? (1)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Cost-effective long-term preservation and access services for digitized content</a:t>
            </a:r>
          </a:p>
          <a:p>
            <a:pPr lvl="1" eaLnBrk="1" hangingPunct="1"/>
            <a:r>
              <a:rPr lang="en-US" sz="2400">
                <a:solidFill>
                  <a:srgbClr val="404040"/>
                </a:solidFill>
                <a:latin typeface="Calibri" charset="0"/>
                <a:ea typeface="ＭＳ Ｐゴシック" charset="0"/>
              </a:rPr>
              <a:t>Commitments on digital content facilitate decisions about digitization efforts and print collection management</a:t>
            </a:r>
          </a:p>
          <a:p>
            <a:pPr eaLnBrk="1" hangingPunct="1"/>
            <a:r>
              <a:rPr lang="en-US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For those with content, immediately offering long-term preservation, bibliographic and full-text search, collection-building</a:t>
            </a:r>
          </a:p>
          <a:p>
            <a:pPr eaLnBrk="1" hangingPunct="1"/>
            <a:r>
              <a:rPr lang="en-US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With content or not, full viewing and downloading capabilities for public domain materials and materials for which we have received permissions</a:t>
            </a:r>
            <a:endParaRPr lang="en-US" sz="280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48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1678</Words>
  <Application>Microsoft Macintosh PowerPoint</Application>
  <PresentationFormat>On-screen Show (4:3)</PresentationFormat>
  <Paragraphs>598</Paragraphs>
  <Slides>62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HathiTrust on the Move</vt:lpstr>
      <vt:lpstr>Outline </vt:lpstr>
      <vt:lpstr>Partnership</vt:lpstr>
      <vt:lpstr>The Name</vt:lpstr>
      <vt:lpstr>Mission </vt:lpstr>
      <vt:lpstr>HathiTrust</vt:lpstr>
      <vt:lpstr>Collections and Collaboration</vt:lpstr>
      <vt:lpstr>Partnership</vt:lpstr>
      <vt:lpstr>What are the benefits? (1)</vt:lpstr>
      <vt:lpstr>What are the benefits? (2)</vt:lpstr>
      <vt:lpstr>What’s involved?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Repository / Preservation</vt:lpstr>
      <vt:lpstr>PowerPoint Presentation</vt:lpstr>
      <vt:lpstr>Object Package</vt:lpstr>
      <vt:lpstr>Object 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Rights</vt:lpstr>
      <vt:lpstr>PowerPoint Presentation</vt:lpstr>
      <vt:lpstr>Content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Center</vt:lpstr>
      <vt:lpstr>PowerPoint Presentation</vt:lpstr>
      <vt:lpstr>The Cloud Library</vt:lpstr>
      <vt:lpstr> A global change in the library environment</vt:lpstr>
      <vt:lpstr>Continuing growth of overlap …</vt:lpstr>
      <vt:lpstr>Digitized Books in Shared Repositories</vt:lpstr>
      <vt:lpstr>New Cost Model</vt:lpstr>
      <vt:lpstr>Holdings Database</vt:lpstr>
      <vt:lpstr>PowerPoint Presentation</vt:lpstr>
      <vt:lpstr>Governance</vt:lpstr>
      <vt:lpstr>How does work get done?</vt:lpstr>
      <vt:lpstr>Constitutional Convention (1)</vt:lpstr>
      <vt:lpstr>Constitutional Convention (2)</vt:lpstr>
      <vt:lpstr>Themes going forward</vt:lpstr>
      <vt:lpstr>Work going forward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Collaborating Globally, Planning Locally</dc:title>
  <dc:creator>jjyork</dc:creator>
  <cp:lastModifiedBy>jjyork</cp:lastModifiedBy>
  <cp:revision>40</cp:revision>
  <dcterms:created xsi:type="dcterms:W3CDTF">2011-10-11T00:43:05Z</dcterms:created>
  <dcterms:modified xsi:type="dcterms:W3CDTF">2011-11-10T12:27:20Z</dcterms:modified>
</cp:coreProperties>
</file>