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14" r:id="rId2"/>
    <p:sldId id="907" r:id="rId3"/>
    <p:sldId id="876" r:id="rId4"/>
    <p:sldId id="927" r:id="rId5"/>
    <p:sldId id="928" r:id="rId6"/>
    <p:sldId id="908" r:id="rId7"/>
    <p:sldId id="917" r:id="rId8"/>
    <p:sldId id="912" r:id="rId9"/>
    <p:sldId id="910" r:id="rId10"/>
    <p:sldId id="911" r:id="rId11"/>
    <p:sldId id="918" r:id="rId12"/>
    <p:sldId id="885" r:id="rId13"/>
    <p:sldId id="887" r:id="rId14"/>
    <p:sldId id="817" r:id="rId15"/>
    <p:sldId id="920" r:id="rId16"/>
    <p:sldId id="922" r:id="rId17"/>
    <p:sldId id="923" r:id="rId18"/>
    <p:sldId id="924" r:id="rId19"/>
    <p:sldId id="930" r:id="rId20"/>
    <p:sldId id="916" r:id="rId21"/>
    <p:sldId id="898" r:id="rId22"/>
    <p:sldId id="902" r:id="rId23"/>
    <p:sldId id="904" r:id="rId24"/>
    <p:sldId id="915" r:id="rId25"/>
    <p:sldId id="933" r:id="rId26"/>
    <p:sldId id="937" r:id="rId27"/>
    <p:sldId id="93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rlough's Slides" id="{B66A2160-9DB8-8D46-87B1-1342A58D2620}">
          <p14:sldIdLst>
            <p14:sldId id="814"/>
            <p14:sldId id="907"/>
            <p14:sldId id="876"/>
            <p14:sldId id="927"/>
            <p14:sldId id="928"/>
            <p14:sldId id="908"/>
            <p14:sldId id="917"/>
            <p14:sldId id="912"/>
            <p14:sldId id="910"/>
            <p14:sldId id="911"/>
            <p14:sldId id="918"/>
            <p14:sldId id="885"/>
            <p14:sldId id="887"/>
            <p14:sldId id="817"/>
            <p14:sldId id="920"/>
            <p14:sldId id="922"/>
            <p14:sldId id="923"/>
            <p14:sldId id="924"/>
            <p14:sldId id="930"/>
          </p14:sldIdLst>
        </p14:section>
        <p14:section name="Digitiazation History" id="{11926381-46FE-6644-B0CC-BA17B478EEC1}">
          <p14:sldIdLst>
            <p14:sldId id="916"/>
            <p14:sldId id="898"/>
            <p14:sldId id="902"/>
            <p14:sldId id="904"/>
            <p14:sldId id="915"/>
            <p14:sldId id="933"/>
            <p14:sldId id="937"/>
            <p14:sldId id="9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79" autoAdjust="0"/>
  </p:normalViewPr>
  <p:slideViewPr>
    <p:cSldViewPr snapToGrid="0" snapToObjects="1">
      <p:cViewPr>
        <p:scale>
          <a:sx n="68" d="100"/>
          <a:sy n="68" d="100"/>
        </p:scale>
        <p:origin x="-1296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504"/>
    </p:cViewPr>
  </p:sorterViewPr>
  <p:notesViewPr>
    <p:cSldViewPr snapToGrid="0" snapToObjects="1">
      <p:cViewPr>
        <p:scale>
          <a:sx n="90" d="100"/>
          <a:sy n="90" d="100"/>
        </p:scale>
        <p:origin x="-196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63559711286089"/>
          <c:y val="0.160476624015748"/>
          <c:w val="0.776690452755906"/>
          <c:h val="0.71483070866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Content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0.03721667035789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2902497014616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429421819024062"/>
                  <c:y val="-0.014792032180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2.477871E6</c:v>
                </c:pt>
                <c:pt idx="1">
                  <c:v>5.221092E6</c:v>
                </c:pt>
                <c:pt idx="2">
                  <c:v>7.836698E6</c:v>
                </c:pt>
                <c:pt idx="3">
                  <c:v>9.966572E6</c:v>
                </c:pt>
                <c:pt idx="4">
                  <c:v>1.0599355E7</c:v>
                </c:pt>
                <c:pt idx="5">
                  <c:v>1.0878121E7</c:v>
                </c:pt>
                <c:pt idx="6">
                  <c:v>1.2104793E7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55794248"/>
        <c:axId val="-2055814680"/>
        <c:axId val="0"/>
      </c:bar3DChart>
      <c:catAx>
        <c:axId val="-205579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5814680"/>
        <c:crosses val="autoZero"/>
        <c:auto val="1"/>
        <c:lblAlgn val="ctr"/>
        <c:lblOffset val="100"/>
        <c:noMultiLvlLbl val="0"/>
      </c:catAx>
      <c:valAx>
        <c:axId val="-20558146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-2055794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6394840665"/>
          <c:y val="0.286712875686913"/>
          <c:w val="0.63875613878191"/>
          <c:h val="0.61524122589829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4978949518243"/>
                  <c:y val="0.004296086801880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- 2%2F17%2F2014.xlsx]Languages'!$G$12:$G$52</c:f>
              <c:strCache>
                <c:ptCount val="41"/>
                <c:pt idx="0">
                  <c:v>Portuguese</c:v>
                </c:pt>
                <c:pt idx="1">
                  <c:v>Polish</c:v>
                </c:pt>
                <c:pt idx="2">
                  <c:v>Dutch</c:v>
                </c:pt>
                <c:pt idx="3">
                  <c:v>Hebrew</c:v>
                </c:pt>
                <c:pt idx="4">
                  <c:v>Hindi</c:v>
                </c:pt>
                <c:pt idx="5">
                  <c:v>Indonesian</c:v>
                </c:pt>
                <c:pt idx="6">
                  <c:v>Korean</c:v>
                </c:pt>
                <c:pt idx="7">
                  <c:v>Swedish</c:v>
                </c:pt>
                <c:pt idx="8">
                  <c:v>Thai</c:v>
                </c:pt>
                <c:pt idx="9">
                  <c:v>Urdu</c:v>
                </c:pt>
                <c:pt idx="10">
                  <c:v>Turkish</c:v>
                </c:pt>
                <c:pt idx="11">
                  <c:v>Danish</c:v>
                </c:pt>
                <c:pt idx="12">
                  <c:v>Czech</c:v>
                </c:pt>
                <c:pt idx="13">
                  <c:v>Croatian</c:v>
                </c:pt>
                <c:pt idx="14">
                  <c:v>Persian</c:v>
                </c:pt>
                <c:pt idx="15">
                  <c:v>Tamil</c:v>
                </c:pt>
                <c:pt idx="16">
                  <c:v>Hungarian</c:v>
                </c:pt>
                <c:pt idx="17">
                  <c:v>Bengali</c:v>
                </c:pt>
                <c:pt idx="18">
                  <c:v>Norwegian</c:v>
                </c:pt>
                <c:pt idx="19">
                  <c:v>Sanskrit</c:v>
                </c:pt>
                <c:pt idx="20">
                  <c:v>Greek,-Modern-(1453--)</c:v>
                </c:pt>
                <c:pt idx="21">
                  <c:v>Vietnamese</c:v>
                </c:pt>
                <c:pt idx="22">
                  <c:v>Ukrainian</c:v>
                </c:pt>
                <c:pt idx="23">
                  <c:v>Serbian</c:v>
                </c:pt>
                <c:pt idx="24">
                  <c:v>Bulgarian</c:v>
                </c:pt>
                <c:pt idx="25">
                  <c:v>Greek,-Ancient-(to-1453)</c:v>
                </c:pt>
                <c:pt idx="26">
                  <c:v>Armenian</c:v>
                </c:pt>
                <c:pt idx="27">
                  <c:v>Romanian</c:v>
                </c:pt>
                <c:pt idx="28">
                  <c:v>Marathi</c:v>
                </c:pt>
                <c:pt idx="29">
                  <c:v>Panjabi</c:v>
                </c:pt>
                <c:pt idx="30">
                  <c:v>Telugu</c:v>
                </c:pt>
                <c:pt idx="31">
                  <c:v>Catalan</c:v>
                </c:pt>
                <c:pt idx="32">
                  <c:v>Malay</c:v>
                </c:pt>
                <c:pt idx="33">
                  <c:v>Multiple-languages</c:v>
                </c:pt>
                <c:pt idx="34">
                  <c:v>Malayalam</c:v>
                </c:pt>
                <c:pt idx="35">
                  <c:v>Finnish</c:v>
                </c:pt>
                <c:pt idx="36">
                  <c:v>Slovak</c:v>
                </c:pt>
                <c:pt idx="37">
                  <c:v>Slovenian</c:v>
                </c:pt>
                <c:pt idx="38">
                  <c:v>Turkish,-Ottoman</c:v>
                </c:pt>
                <c:pt idx="39">
                  <c:v>Yiddish</c:v>
                </c:pt>
                <c:pt idx="40">
                  <c:v>Nepali</c:v>
                </c:pt>
              </c:strCache>
            </c:strRef>
          </c:cat>
          <c:val>
            <c:numRef>
              <c:f>'[HathiTrust Stats - 2%2F17%2F2014.xlsx]Languages'!$H$12:$H$52</c:f>
              <c:numCache>
                <c:formatCode>0%</c:formatCode>
                <c:ptCount val="41"/>
                <c:pt idx="0">
                  <c:v>0.0696698454837497</c:v>
                </c:pt>
                <c:pt idx="1">
                  <c:v>0.0679487923607448</c:v>
                </c:pt>
                <c:pt idx="2">
                  <c:v>0.054543756892414</c:v>
                </c:pt>
                <c:pt idx="3">
                  <c:v>0.0515785993857708</c:v>
                </c:pt>
                <c:pt idx="4">
                  <c:v>0.0483194496667668</c:v>
                </c:pt>
                <c:pt idx="5">
                  <c:v>0.0429897367697196</c:v>
                </c:pt>
                <c:pt idx="6">
                  <c:v>0.0379502307775778</c:v>
                </c:pt>
                <c:pt idx="7">
                  <c:v>0.036394469413454</c:v>
                </c:pt>
                <c:pt idx="8">
                  <c:v>0.0325448117314249</c:v>
                </c:pt>
                <c:pt idx="9">
                  <c:v>0.0322949814393758</c:v>
                </c:pt>
                <c:pt idx="10">
                  <c:v>0.031137939127209</c:v>
                </c:pt>
                <c:pt idx="11">
                  <c:v>0.0310798977462279</c:v>
                </c:pt>
                <c:pt idx="12">
                  <c:v>0.0293424416242502</c:v>
                </c:pt>
                <c:pt idx="13">
                  <c:v>0.0252114094213779</c:v>
                </c:pt>
                <c:pt idx="14">
                  <c:v>0.0235004504515872</c:v>
                </c:pt>
                <c:pt idx="15">
                  <c:v>0.0221099808463443</c:v>
                </c:pt>
                <c:pt idx="16">
                  <c:v>0.0206753493207897</c:v>
                </c:pt>
                <c:pt idx="17">
                  <c:v>0.0204961781012393</c:v>
                </c:pt>
                <c:pt idx="18">
                  <c:v>0.0199309055212495</c:v>
                </c:pt>
                <c:pt idx="19">
                  <c:v>0.0170591189318367</c:v>
                </c:pt>
                <c:pt idx="20">
                  <c:v>0.0151311356679427</c:v>
                </c:pt>
                <c:pt idx="21">
                  <c:v>0.0144472567876871</c:v>
                </c:pt>
                <c:pt idx="22">
                  <c:v>0.0141949029573345</c:v>
                </c:pt>
                <c:pt idx="23">
                  <c:v>0.0141355998072017</c:v>
                </c:pt>
                <c:pt idx="24">
                  <c:v>0.013712907141361</c:v>
                </c:pt>
                <c:pt idx="25">
                  <c:v>0.0123994054543757</c:v>
                </c:pt>
                <c:pt idx="26">
                  <c:v>0.0115022875874721</c:v>
                </c:pt>
                <c:pt idx="27">
                  <c:v>0.0111527775324338</c:v>
                </c:pt>
                <c:pt idx="28">
                  <c:v>0.0109937946193116</c:v>
                </c:pt>
                <c:pt idx="29">
                  <c:v>0.00914025573537168</c:v>
                </c:pt>
                <c:pt idx="30">
                  <c:v>0.00884121644640383</c:v>
                </c:pt>
                <c:pt idx="31">
                  <c:v>0.00809172557025657</c:v>
                </c:pt>
                <c:pt idx="32">
                  <c:v>0.00776492735994993</c:v>
                </c:pt>
                <c:pt idx="33">
                  <c:v>0.00726274323754823</c:v>
                </c:pt>
                <c:pt idx="34">
                  <c:v>0.00710502209357785</c:v>
                </c:pt>
                <c:pt idx="35">
                  <c:v>0.00645268744211634</c:v>
                </c:pt>
                <c:pt idx="36">
                  <c:v>0.00626216030020011</c:v>
                </c:pt>
                <c:pt idx="37">
                  <c:v>0.00561234918704213</c:v>
                </c:pt>
                <c:pt idx="38">
                  <c:v>0.00555430780606103</c:v>
                </c:pt>
                <c:pt idx="39">
                  <c:v>0.00550131350168698</c:v>
                </c:pt>
                <c:pt idx="40">
                  <c:v>0.00413734104863111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13"/>
              <c:layout>
                <c:manualLayout>
                  <c:x val="0.360304742302939"/>
                  <c:y val="-0.0307952758753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1700-</a:t>
                    </a:r>
                    <a:r>
                      <a:rPr lang="en-US" dirty="0" smtClean="0"/>
                      <a:t>1799, 0.01%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0.357225214590948"/>
                  <c:y val="-0.084687008657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</a:t>
                    </a:r>
                    <a:r>
                      <a:rPr lang="en-US" dirty="0" smtClean="0"/>
                      <a:t>1699, 0.01%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0.360304742302939"/>
                  <c:y val="-0.1385787414391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1599,</a:t>
                    </a:r>
                    <a:r>
                      <a:rPr lang="en-US" baseline="0" dirty="0" smtClean="0"/>
                      <a:t> 0.07%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0.375702380862893"/>
                  <c:y val="-0.189904201231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1500, 0.04%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E1A38-3592-6540-87C8-AC1A5B63239A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6375-26A3-5245-AE33-46CC0681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6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364-F8B5-284C-B696-2EC885AB90A1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07D5-7A70-934D-A092-66E014A02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7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6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7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7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1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1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8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4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9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7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4.png"/><Relationship Id="rId6" Type="http://schemas.openxmlformats.org/officeDocument/2006/relationships/chart" Target="../charts/chart5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resources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facebook.com/hathitrust" TargetMode="External"/><Relationship Id="rId7" Type="http://schemas.openxmlformats.org/officeDocument/2006/relationships/hyperlink" Target="http://www.hathitrust.org/updates" TargetMode="External"/><Relationship Id="rId8" Type="http://schemas.openxmlformats.org/officeDocument/2006/relationships/hyperlink" Target="http://www.hathitrust.org/updates_rss" TargetMode="External"/><Relationship Id="rId9" Type="http://schemas.openxmlformats.org/officeDocument/2006/relationships/hyperlink" Target="mailto:feedback@issues.hathitrust.org" TargetMode="External"/><Relationship Id="rId10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620306" y="2000250"/>
            <a:ext cx="6040438" cy="103981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Digitize? </a:t>
            </a:r>
            <a:br>
              <a:rPr lang="en-US" sz="3600" b="1" dirty="0" smtClean="0"/>
            </a:br>
            <a:r>
              <a:rPr lang="en-US" sz="3600" b="1" dirty="0" smtClean="0"/>
              <a:t>or</a:t>
            </a:r>
            <a:br>
              <a:rPr lang="en-US" sz="3600" b="1" dirty="0" smtClean="0"/>
            </a:br>
            <a:r>
              <a:rPr lang="en-US" sz="3600" b="1" dirty="0" smtClean="0"/>
              <a:t>The Limits of Preservation</a:t>
            </a:r>
            <a:endParaRPr lang="en-US" sz="3600" dirty="0">
              <a:latin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953361"/>
            <a:ext cx="7007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2014 TEI/DHCS Plenary Session</a:t>
            </a:r>
          </a:p>
          <a:p>
            <a:pPr algn="r"/>
            <a:r>
              <a:rPr lang="en-US" sz="1600" dirty="0" smtClean="0"/>
              <a:t>Evanston, IL</a:t>
            </a:r>
          </a:p>
          <a:p>
            <a:pPr algn="r"/>
            <a:r>
              <a:rPr lang="en-US" sz="1600" dirty="0" smtClean="0"/>
              <a:t>Mike Furlough</a:t>
            </a:r>
          </a:p>
          <a:p>
            <a:pPr algn="r"/>
            <a:r>
              <a:rPr lang="en-US" sz="1600" dirty="0" smtClean="0"/>
              <a:t>Executive Director, HathiTrust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888" y="3592701"/>
            <a:ext cx="5755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Books from Different &lt;angles&gt;</a:t>
            </a:r>
            <a:endParaRPr lang="en-US" dirty="0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1" y="4953361"/>
            <a:ext cx="1016000" cy="19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159" y="5291915"/>
            <a:ext cx="3892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Unless otherwise noted, these slides and their contents are licensed under a </a:t>
            </a:r>
            <a:r>
              <a:rPr lang="en-US" sz="1400" dirty="0" smtClean="0">
                <a:hlinkClick r:id="rId4"/>
              </a:rPr>
              <a:t>Creative Commons Attribution Unported License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4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rcan_quoting_peter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6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3900" y="6494849"/>
            <a:ext cx="704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Lorcan</a:t>
            </a:r>
            <a:r>
              <a:rPr lang="en-US" sz="1200" dirty="0" smtClean="0"/>
              <a:t> Dempsey’s Weblog</a:t>
            </a:r>
            <a:r>
              <a:rPr lang="en-US" sz="1200" dirty="0"/>
              <a:t>:  http://</a:t>
            </a:r>
            <a:r>
              <a:rPr lang="en-US" sz="1200" dirty="0" err="1"/>
              <a:t>orweblog.oclc.org</a:t>
            </a:r>
            <a:r>
              <a:rPr lang="en-US" sz="1200" dirty="0"/>
              <a:t>/archives/001284.html</a:t>
            </a:r>
          </a:p>
        </p:txBody>
      </p:sp>
    </p:spTree>
    <p:extLst>
      <p:ext uri="{BB962C8B-B14F-4D97-AF65-F5344CB8AC3E}">
        <p14:creationId xmlns:p14="http://schemas.microsoft.com/office/powerpoint/2010/main" val="37833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8100"/>
            <a:ext cx="3636210" cy="1284164"/>
          </a:xfrm>
          <a:prstGeom prst="rect">
            <a:avLst/>
          </a:prstGeom>
        </p:spPr>
      </p:pic>
      <p:pic>
        <p:nvPicPr>
          <p:cNvPr id="4" name="Picture 3" descr="stockholm_Publ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647950"/>
            <a:ext cx="5613400" cy="421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82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14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HathiTrust 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2800" b="1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the record of human knowledge.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Efforts include, but are not limited to</a:t>
            </a:r>
          </a:p>
          <a:p>
            <a:pPr marL="800100" lvl="2" indent="0">
              <a:buNone/>
              <a:defRPr/>
            </a:pPr>
            <a:r>
              <a:rPr lang="en-US" dirty="0" smtClean="0"/>
              <a:t>…building comprehensive collections co-owned and managed by partners.</a:t>
            </a:r>
          </a:p>
          <a:p>
            <a:pPr marL="800100" lvl="2" indent="0">
              <a:buNone/>
              <a:defRPr/>
            </a:pPr>
            <a:r>
              <a:rPr lang="en-US" dirty="0" smtClean="0"/>
              <a:t>…enabling access by users with print disabilities.</a:t>
            </a:r>
            <a:endParaRPr lang="en-US" dirty="0"/>
          </a:p>
          <a:p>
            <a:pPr marL="800100" lvl="2" indent="0">
              <a:buNone/>
              <a:defRPr/>
            </a:pPr>
            <a:r>
              <a:rPr lang="en-US" dirty="0" smtClean="0"/>
              <a:t>…supporting computational research with the collections.</a:t>
            </a:r>
          </a:p>
          <a:p>
            <a:pPr marL="800100" lvl="2" indent="0">
              <a:buNone/>
              <a:defRPr/>
            </a:pPr>
            <a:r>
              <a:rPr lang="en-US" dirty="0" smtClean="0"/>
              <a:t>…stimulating shared collection storage strategies among libraries.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647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HathiTrust Members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Michigan State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Montana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Public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A&amp;M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Tech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2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Chicago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New Mexico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Pittsburgh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Tennessee, 	Knoxville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Leverage </a:t>
            </a:r>
            <a:r>
              <a:rPr lang="en-US" dirty="0"/>
              <a:t>expertise across institutions</a:t>
            </a:r>
          </a:p>
          <a:p>
            <a:pPr lvl="1">
              <a:defRPr/>
            </a:pPr>
            <a:r>
              <a:rPr lang="en-US" dirty="0" smtClean="0"/>
              <a:t>Collective </a:t>
            </a:r>
            <a:r>
              <a:rPr lang="en-US" dirty="0"/>
              <a:t>work</a:t>
            </a:r>
          </a:p>
          <a:p>
            <a:pPr>
              <a:defRPr/>
            </a:pPr>
            <a:r>
              <a:rPr lang="en-US" dirty="0" smtClean="0"/>
              <a:t>Distributed </a:t>
            </a:r>
            <a:r>
              <a:rPr lang="en-US" dirty="0"/>
              <a:t>Infrastructure</a:t>
            </a:r>
          </a:p>
          <a:p>
            <a:pPr lvl="1"/>
            <a:r>
              <a:rPr lang="en-US" dirty="0" smtClean="0"/>
              <a:t>Preservation </a:t>
            </a:r>
            <a:r>
              <a:rPr lang="en-US" dirty="0"/>
              <a:t>repository and access services</a:t>
            </a:r>
          </a:p>
          <a:p>
            <a:pPr lvl="2"/>
            <a:r>
              <a:rPr lang="en-US" dirty="0"/>
              <a:t>University of Michigan</a:t>
            </a:r>
          </a:p>
          <a:p>
            <a:pPr lvl="2"/>
            <a:r>
              <a:rPr lang="en-US" dirty="0"/>
              <a:t>Mirror site:  Indiana University</a:t>
            </a:r>
          </a:p>
          <a:p>
            <a:pPr lvl="1"/>
            <a:r>
              <a:rPr lang="en-US" dirty="0"/>
              <a:t>Metadata management services (</a:t>
            </a:r>
            <a:r>
              <a:rPr lang="en-US" dirty="0" err="1"/>
              <a:t>Zephir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California Digital Library	</a:t>
            </a:r>
          </a:p>
          <a:p>
            <a:pPr lvl="1"/>
            <a:r>
              <a:rPr lang="en-US" dirty="0"/>
              <a:t>HathiTrust Research Center</a:t>
            </a:r>
          </a:p>
          <a:p>
            <a:pPr lvl="2"/>
            <a:r>
              <a:rPr lang="en-US" dirty="0"/>
              <a:t>Indiana University and University of </a:t>
            </a:r>
            <a:r>
              <a:rPr lang="en-US" dirty="0" smtClean="0"/>
              <a:t>Illinois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Collection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92213130"/>
              </p:ext>
            </p:extLst>
          </p:nvPr>
        </p:nvGraphicFramePr>
        <p:xfrm>
          <a:off x="190123" y="1339913"/>
          <a:ext cx="8872395" cy="51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20559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023974"/>
              </p:ext>
            </p:extLst>
          </p:nvPr>
        </p:nvGraphicFramePr>
        <p:xfrm>
          <a:off x="457200" y="1739900"/>
          <a:ext cx="7587304" cy="45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543657"/>
              </p:ext>
            </p:extLst>
          </p:nvPr>
        </p:nvGraphicFramePr>
        <p:xfrm>
          <a:off x="318103" y="1860816"/>
          <a:ext cx="7741153" cy="46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443327"/>
              </p:ext>
            </p:extLst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084261"/>
              </p:ext>
            </p:extLst>
          </p:nvPr>
        </p:nvGraphicFramePr>
        <p:xfrm>
          <a:off x="315960" y="1382120"/>
          <a:ext cx="8248018" cy="494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latin typeface="Calibri" charset="0"/>
                <a:ea typeface="ＭＳ Ｐゴシック" charset="0"/>
              </a:rPr>
              <a:t>planning, decision-making</a:t>
            </a:r>
          </a:p>
          <a:p>
            <a:r>
              <a:rPr lang="en-US" dirty="0" smtClean="0"/>
              <a:t>Discovery</a:t>
            </a:r>
            <a:endParaRPr lang="en-US" dirty="0"/>
          </a:p>
          <a:p>
            <a:pPr lvl="1"/>
            <a:r>
              <a:rPr lang="en-US" dirty="0"/>
              <a:t>Bibliographic and full-text search of all materials</a:t>
            </a:r>
          </a:p>
          <a:p>
            <a:pPr lvl="1"/>
            <a:r>
              <a:rPr lang="en-US" dirty="0" smtClean="0"/>
              <a:t>Mechanisms </a:t>
            </a:r>
            <a:r>
              <a:rPr lang="en-US" dirty="0"/>
              <a:t>for local loading of records</a:t>
            </a:r>
          </a:p>
          <a:p>
            <a:r>
              <a:rPr lang="en-US" dirty="0"/>
              <a:t>Access and </a:t>
            </a:r>
            <a:r>
              <a:rPr lang="en-US" dirty="0" smtClean="0"/>
              <a:t>Use </a:t>
            </a:r>
            <a:endParaRPr lang="en-US" dirty="0"/>
          </a:p>
          <a:p>
            <a:pPr lvl="1"/>
            <a:r>
              <a:rPr lang="en-US" dirty="0"/>
              <a:t>Full text </a:t>
            </a:r>
            <a:r>
              <a:rPr lang="en-US" dirty="0" smtClean="0"/>
              <a:t>search (all users)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domain and open access </a:t>
            </a:r>
            <a:r>
              <a:rPr lang="en-US" dirty="0" smtClean="0"/>
              <a:t>works (all users)</a:t>
            </a:r>
            <a:endParaRPr lang="en-US" dirty="0"/>
          </a:p>
          <a:p>
            <a:pPr lvl="1"/>
            <a:r>
              <a:rPr lang="en-US" dirty="0" smtClean="0"/>
              <a:t>Collections </a:t>
            </a:r>
            <a:r>
              <a:rPr lang="en-US" dirty="0"/>
              <a:t>and </a:t>
            </a:r>
            <a:r>
              <a:rPr lang="en-US" dirty="0" smtClean="0"/>
              <a:t>APIs (all users)</a:t>
            </a:r>
            <a:endParaRPr lang="en-US" dirty="0"/>
          </a:p>
          <a:p>
            <a:pPr lvl="1"/>
            <a:r>
              <a:rPr lang="en-US" dirty="0" smtClean="0"/>
              <a:t>Lawful </a:t>
            </a:r>
            <a:r>
              <a:rPr lang="en-US" dirty="0"/>
              <a:t>uses of in-copyright </a:t>
            </a:r>
            <a:r>
              <a:rPr lang="en-US" dirty="0" smtClean="0"/>
              <a:t>works (members)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2654300"/>
            <a:ext cx="878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Caveat auditor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rch_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5300"/>
            <a:ext cx="76073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A_satans_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339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6502400"/>
            <a:ext cx="872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Title page of edition of JF Cooper’s </a:t>
            </a:r>
            <a:r>
              <a:rPr lang="en-US" sz="1200" i="1" dirty="0" err="1" smtClean="0"/>
              <a:t>Satanstoe</a:t>
            </a:r>
            <a:r>
              <a:rPr lang="en-US" sz="1200" dirty="0" smtClean="0"/>
              <a:t> presented in the Making of America database. (Accessed October 18,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30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anstoe_spine_eaf075spi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6070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9300" y="6206172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Spine of edition of JF Cooper’s </a:t>
            </a:r>
            <a:r>
              <a:rPr lang="en-US" sz="1200" i="1" dirty="0" err="1" smtClean="0"/>
              <a:t>Satanstoe</a:t>
            </a:r>
            <a:r>
              <a:rPr lang="en-US" sz="1200" dirty="0" smtClean="0"/>
              <a:t> presented in the Early American Fiction database. (Accessed October 18,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6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tanstoe_hathi_rea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09101" cy="6176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6502400"/>
            <a:ext cx="872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of 15 records for different copies of JF Cooper’s </a:t>
            </a:r>
            <a:r>
              <a:rPr lang="en-US" sz="1200" i="1" dirty="0" err="1" smtClean="0"/>
              <a:t>Satanstoe</a:t>
            </a:r>
            <a:r>
              <a:rPr lang="en-US" sz="1200" dirty="0" smtClean="0"/>
              <a:t> presented HathiTrust. (Accessed October 18,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strategies</a:t>
            </a:r>
          </a:p>
          <a:p>
            <a:pPr lvl="1"/>
            <a:r>
              <a:rPr lang="en-US" dirty="0" smtClean="0"/>
              <a:t>What else?</a:t>
            </a:r>
          </a:p>
          <a:p>
            <a:pPr lvl="1"/>
            <a:r>
              <a:rPr lang="en-US" dirty="0" smtClean="0"/>
              <a:t>Associated access and preservation questions</a:t>
            </a:r>
          </a:p>
          <a:p>
            <a:r>
              <a:rPr lang="en-US" dirty="0" smtClean="0"/>
              <a:t>The “Evolving Scholarly Record”</a:t>
            </a:r>
          </a:p>
          <a:p>
            <a:pPr lvl="1"/>
            <a:r>
              <a:rPr lang="en-US" dirty="0" smtClean="0"/>
              <a:t>The book and the network</a:t>
            </a:r>
          </a:p>
          <a:p>
            <a:pPr lvl="1"/>
            <a:r>
              <a:rPr lang="en-US" dirty="0" smtClean="0"/>
              <a:t>Fragmentation and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2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http://www.hathitrust.org/resources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10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Thank you!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furlough@hathitrust.org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@</a:t>
            </a:r>
            <a:r>
              <a:rPr lang="en-US" sz="3600" dirty="0" err="1" smtClean="0"/>
              <a:t>MikeFurlough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THITRUST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0"/>
            <a:ext cx="9144000" cy="6084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6546" y="974123"/>
            <a:ext cx="283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HATHITRUST.ORG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6859" y="1217654"/>
            <a:ext cx="1078578" cy="17395"/>
          </a:xfrm>
          <a:prstGeom prst="straightConnector1">
            <a:avLst/>
          </a:prstGeom>
          <a:ln w="7302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-anthropoce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-114300"/>
            <a:ext cx="879966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900" y="6536809"/>
            <a:ext cx="68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Bethany </a:t>
            </a:r>
            <a:r>
              <a:rPr lang="en-US" sz="1200" dirty="0" err="1" smtClean="0"/>
              <a:t>Nowviskie</a:t>
            </a:r>
            <a:r>
              <a:rPr lang="en-US" sz="1200" dirty="0" smtClean="0"/>
              <a:t>, “Digital Humanities in the </a:t>
            </a:r>
            <a:r>
              <a:rPr lang="en-US" sz="1200" dirty="0" err="1" smtClean="0"/>
              <a:t>Anthropocene</a:t>
            </a:r>
            <a:r>
              <a:rPr lang="en-US" sz="1200" dirty="0"/>
              <a:t>” http://</a:t>
            </a:r>
            <a:r>
              <a:rPr lang="en-US" sz="1200" dirty="0" err="1"/>
              <a:t>nowviskie.org</a:t>
            </a:r>
            <a:r>
              <a:rPr lang="en-US" sz="1200" dirty="0"/>
              <a:t>/2014/</a:t>
            </a:r>
            <a:r>
              <a:rPr lang="en-US" sz="1200" dirty="0" err="1"/>
              <a:t>anthropocene</a:t>
            </a:r>
            <a:r>
              <a:rPr lang="en-US" sz="1200" dirty="0"/>
              <a:t>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5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346200" y="447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_announce_nyt_dec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7699784" cy="60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y_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1800"/>
            <a:ext cx="6096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_v_Goo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2099"/>
            <a:ext cx="7416800" cy="61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_of_google_books_h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30200"/>
            <a:ext cx="6896100" cy="618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65242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The Art of Google Books</a:t>
            </a:r>
            <a:r>
              <a:rPr lang="en-US" sz="1200" dirty="0"/>
              <a:t>:   http://</a:t>
            </a:r>
            <a:r>
              <a:rPr lang="en-US" sz="1200" dirty="0" err="1"/>
              <a:t>theartofgooglebooks.tumblr.com</a:t>
            </a:r>
            <a:r>
              <a:rPr lang="en-US" sz="1200" dirty="0"/>
              <a:t>/post/74936156541/married-employees-hand-over-bookplate-and </a:t>
            </a:r>
          </a:p>
        </p:txBody>
      </p:sp>
    </p:spTree>
    <p:extLst>
      <p:ext uri="{BB962C8B-B14F-4D97-AF65-F5344CB8AC3E}">
        <p14:creationId xmlns:p14="http://schemas.microsoft.com/office/powerpoint/2010/main" val="9737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26232</TotalTime>
  <Words>719</Words>
  <Application>Microsoft Macintosh PowerPoint</Application>
  <PresentationFormat>On-screen Show (4:3)</PresentationFormat>
  <Paragraphs>240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Worksheet</vt:lpstr>
      <vt:lpstr>Why Digitize?  or The Limits of Preservation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HathiTrust Mission</vt:lpstr>
      <vt:lpstr>HathiTrust Members</vt:lpstr>
      <vt:lpstr>Shared Responsibilities</vt:lpstr>
      <vt:lpstr>Growth of Collection</vt:lpstr>
      <vt:lpstr>Language Distribution (1)</vt:lpstr>
      <vt:lpstr>Language Distribution (2)</vt:lpstr>
      <vt:lpstr>Dates</vt:lpstr>
      <vt:lpstr>Preservation with Access</vt:lpstr>
      <vt:lpstr>PowerPoint Presentation</vt:lpstr>
      <vt:lpstr>PowerPoint Presentation</vt:lpstr>
      <vt:lpstr>PowerPoint Presentation</vt:lpstr>
      <vt:lpstr>PowerPoint Presentation</vt:lpstr>
      <vt:lpstr>Some Issues</vt:lpstr>
      <vt:lpstr>PowerPoint Presentation</vt:lpstr>
      <vt:lpstr>How to find out more</vt:lpstr>
      <vt:lpstr>Thank you!  furlough@hathitrust.org @MikeFurlough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jjyork</dc:creator>
  <cp:lastModifiedBy>Jeremy York</cp:lastModifiedBy>
  <cp:revision>287</cp:revision>
  <cp:lastPrinted>2014-10-19T18:33:04Z</cp:lastPrinted>
  <dcterms:created xsi:type="dcterms:W3CDTF">2011-09-22T19:54:42Z</dcterms:created>
  <dcterms:modified xsi:type="dcterms:W3CDTF">2014-11-18T20:54:15Z</dcterms:modified>
</cp:coreProperties>
</file>