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4" r:id="rId2"/>
  </p:sldMasterIdLst>
  <p:notesMasterIdLst>
    <p:notesMasterId r:id="rId40"/>
  </p:notesMasterIdLst>
  <p:sldIdLst>
    <p:sldId id="258" r:id="rId3"/>
    <p:sldId id="656" r:id="rId4"/>
    <p:sldId id="677" r:id="rId5"/>
    <p:sldId id="669" r:id="rId6"/>
    <p:sldId id="770" r:id="rId7"/>
    <p:sldId id="678" r:id="rId8"/>
    <p:sldId id="739" r:id="rId9"/>
    <p:sldId id="767" r:id="rId10"/>
    <p:sldId id="768" r:id="rId11"/>
    <p:sldId id="762" r:id="rId12"/>
    <p:sldId id="766" r:id="rId13"/>
    <p:sldId id="688" r:id="rId14"/>
    <p:sldId id="700" r:id="rId15"/>
    <p:sldId id="699" r:id="rId16"/>
    <p:sldId id="706" r:id="rId17"/>
    <p:sldId id="735" r:id="rId18"/>
    <p:sldId id="736" r:id="rId19"/>
    <p:sldId id="715" r:id="rId20"/>
    <p:sldId id="718" r:id="rId21"/>
    <p:sldId id="720" r:id="rId22"/>
    <p:sldId id="722" r:id="rId23"/>
    <p:sldId id="769" r:id="rId24"/>
    <p:sldId id="730" r:id="rId25"/>
    <p:sldId id="745" r:id="rId26"/>
    <p:sldId id="756" r:id="rId27"/>
    <p:sldId id="757" r:id="rId28"/>
    <p:sldId id="758" r:id="rId29"/>
    <p:sldId id="759" r:id="rId30"/>
    <p:sldId id="747" r:id="rId31"/>
    <p:sldId id="748" r:id="rId32"/>
    <p:sldId id="749" r:id="rId33"/>
    <p:sldId id="750" r:id="rId34"/>
    <p:sldId id="751" r:id="rId35"/>
    <p:sldId id="752" r:id="rId36"/>
    <p:sldId id="753" r:id="rId37"/>
    <p:sldId id="754" r:id="rId38"/>
    <p:sldId id="755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D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07" autoAdjust="0"/>
    <p:restoredTop sz="82255" autoAdjust="0"/>
  </p:normalViewPr>
  <p:slideViewPr>
    <p:cSldViewPr snapToGrid="0" snapToObjects="1">
      <p:cViewPr>
        <p:scale>
          <a:sx n="73" d="100"/>
          <a:sy n="73" d="100"/>
        </p:scale>
        <p:origin x="-1032" y="-3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0" d="100"/>
          <a:sy n="80" d="100"/>
        </p:scale>
        <p:origin x="-2328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2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84196726240657"/>
          <c:y val="0.254433213233603"/>
          <c:w val="0.671384023243832"/>
          <c:h val="0.646905478956994"/>
        </c:manualLayout>
      </c:layout>
      <c:pie3DChart>
        <c:varyColors val="1"/>
        <c:ser>
          <c:idx val="0"/>
          <c:order val="0"/>
          <c:tx>
            <c:strRef>
              <c:f>[Workbook2]Sheet1!$B$1</c:f>
              <c:strCache>
                <c:ptCount val="1"/>
                <c:pt idx="0">
                  <c:v>Amount</c:v>
                </c:pt>
              </c:strCache>
            </c:strRef>
          </c:tx>
          <c:dLbls>
            <c:dLbl>
              <c:idx val="12"/>
              <c:layout>
                <c:manualLayout>
                  <c:x val="0.0968011084160586"/>
                  <c:y val="-0.0083449235048678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0.383866464408509"/>
                  <c:y val="0.061196105702364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0.373852425225218"/>
                  <c:y val="0.0027816411682892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0.0500037650716211"/>
                  <c:y val="-0.17123695421243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0.37385255664133"/>
                  <c:y val="-0.058414464534075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0.430598033988675"/>
                  <c:y val="-0.11126564673157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0.218636723417839"/>
                  <c:y val="-0.038943195382913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0.323782886389325"/>
                  <c:y val="-0.16689847009735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0.228650894017242"/>
                  <c:y val="-0.094575799721835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1"/>
              <c:layout>
                <c:manualLayout>
                  <c:x val="0.218636986250064"/>
                  <c:y val="0.016689847009735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2"/>
              <c:layout>
                <c:manualLayout>
                  <c:x val="0.236995817156557"/>
                  <c:y val="0.06675938803894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3"/>
              <c:layout>
                <c:manualLayout>
                  <c:x val="0.20027815534357"/>
                  <c:y val="-0.15299026425591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4"/>
              <c:layout>
                <c:manualLayout>
                  <c:x val="0.206954093855022"/>
                  <c:y val="-0.20305980528511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0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[Workbook2]Sheet1!$A$2:$A$26</c:f>
              <c:strCache>
                <c:ptCount val="25"/>
                <c:pt idx="0">
                  <c:v>Michigan</c:v>
                </c:pt>
                <c:pt idx="1">
                  <c:v>California</c:v>
                </c:pt>
                <c:pt idx="2">
                  <c:v>Wisconsin</c:v>
                </c:pt>
                <c:pt idx="3">
                  <c:v>Cornell</c:v>
                </c:pt>
                <c:pt idx="4">
                  <c:v>NYPL</c:v>
                </c:pt>
                <c:pt idx="5">
                  <c:v>Princeton</c:v>
                </c:pt>
                <c:pt idx="6">
                  <c:v>Indiana</c:v>
                </c:pt>
                <c:pt idx="7">
                  <c:v>Columbia</c:v>
                </c:pt>
                <c:pt idx="8">
                  <c:v>Harvard</c:v>
                </c:pt>
                <c:pt idx="9">
                  <c:v>LoC</c:v>
                </c:pt>
                <c:pt idx="10">
                  <c:v>Madrid</c:v>
                </c:pt>
                <c:pt idx="11">
                  <c:v>Minnesota</c:v>
                </c:pt>
                <c:pt idx="12">
                  <c:v>Virginia</c:v>
                </c:pt>
                <c:pt idx="13">
                  <c:v>Chicago</c:v>
                </c:pt>
                <c:pt idx="14">
                  <c:v>Duke</c:v>
                </c:pt>
                <c:pt idx="15">
                  <c:v>Illinois</c:v>
                </c:pt>
                <c:pt idx="16">
                  <c:v>NCSU</c:v>
                </c:pt>
                <c:pt idx="17">
                  <c:v>Northwestern</c:v>
                </c:pt>
                <c:pt idx="18">
                  <c:v>Penn State</c:v>
                </c:pt>
                <c:pt idx="19">
                  <c:v>Purdue</c:v>
                </c:pt>
                <c:pt idx="20">
                  <c:v>UNC-Chapel Hill</c:v>
                </c:pt>
                <c:pt idx="21">
                  <c:v>Utah State</c:v>
                </c:pt>
                <c:pt idx="22">
                  <c:v>Yale</c:v>
                </c:pt>
                <c:pt idx="23">
                  <c:v>Florida</c:v>
                </c:pt>
                <c:pt idx="24">
                  <c:v>Boston College</c:v>
                </c:pt>
              </c:strCache>
            </c:strRef>
          </c:cat>
          <c:val>
            <c:numRef>
              <c:f>[Workbook2]Sheet1!$B$2:$B$26</c:f>
              <c:numCache>
                <c:formatCode>0%</c:formatCode>
                <c:ptCount val="25"/>
                <c:pt idx="0">
                  <c:v>0.43</c:v>
                </c:pt>
                <c:pt idx="1">
                  <c:v>0.32</c:v>
                </c:pt>
                <c:pt idx="2">
                  <c:v>0.05</c:v>
                </c:pt>
                <c:pt idx="3">
                  <c:v>0.04</c:v>
                </c:pt>
                <c:pt idx="4">
                  <c:v>0.02</c:v>
                </c:pt>
                <c:pt idx="5">
                  <c:v>0.02</c:v>
                </c:pt>
                <c:pt idx="6">
                  <c:v>0.02</c:v>
                </c:pt>
                <c:pt idx="7">
                  <c:v>0.01</c:v>
                </c:pt>
                <c:pt idx="8">
                  <c:v>0.02</c:v>
                </c:pt>
                <c:pt idx="9">
                  <c:v>0.01</c:v>
                </c:pt>
                <c:pt idx="10">
                  <c:v>0.01</c:v>
                </c:pt>
                <c:pt idx="11">
                  <c:v>0.01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0.01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9356814701378"/>
          <c:y val="0.204663212435233"/>
          <c:w val="0.693721286370599"/>
          <c:h val="0.733160621761657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Count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19889">
              <a:noFill/>
            </a:ln>
            <a:effectLst>
              <a:outerShdw dist="35921" dir="2700000" algn="br">
                <a:srgbClr val="000000"/>
              </a:outerShdw>
            </a:effectLst>
          </c:spPr>
          <c:dPt>
            <c:idx val="0"/>
            <c:bubble3D val="0"/>
            <c:spPr>
              <a:gradFill rotWithShape="0">
                <a:gsLst>
                  <a:gs pos="0">
                    <a:srgbClr val="A2BFF8"/>
                  </a:gs>
                  <a:gs pos="100000">
                    <a:srgbClr val="3670B6"/>
                  </a:gs>
                </a:gsLst>
                <a:lin ang="5400000"/>
              </a:gradFill>
              <a:ln w="198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"/>
            <c:bubble3D val="0"/>
            <c:spPr>
              <a:gradFill rotWithShape="0">
                <a:gsLst>
                  <a:gs pos="0">
                    <a:srgbClr val="FAA1A0"/>
                  </a:gs>
                  <a:gs pos="100000">
                    <a:srgbClr val="B93734"/>
                  </a:gs>
                </a:gsLst>
                <a:lin ang="5400000"/>
              </a:gradFill>
              <a:ln w="198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"/>
            <c:bubble3D val="0"/>
            <c:spPr>
              <a:gradFill rotWithShape="0">
                <a:gsLst>
                  <a:gs pos="0">
                    <a:srgbClr val="D4F4A6"/>
                  </a:gs>
                  <a:gs pos="100000">
                    <a:srgbClr val="8DB241"/>
                  </a:gs>
                </a:gsLst>
                <a:lin ang="5400000"/>
              </a:gradFill>
              <a:ln w="198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3"/>
            <c:bubble3D val="0"/>
            <c:spPr>
              <a:gradFill rotWithShape="0">
                <a:gsLst>
                  <a:gs pos="0">
                    <a:srgbClr val="C5B3E2"/>
                  </a:gs>
                  <a:gs pos="100000">
                    <a:srgbClr val="704F97"/>
                  </a:gs>
                </a:gsLst>
                <a:lin ang="5400000"/>
              </a:gradFill>
              <a:ln w="198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4"/>
            <c:bubble3D val="0"/>
            <c:spPr>
              <a:gradFill rotWithShape="0">
                <a:gsLst>
                  <a:gs pos="0">
                    <a:srgbClr val="9DE2FF"/>
                  </a:gs>
                  <a:gs pos="100000">
                    <a:srgbClr val="31A1C0"/>
                  </a:gs>
                </a:gsLst>
                <a:lin ang="5400000"/>
              </a:gradFill>
              <a:ln w="198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5"/>
            <c:bubble3D val="0"/>
            <c:spPr>
              <a:gradFill rotWithShape="0">
                <a:gsLst>
                  <a:gs pos="0">
                    <a:srgbClr val="FFB885"/>
                  </a:gs>
                  <a:gs pos="100000">
                    <a:srgbClr val="F28225"/>
                  </a:gs>
                </a:gsLst>
                <a:lin ang="5400000"/>
              </a:gradFill>
              <a:ln w="198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6"/>
            <c:bubble3D val="0"/>
            <c:spPr>
              <a:gradFill rotWithShape="0">
                <a:gsLst>
                  <a:gs pos="0">
                    <a:srgbClr val="B6D1FF"/>
                  </a:gs>
                  <a:gs pos="100000">
                    <a:srgbClr val="8AA7D8"/>
                  </a:gs>
                </a:gsLst>
                <a:lin ang="5400000"/>
              </a:gradFill>
              <a:ln w="198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7"/>
            <c:bubble3D val="0"/>
            <c:spPr>
              <a:gradFill rotWithShape="0">
                <a:gsLst>
                  <a:gs pos="0">
                    <a:srgbClr val="FFB6B4"/>
                  </a:gs>
                  <a:gs pos="100000">
                    <a:srgbClr val="DA8A89"/>
                  </a:gs>
                </a:gsLst>
                <a:lin ang="5400000"/>
              </a:gradFill>
              <a:ln w="198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8"/>
            <c:bubble3D val="0"/>
            <c:spPr>
              <a:gradFill rotWithShape="0">
                <a:gsLst>
                  <a:gs pos="0">
                    <a:srgbClr val="E4FFBA"/>
                  </a:gs>
                  <a:gs pos="100000">
                    <a:srgbClr val="BBD68E"/>
                  </a:gs>
                </a:gsLst>
                <a:lin ang="5400000"/>
              </a:gradFill>
              <a:ln w="198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9"/>
            <c:bubble3D val="0"/>
            <c:spPr>
              <a:gradFill rotWithShape="0">
                <a:gsLst>
                  <a:gs pos="0">
                    <a:srgbClr val="D6C5F1"/>
                  </a:gs>
                  <a:gs pos="100000">
                    <a:srgbClr val="A896C2"/>
                  </a:gs>
                </a:gsLst>
                <a:lin ang="5400000"/>
              </a:gradFill>
              <a:ln w="198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0"/>
            <c:bubble3D val="0"/>
            <c:spPr>
              <a:gradFill rotWithShape="0">
                <a:gsLst>
                  <a:gs pos="0">
                    <a:srgbClr val="B2F1FF"/>
                  </a:gs>
                  <a:gs pos="100000">
                    <a:srgbClr val="87C8DF"/>
                  </a:gs>
                </a:gsLst>
                <a:lin ang="5400000"/>
              </a:gradFill>
              <a:ln w="198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Lbls>
            <c:dLbl>
              <c:idx val="8"/>
              <c:layout>
                <c:manualLayout>
                  <c:x val="-0.0553902494215364"/>
                  <c:y val="-0.078504081873935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 w="18059">
                <a:noFill/>
              </a:ln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Sheet1!$A$2:$A$12</c:f>
              <c:strCache>
                <c:ptCount val="11"/>
                <c:pt idx="0">
                  <c:v>English</c:v>
                </c:pt>
                <c:pt idx="1">
                  <c:v>German</c:v>
                </c:pt>
                <c:pt idx="2">
                  <c:v>French</c:v>
                </c:pt>
                <c:pt idx="3">
                  <c:v>Spanish</c:v>
                </c:pt>
                <c:pt idx="4">
                  <c:v>Chinese</c:v>
                </c:pt>
                <c:pt idx="5">
                  <c:v>Russian</c:v>
                </c:pt>
                <c:pt idx="6">
                  <c:v>Japanese</c:v>
                </c:pt>
                <c:pt idx="7">
                  <c:v>Italian</c:v>
                </c:pt>
                <c:pt idx="8">
                  <c:v>Arabic</c:v>
                </c:pt>
                <c:pt idx="9">
                  <c:v>Latin</c:v>
                </c:pt>
                <c:pt idx="10">
                  <c:v>Remaining Languages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2.784903E6</c:v>
                </c:pt>
                <c:pt idx="1">
                  <c:v>529412.0</c:v>
                </c:pt>
                <c:pt idx="2">
                  <c:v>408041.0</c:v>
                </c:pt>
                <c:pt idx="3">
                  <c:v>265977.0</c:v>
                </c:pt>
                <c:pt idx="4">
                  <c:v>237892.0</c:v>
                </c:pt>
                <c:pt idx="5">
                  <c:v>225896.0</c:v>
                </c:pt>
                <c:pt idx="6">
                  <c:v>186563.0</c:v>
                </c:pt>
                <c:pt idx="7">
                  <c:v>144437.0</c:v>
                </c:pt>
                <c:pt idx="8">
                  <c:v>113835.0</c:v>
                </c:pt>
                <c:pt idx="9">
                  <c:v>72084.0</c:v>
                </c:pt>
                <c:pt idx="10">
                  <c:v>840432.0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19889">
          <a:noFill/>
        </a:ln>
      </c:spPr>
    </c:plotArea>
    <c:plotVisOnly val="1"/>
    <c:dispBlanksAs val="zero"/>
    <c:showDLblsOverMax val="0"/>
  </c:chart>
  <c:spPr>
    <a:solidFill>
      <a:srgbClr val="FFFFFF"/>
    </a:solidFill>
    <a:ln>
      <a:noFill/>
    </a:ln>
  </c:spPr>
  <c:txPr>
    <a:bodyPr/>
    <a:lstStyle/>
    <a:p>
      <a:pPr>
        <a:defRPr sz="1279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497814309267658"/>
          <c:y val="0.0992939052080449"/>
          <c:w val="0.872071867876992"/>
          <c:h val="0.814791881266298"/>
        </c:manualLayout>
      </c:layout>
      <c:ofPieChart>
        <c:ofPieType val="pie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2600" b="0" i="0"/>
                    </a:pPr>
                    <a:r>
                      <a:rPr lang="en-US" sz="2000" dirty="0" smtClean="0"/>
                      <a:t>In-copyright or undetermined</a:t>
                    </a:r>
                  </a:p>
                  <a:p>
                    <a:pPr>
                      <a:defRPr sz="2600" b="0" i="0"/>
                    </a:pPr>
                    <a:r>
                      <a:rPr lang="en-US" sz="2000" dirty="0" smtClean="0"/>
                      <a:t>69%</a:t>
                    </a:r>
                    <a:endParaRPr lang="en-US" sz="2000" dirty="0"/>
                  </a:p>
                </c:rich>
              </c:tx>
              <c:spPr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0303965325008298"/>
                  <c:y val="-0.145837585819002"/>
                </c:manualLayout>
              </c:layout>
              <c:tx>
                <c:rich>
                  <a:bodyPr/>
                  <a:lstStyle/>
                  <a:p>
                    <a:r>
                      <a:rPr lang="en-US" sz="1600" b="0" i="0" dirty="0"/>
                      <a:t>Public </a:t>
                    </a:r>
                    <a:r>
                      <a:rPr lang="en-US" sz="1600" b="0" i="0" dirty="0" smtClean="0"/>
                      <a:t>Domain (worldwide)</a:t>
                    </a:r>
                    <a:r>
                      <a:rPr lang="en-US" sz="1600" b="0" i="0" dirty="0"/>
                      <a:t>
</a:t>
                    </a:r>
                    <a:r>
                      <a:rPr lang="en-US" sz="1600" b="0" i="0" dirty="0" smtClean="0"/>
                      <a:t>16%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0954817759957814"/>
                  <c:y val="0.0"/>
                </c:manualLayout>
              </c:layout>
              <c:tx>
                <c:rich>
                  <a:bodyPr/>
                  <a:lstStyle/>
                  <a:p>
                    <a:r>
                      <a:rPr lang="en-US" sz="1600" b="0" i="0" dirty="0" smtClean="0"/>
                      <a:t>U.S. Federal Government Documents (worldwide)</a:t>
                    </a:r>
                    <a:r>
                      <a:rPr lang="en-US" sz="1600" b="0" i="0" dirty="0"/>
                      <a:t>
4%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600" b="0" i="0" dirty="0" smtClean="0"/>
                      <a:t>Public Domain</a:t>
                    </a:r>
                  </a:p>
                  <a:p>
                    <a:r>
                      <a:rPr lang="en-US" sz="1600" b="0" i="0" dirty="0" smtClean="0"/>
                      <a:t>(US)</a:t>
                    </a:r>
                  </a:p>
                  <a:p>
                    <a:r>
                      <a:rPr lang="en-US" sz="1600" b="0" i="0" dirty="0" smtClean="0"/>
                      <a:t>11%</a:t>
                    </a:r>
                  </a:p>
                  <a:p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00126004203176028"/>
                  <c:y val="-0.0153887524728067"/>
                </c:manualLayout>
              </c:layout>
              <c:tx>
                <c:rich>
                  <a:bodyPr/>
                  <a:lstStyle/>
                  <a:p>
                    <a:pPr>
                      <a:defRPr sz="16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6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rPr>
                      <a:t>Open Access</a:t>
                    </a:r>
                  </a:p>
                  <a:p>
                    <a:pPr>
                      <a:defRPr sz="16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6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rPr>
                      <a:t>.1%</a:t>
                    </a:r>
                    <a:endParaRPr lang="en-US" sz="1367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endParaRP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0788290918624192"/>
                  <c:y val="0.105461995749577"/>
                </c:manualLayout>
              </c:layout>
              <c:tx>
                <c:rich>
                  <a:bodyPr/>
                  <a:lstStyle/>
                  <a:p>
                    <a:pPr>
                      <a:defRPr sz="16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600" b="0" i="0" u="none" strike="noStrike" baseline="0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rPr>
                      <a:t>Creative Commons </a:t>
                    </a:r>
                  </a:p>
                  <a:p>
                    <a:pPr>
                      <a:defRPr sz="16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600" b="0" i="0" u="none" strike="noStrike" baseline="0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rPr>
                      <a:t>.04%</a:t>
                    </a:r>
                    <a:endParaRPr lang="en-US" sz="1367" b="0" i="0" u="none" strike="noStrike" baseline="0" dirty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endParaRP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pPr>
                      <a:defRPr sz="16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600" b="0" i="0" u="none" strike="noStrike" baseline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rPr>
                      <a:t>"Public </a:t>
                    </a:r>
                    <a:r>
                      <a:rPr lang="en-US" sz="1600" b="0" i="0" u="none" strike="noStrike" baseline="0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rPr>
                      <a:t>Domain”</a:t>
                    </a:r>
                    <a:endParaRPr lang="en-US" sz="1600" b="0" i="0" u="none" strike="noStrike" baseline="0" dirty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endParaRPr>
                  </a:p>
                  <a:p>
                    <a:pPr>
                      <a:defRPr sz="16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600" b="0" i="0" u="none" strike="noStrike" baseline="0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rPr>
                      <a:t>31%</a:t>
                    </a:r>
                    <a:endParaRPr lang="en-US" sz="1367" b="0" i="0" u="none" strike="noStrike" baseline="0" dirty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endParaRP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0" i="0"/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Sheet1!$A$2:$A$7</c:f>
              <c:strCache>
                <c:ptCount val="6"/>
                <c:pt idx="0">
                  <c:v>In Copyright</c:v>
                </c:pt>
                <c:pt idx="1">
                  <c:v>Public Domain</c:v>
                </c:pt>
                <c:pt idx="2">
                  <c:v>Government Documents</c:v>
                </c:pt>
                <c:pt idx="3">
                  <c:v>Public Domain (US)</c:v>
                </c:pt>
                <c:pt idx="4">
                  <c:v>Open Access</c:v>
                </c:pt>
                <c:pt idx="5">
                  <c:v>Creative Commons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7.253946E6</c:v>
                </c:pt>
                <c:pt idx="1">
                  <c:v>1.687328E6</c:v>
                </c:pt>
                <c:pt idx="2">
                  <c:v>348112.0</c:v>
                </c:pt>
                <c:pt idx="3" formatCode="General">
                  <c:v>1.017765E6</c:v>
                </c:pt>
                <c:pt idx="4">
                  <c:v>6569.0</c:v>
                </c:pt>
                <c:pt idx="5">
                  <c:v>964.0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50"/>
        <c:splitType val="pos"/>
        <c:splitPos val="5.0"/>
        <c:secondPieSize val="75"/>
        <c:serLines/>
      </c:ofPieChart>
      <c:spPr>
        <a:noFill/>
        <a:ln w="17359">
          <a:noFill/>
        </a:ln>
      </c:spPr>
    </c:plotArea>
    <c:plotVisOnly val="1"/>
    <c:dispBlanksAs val="zero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872CA-79CD-3248-A6D7-D28B693EA25B}" type="datetimeFigureOut">
              <a:rPr lang="en-US" smtClean="0"/>
              <a:t>6/14/13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B311B-BDAF-BB42-8768-5A1974F75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374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601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C6DA01-42B8-7346-A9EA-4BF55496E37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fld id="{A23698B5-29A8-7342-B73F-0113DC883AF3}" type="slidenum">
              <a:rPr lang="en-US" sz="1200"/>
              <a:pPr algn="r"/>
              <a:t>10</a:t>
            </a:fld>
            <a:endParaRPr lang="en-US" sz="120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11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64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12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0195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13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5592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8970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5031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394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0367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18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8894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19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026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6B9D02-B82A-C845-AF3C-EA15BF30A79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20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4008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21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876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704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23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4687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24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8195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25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553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4412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787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28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929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99E58-4BA1-964E-91C7-53279DC21F9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653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endParaRPr dirty="0"/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491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27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9BF36D-CFCF-AE4B-A55C-E252B27A32C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A373B-3382-044D-B30C-ACBF6BE855C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29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5000B9-7AD8-0E4B-87A6-8F0129A504C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7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640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116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fld id="{BB5E4A1D-C563-414D-BDD4-2C631134ABDD}" type="slidenum">
              <a:rPr lang="en-US" sz="1200"/>
              <a:pPr algn="r"/>
              <a:t>9</a:t>
            </a:fld>
            <a:endParaRPr lang="en-US" sz="1200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6/14/13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495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6/14/13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43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6/14/13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775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Hathi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800" y="196850"/>
            <a:ext cx="8788400" cy="6407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12138" y="5930900"/>
            <a:ext cx="94932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571500" y="1524000"/>
            <a:ext cx="8001000" cy="1588"/>
          </a:xfrm>
          <a:prstGeom prst="line">
            <a:avLst/>
          </a:prstGeom>
          <a:noFill/>
          <a:ln w="12700">
            <a:solidFill>
              <a:srgbClr val="D57007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8958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898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6265863" y="12192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47700" y="1775064"/>
            <a:ext cx="7848600" cy="3802616"/>
          </a:xfrm>
          <a:prstGeom prst="rect">
            <a:avLst/>
          </a:prstGeom>
          <a:ln w="38100">
            <a:solidFill>
              <a:srgbClr val="FF660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a typeface="Arial" pitchFamily="-65" charset="0"/>
              <a:cs typeface="Arial" pitchFamily="-65" charset="0"/>
            </a:endParaRP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3535363" y="557213"/>
            <a:ext cx="2921000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800" dirty="0">
                <a:solidFill>
                  <a:srgbClr val="404040"/>
                </a:solidFill>
                <a:latin typeface="Hoefler Text" charset="0"/>
                <a:cs typeface="Hoefler Text" charset="0"/>
              </a:rPr>
              <a:t>HATHITRUST</a:t>
            </a:r>
          </a:p>
          <a:p>
            <a:pPr>
              <a:spcAft>
                <a:spcPts val="600"/>
              </a:spcAft>
            </a:pPr>
            <a:r>
              <a:rPr lang="en-US" sz="1600" b="1" dirty="0">
                <a:solidFill>
                  <a:srgbClr val="404040"/>
                </a:solidFill>
                <a:latin typeface="Hoefler Text" charset="0"/>
                <a:cs typeface="Hoefler Text" charset="0"/>
              </a:rPr>
              <a:t> </a:t>
            </a:r>
            <a:r>
              <a:rPr lang="en-US" sz="1600" dirty="0">
                <a:solidFill>
                  <a:srgbClr val="404040"/>
                </a:solidFill>
                <a:latin typeface="Hoefler Text" charset="0"/>
                <a:cs typeface="Hoefler Text" charset="0"/>
              </a:rPr>
              <a:t>A Shared Digital Repository</a:t>
            </a:r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1638300" y="3976471"/>
            <a:ext cx="5884863" cy="1588"/>
          </a:xfrm>
          <a:prstGeom prst="line">
            <a:avLst/>
          </a:prstGeom>
          <a:noFill/>
          <a:ln w="12700">
            <a:solidFill>
              <a:srgbClr val="D57007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47700" y="1689100"/>
            <a:ext cx="7848600" cy="162242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503488" y="584200"/>
            <a:ext cx="94932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8587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Hathi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800" y="196850"/>
            <a:ext cx="8788400" cy="6407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8" y="5930900"/>
            <a:ext cx="94932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5861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6973-D6AF-DC47-B322-5133D32CC071}" type="datetimeFigureOut">
              <a:rPr lang="en-US" smtClean="0"/>
              <a:t>6/14/13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2785-E0AD-7143-A741-A1727060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820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6973-D6AF-DC47-B322-5133D32CC071}" type="datetimeFigureOut">
              <a:rPr lang="en-US" smtClean="0"/>
              <a:t>6/14/13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2785-E0AD-7143-A741-A1727060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78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6973-D6AF-DC47-B322-5133D32CC071}" type="datetimeFigureOut">
              <a:rPr lang="en-US" smtClean="0"/>
              <a:t>6/14/13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2785-E0AD-7143-A741-A1727060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457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6973-D6AF-DC47-B322-5133D32CC071}" type="datetimeFigureOut">
              <a:rPr lang="en-US" smtClean="0"/>
              <a:t>6/14/13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2785-E0AD-7143-A741-A1727060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52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6973-D6AF-DC47-B322-5133D32CC071}" type="datetimeFigureOut">
              <a:rPr lang="en-US" smtClean="0"/>
              <a:t>6/14/13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2785-E0AD-7143-A741-A1727060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452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6/14/13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1523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6973-D6AF-DC47-B322-5133D32CC071}" type="datetimeFigureOut">
              <a:rPr lang="en-US" smtClean="0"/>
              <a:t>6/14/13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2785-E0AD-7143-A741-A1727060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2232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6973-D6AF-DC47-B322-5133D32CC071}" type="datetimeFigureOut">
              <a:rPr lang="en-US" smtClean="0"/>
              <a:t>6/14/13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2785-E0AD-7143-A741-A1727060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708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6973-D6AF-DC47-B322-5133D32CC071}" type="datetimeFigureOut">
              <a:rPr lang="en-US" smtClean="0"/>
              <a:t>6/14/13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2785-E0AD-7143-A741-A1727060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5209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6973-D6AF-DC47-B322-5133D32CC071}" type="datetimeFigureOut">
              <a:rPr lang="en-US" smtClean="0"/>
              <a:t>6/14/13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2785-E0AD-7143-A741-A1727060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8572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6973-D6AF-DC47-B322-5133D32CC071}" type="datetimeFigureOut">
              <a:rPr lang="en-US" smtClean="0"/>
              <a:t>6/14/13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2785-E0AD-7143-A741-A1727060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0411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6973-D6AF-DC47-B322-5133D32CC071}" type="datetimeFigureOut">
              <a:rPr lang="en-US" smtClean="0"/>
              <a:t>6/14/13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2785-E0AD-7143-A741-A1727060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243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6/14/13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545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6/14/13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122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6/14/13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575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6/14/13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503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6/14/13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692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6/14/13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002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6/14/13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83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29EA0-F317-5248-BBB4-5B8E16A94E35}" type="datetimeFigureOut">
              <a:rPr lang="en-US" smtClean="0"/>
              <a:t>6/14/13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9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76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56973-D6AF-DC47-B322-5133D32CC071}" type="datetimeFigureOut">
              <a:rPr lang="en-US" smtClean="0"/>
              <a:t>6/14/13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62785-E0AD-7143-A741-A17270600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76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thitrust.org/bib_api" TargetMode="External"/><Relationship Id="rId4" Type="http://schemas.openxmlformats.org/officeDocument/2006/relationships/hyperlink" Target="http://www.hathitrust.org/data" TargetMode="External"/><Relationship Id="rId5" Type="http://schemas.openxmlformats.org/officeDocument/2006/relationships/hyperlink" Target="http://www.hathitrust.org/hathifiles" TargetMode="External"/><Relationship Id="rId6" Type="http://schemas.openxmlformats.org/officeDocument/2006/relationships/hyperlink" Target="http://www.hathitrust.org/data_api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thitrust.org/about" TargetMode="External"/><Relationship Id="rId4" Type="http://schemas.openxmlformats.org/officeDocument/2006/relationships/hyperlink" Target="http://twitter.com/hathitrust" TargetMode="External"/><Relationship Id="rId5" Type="http://schemas.openxmlformats.org/officeDocument/2006/relationships/hyperlink" Target="http://www.facebook.com/hathitrust" TargetMode="External"/><Relationship Id="rId6" Type="http://schemas.openxmlformats.org/officeDocument/2006/relationships/hyperlink" Target="http://www.hathitrust.org/updates" TargetMode="External"/><Relationship Id="rId7" Type="http://schemas.openxmlformats.org/officeDocument/2006/relationships/hyperlink" Target="http://www.hathitrust.org/updates_rss" TargetMode="External"/><Relationship Id="rId8" Type="http://schemas.openxmlformats.org/officeDocument/2006/relationships/hyperlink" Target="mailto:feedback@issues.hathitrust.org" TargetMode="External"/><Relationship Id="rId9" Type="http://schemas.openxmlformats.org/officeDocument/2006/relationships/hyperlink" Target="http://www.hathitrust.org/blogs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hathitrust.org/access_use%23ic-access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3"/>
          <p:cNvSpPr>
            <a:spLocks noGrp="1"/>
          </p:cNvSpPr>
          <p:nvPr>
            <p:ph type="ctrTitle"/>
          </p:nvPr>
        </p:nvSpPr>
        <p:spPr>
          <a:xfrm>
            <a:off x="1093095" y="2002454"/>
            <a:ext cx="6776238" cy="1693132"/>
          </a:xfrm>
        </p:spPr>
        <p:txBody>
          <a:bodyPr>
            <a:normAutofit/>
          </a:bodyPr>
          <a:lstStyle/>
          <a:p>
            <a:r>
              <a:rPr lang="en-US" dirty="0" smtClean="0"/>
              <a:t>Institution Uses of </a:t>
            </a:r>
            <a:r>
              <a:rPr lang="en-US" dirty="0" err="1" smtClean="0"/>
              <a:t>HathiTrust</a:t>
            </a:r>
            <a:endParaRPr lang="en-US" dirty="0">
              <a:latin typeface="Calibri" charset="0"/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3610536" y="5469085"/>
            <a:ext cx="2988921" cy="11584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30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93095" y="4195095"/>
            <a:ext cx="70071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Jeremy York</a:t>
            </a:r>
          </a:p>
          <a:p>
            <a:pPr algn="ctr"/>
            <a:r>
              <a:rPr lang="en-US" dirty="0" smtClean="0"/>
              <a:t>University of Maine</a:t>
            </a:r>
          </a:p>
          <a:p>
            <a:pPr algn="ctr"/>
            <a:r>
              <a:rPr lang="en-US" dirty="0" smtClean="0"/>
              <a:t>May 24, 2013</a:t>
            </a:r>
          </a:p>
        </p:txBody>
      </p:sp>
    </p:spTree>
    <p:extLst>
      <p:ext uri="{BB962C8B-B14F-4D97-AF65-F5344CB8AC3E}">
        <p14:creationId xmlns:p14="http://schemas.microsoft.com/office/powerpoint/2010/main" val="3896037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04040"/>
                </a:solidFill>
                <a:latin typeface="Calibri" charset="0"/>
              </a:rPr>
              <a:t>Copyright Distribution</a:t>
            </a:r>
            <a:endParaRPr lang="en-US" dirty="0">
              <a:solidFill>
                <a:srgbClr val="404040"/>
              </a:solidFill>
              <a:latin typeface="Calibri" charset="0"/>
            </a:endParaRPr>
          </a:p>
        </p:txBody>
      </p:sp>
      <p:graphicFrame>
        <p:nvGraphicFramePr>
          <p:cNvPr id="2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6736443"/>
              </p:ext>
            </p:extLst>
          </p:nvPr>
        </p:nvGraphicFramePr>
        <p:xfrm>
          <a:off x="335425" y="1721708"/>
          <a:ext cx="8673917" cy="4589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17638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Copyright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CRMS </a:t>
            </a:r>
            <a:r>
              <a:rPr lang="en-US" dirty="0"/>
              <a:t>US (since 2008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Published </a:t>
            </a:r>
            <a:r>
              <a:rPr lang="en-US" dirty="0"/>
              <a:t>in US, 1923-1963</a:t>
            </a:r>
          </a:p>
          <a:p>
            <a:pPr lvl="1"/>
            <a:r>
              <a:rPr lang="pl-PL" dirty="0" smtClean="0"/>
              <a:t>245,305 </a:t>
            </a:r>
            <a:r>
              <a:rPr lang="pl-PL" dirty="0" err="1"/>
              <a:t>reviewed</a:t>
            </a:r>
            <a:endParaRPr lang="pl-PL" dirty="0"/>
          </a:p>
          <a:p>
            <a:pPr lvl="1"/>
            <a:r>
              <a:rPr lang="en-US" dirty="0" smtClean="0"/>
              <a:t>131,880 </a:t>
            </a:r>
            <a:r>
              <a:rPr lang="en-US" dirty="0"/>
              <a:t>opened (~</a:t>
            </a:r>
            <a:r>
              <a:rPr lang="en-US" dirty="0" smtClean="0"/>
              <a:t>54%)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CRMS-World (since 2012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Published </a:t>
            </a:r>
            <a:r>
              <a:rPr lang="en-US" dirty="0"/>
              <a:t>non-US (UK, Canada, Australia, Spain)</a:t>
            </a:r>
          </a:p>
          <a:p>
            <a:pPr lvl="1"/>
            <a:r>
              <a:rPr lang="pl-PL" dirty="0" smtClean="0"/>
              <a:t>44,746 </a:t>
            </a:r>
            <a:r>
              <a:rPr lang="pl-PL" dirty="0" err="1"/>
              <a:t>reviewed</a:t>
            </a:r>
            <a:endParaRPr lang="pl-PL" dirty="0"/>
          </a:p>
          <a:p>
            <a:pPr lvl="1"/>
            <a:r>
              <a:rPr lang="en-US" dirty="0" smtClean="0"/>
              <a:t>24,154 </a:t>
            </a:r>
            <a:r>
              <a:rPr lang="en-US" dirty="0"/>
              <a:t>opened (</a:t>
            </a:r>
            <a:r>
              <a:rPr lang="en-US" dirty="0" smtClean="0"/>
              <a:t>~54</a:t>
            </a:r>
            <a:r>
              <a:rPr lang="en-US" dirty="0"/>
              <a:t>%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Permissions</a:t>
            </a:r>
          </a:p>
          <a:p>
            <a:pPr lvl="1"/>
            <a:r>
              <a:rPr lang="en-US" dirty="0"/>
              <a:t>Open access </a:t>
            </a:r>
            <a:r>
              <a:rPr lang="en-US" dirty="0" smtClean="0"/>
              <a:t>– 6,656</a:t>
            </a:r>
            <a:endParaRPr lang="en-US" dirty="0"/>
          </a:p>
          <a:p>
            <a:pPr lvl="1"/>
            <a:r>
              <a:rPr lang="en-US" dirty="0"/>
              <a:t>Additional Creative Commons </a:t>
            </a:r>
            <a:r>
              <a:rPr lang="en-US" dirty="0" smtClean="0"/>
              <a:t>– 5,542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422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Centralized...yet open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Print </a:t>
            </a:r>
            <a:r>
              <a:rPr lang="en-US" dirty="0"/>
              <a:t>on </a:t>
            </a:r>
            <a:r>
              <a:rPr lang="en-US" dirty="0" smtClean="0"/>
              <a:t>demand</a:t>
            </a:r>
          </a:p>
          <a:p>
            <a:r>
              <a:rPr lang="en-US" dirty="0" smtClean="0"/>
              <a:t>Linking from local catalogs</a:t>
            </a:r>
            <a:endParaRPr lang="en-US" dirty="0"/>
          </a:p>
          <a:p>
            <a:r>
              <a:rPr lang="en-US" dirty="0" smtClean="0"/>
              <a:t>Collections</a:t>
            </a:r>
          </a:p>
        </p:txBody>
      </p:sp>
    </p:spTree>
    <p:extLst>
      <p:ext uri="{BB962C8B-B14F-4D97-AF65-F5344CB8AC3E}">
        <p14:creationId xmlns:p14="http://schemas.microsoft.com/office/powerpoint/2010/main" val="4127361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CGoogle-digitizedBu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05" y="0"/>
            <a:ext cx="72331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6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CGoogle-digitizedBookPre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90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823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CGoogle-digitizedBuyAmaz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9536"/>
            <a:ext cx="9144000" cy="294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578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SUPressPo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42" y="0"/>
            <a:ext cx="73578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386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SUPressPoDBu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920"/>
            <a:ext cx="9144000" cy="490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637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Linking in Local Catalogs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Bibliographic </a:t>
            </a:r>
            <a:r>
              <a:rPr lang="en-US" dirty="0"/>
              <a:t>API</a:t>
            </a:r>
          </a:p>
          <a:p>
            <a:pPr lvl="1"/>
            <a:r>
              <a:rPr lang="en-US" dirty="0" smtClean="0"/>
              <a:t>Volume </a:t>
            </a:r>
            <a:r>
              <a:rPr lang="en-US" dirty="0"/>
              <a:t>and rights information</a:t>
            </a:r>
          </a:p>
          <a:p>
            <a:pPr lvl="1"/>
            <a:r>
              <a:rPr lang="en-US" dirty="0"/>
              <a:t>MARC </a:t>
            </a:r>
            <a:r>
              <a:rPr lang="en-US" dirty="0" smtClean="0"/>
              <a:t>records</a:t>
            </a:r>
          </a:p>
          <a:p>
            <a:pPr lvl="1"/>
            <a:r>
              <a:rPr lang="en-US" dirty="0">
                <a:hlinkClick r:id="rId3"/>
              </a:rPr>
              <a:t>http://www.hathitrust.org/</a:t>
            </a:r>
            <a:r>
              <a:rPr lang="en-US" dirty="0" smtClean="0">
                <a:hlinkClick r:id="rId3"/>
              </a:rPr>
              <a:t>bib_api</a:t>
            </a:r>
            <a:endParaRPr lang="en-US" dirty="0"/>
          </a:p>
          <a:p>
            <a:r>
              <a:rPr lang="en-US" dirty="0" smtClean="0"/>
              <a:t>OAI</a:t>
            </a:r>
          </a:p>
          <a:p>
            <a:pPr lvl="1"/>
            <a:r>
              <a:rPr lang="en-US" dirty="0" smtClean="0">
                <a:hlinkClick r:id="rId4"/>
              </a:rPr>
              <a:t>http://www.hathitrust.org/data</a:t>
            </a:r>
            <a:endParaRPr lang="en-US" dirty="0" smtClean="0"/>
          </a:p>
          <a:p>
            <a:r>
              <a:rPr lang="en-US" dirty="0"/>
              <a:t>“</a:t>
            </a:r>
            <a:r>
              <a:rPr lang="en-US" dirty="0" err="1"/>
              <a:t>Hathifiles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>
                <a:hlinkClick r:id="rId5"/>
              </a:rPr>
              <a:t>http://www.hathitrust.org/hathifiles</a:t>
            </a:r>
            <a:endParaRPr lang="en-US" dirty="0" smtClean="0"/>
          </a:p>
          <a:p>
            <a:r>
              <a:rPr lang="en-US" dirty="0"/>
              <a:t>Data API</a:t>
            </a:r>
          </a:p>
          <a:p>
            <a:pPr lvl="1"/>
            <a:r>
              <a:rPr lang="en-US" dirty="0"/>
              <a:t>Volume and rights information</a:t>
            </a:r>
          </a:p>
          <a:p>
            <a:pPr lvl="1"/>
            <a:r>
              <a:rPr lang="en-US" dirty="0"/>
              <a:t>Page images</a:t>
            </a:r>
          </a:p>
          <a:p>
            <a:pPr lvl="1"/>
            <a:r>
              <a:rPr lang="en-US" dirty="0"/>
              <a:t>OCR</a:t>
            </a:r>
          </a:p>
          <a:p>
            <a:pPr lvl="1"/>
            <a:r>
              <a:rPr lang="en-US" dirty="0">
                <a:hlinkClick r:id="rId6"/>
              </a:rPr>
              <a:t>http://www.hathitrust.org/</a:t>
            </a:r>
            <a:r>
              <a:rPr lang="en-US" dirty="0" smtClean="0">
                <a:hlinkClick r:id="rId6"/>
              </a:rPr>
              <a:t>data_api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861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HU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6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235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1"/>
          <p:cNvSpPr>
            <a:spLocks noGrp="1"/>
          </p:cNvSpPr>
          <p:nvPr>
            <p:ph type="title" idx="4294967295"/>
          </p:nvPr>
        </p:nvSpPr>
        <p:spPr>
          <a:xfrm>
            <a:off x="0" y="1668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alibri" charset="0"/>
              </a:rPr>
              <a:t>Partnership</a:t>
            </a:r>
            <a:endParaRPr lang="en-US" dirty="0">
              <a:latin typeface="Calibri" charset="0"/>
            </a:endParaRPr>
          </a:p>
        </p:txBody>
      </p:sp>
      <p:sp>
        <p:nvSpPr>
          <p:cNvPr id="9219" name="Rectangle 12"/>
          <p:cNvSpPr>
            <a:spLocks noGrp="1"/>
          </p:cNvSpPr>
          <p:nvPr>
            <p:ph idx="4294967295"/>
          </p:nvPr>
        </p:nvSpPr>
        <p:spPr>
          <a:xfrm>
            <a:off x="527536" y="1156342"/>
            <a:ext cx="2293938" cy="554074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Arizona State University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Baylor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University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Boston College</a:t>
            </a:r>
          </a:p>
          <a:p>
            <a:pPr>
              <a:lnSpc>
                <a:spcPct val="9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Boston 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University</a:t>
            </a:r>
          </a:p>
          <a:p>
            <a:pPr>
              <a:lnSpc>
                <a:spcPct val="9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Brandeis University</a:t>
            </a:r>
          </a:p>
          <a:p>
            <a:pPr>
              <a:lnSpc>
                <a:spcPct val="9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Brown University</a:t>
            </a:r>
          </a:p>
          <a:p>
            <a:pPr>
              <a:lnSpc>
                <a:spcPct val="9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California 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Digital Library</a:t>
            </a:r>
          </a:p>
          <a:p>
            <a:pPr>
              <a:lnSpc>
                <a:spcPct val="9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Carnegie Mellon University</a:t>
            </a:r>
          </a:p>
          <a:p>
            <a:pPr>
              <a:lnSpc>
                <a:spcPct val="9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Columbia 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University</a:t>
            </a:r>
          </a:p>
          <a:p>
            <a:pPr>
              <a:lnSpc>
                <a:spcPct val="9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Cornell University</a:t>
            </a:r>
          </a:p>
          <a:p>
            <a:pPr>
              <a:lnSpc>
                <a:spcPct val="9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Dartmouth College</a:t>
            </a:r>
          </a:p>
          <a:p>
            <a:pPr>
              <a:lnSpc>
                <a:spcPct val="9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Duke University</a:t>
            </a:r>
          </a:p>
          <a:p>
            <a:pPr>
              <a:lnSpc>
                <a:spcPct val="9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Emory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University</a:t>
            </a:r>
          </a:p>
          <a:p>
            <a:pPr>
              <a:lnSpc>
                <a:spcPct val="9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Florida State University</a:t>
            </a:r>
          </a:p>
          <a:p>
            <a:pPr>
              <a:lnSpc>
                <a:spcPct val="9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Getty Research Institute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Harvard University Library</a:t>
            </a:r>
          </a:p>
          <a:p>
            <a:pPr>
              <a:lnSpc>
                <a:spcPct val="9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Indiana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University</a:t>
            </a:r>
          </a:p>
          <a:p>
            <a:pPr>
              <a:lnSpc>
                <a:spcPct val="9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Iowa State University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Johns Hopkins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University</a:t>
            </a:r>
          </a:p>
          <a:p>
            <a:pPr>
              <a:lnSpc>
                <a:spcPct val="9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Kansas State University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Lafayette College</a:t>
            </a:r>
          </a:p>
          <a:p>
            <a:pPr>
              <a:lnSpc>
                <a:spcPct val="9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Library of Congress</a:t>
            </a:r>
          </a:p>
          <a:p>
            <a:pPr>
              <a:lnSpc>
                <a:spcPct val="9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Massachusetts Institute of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Technology</a:t>
            </a:r>
          </a:p>
          <a:p>
            <a:pPr>
              <a:lnSpc>
                <a:spcPct val="9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McGill University`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Michigan State University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New York Public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Library</a:t>
            </a:r>
          </a:p>
          <a:p>
            <a:pPr>
              <a:lnSpc>
                <a:spcPct val="9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New 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York University</a:t>
            </a:r>
          </a:p>
          <a:p>
            <a:pPr>
              <a:lnSpc>
                <a:spcPct val="9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North 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Carolina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Central</a:t>
            </a:r>
          </a:p>
          <a:p>
            <a:pPr>
              <a:lnSpc>
                <a:spcPct val="9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	University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ts val="0"/>
              </a:spcBef>
            </a:pPr>
            <a:endParaRPr lang="en-US" sz="1300" dirty="0">
              <a:solidFill>
                <a:srgbClr val="000000"/>
              </a:solidFill>
              <a:latin typeface="Monaco" charset="0"/>
            </a:endParaRPr>
          </a:p>
        </p:txBody>
      </p:sp>
      <p:sp>
        <p:nvSpPr>
          <p:cNvPr id="9220" name="Rectangle 13"/>
          <p:cNvSpPr>
            <a:spLocks noGrp="1"/>
          </p:cNvSpPr>
          <p:nvPr>
            <p:ph type="body" sz="half" idx="4294967295"/>
          </p:nvPr>
        </p:nvSpPr>
        <p:spPr>
          <a:xfrm>
            <a:off x="3301997" y="1159688"/>
            <a:ext cx="2592235" cy="554074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North Carolina State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	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Northwestern 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The Ohio State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The Pennsylvania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State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	University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Princeton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Purdue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Stanford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Syracuse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Texas 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A&amp;M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Tufts University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Universidad </a:t>
            </a:r>
            <a:r>
              <a:rPr lang="en-US" sz="1400" dirty="0" err="1" smtClean="0">
                <a:solidFill>
                  <a:srgbClr val="000000"/>
                </a:solidFill>
                <a:latin typeface="Arial" charset="0"/>
              </a:rPr>
              <a:t>Complutense</a:t>
            </a:r>
            <a:endParaRPr lang="en-US" sz="1400" dirty="0" smtClean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	de Madrid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University of Alberta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Arizona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Calgary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University of California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	Berkeley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	Davis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	Irvine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	Los Angeles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	Merced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	Riverside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	San Diego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	San Francisco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	Santa Barbara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	Santa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Cruz</a:t>
            </a:r>
            <a:endParaRPr lang="en-US" sz="1400" dirty="0" smtClean="0">
              <a:latin typeface="Calibri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The University of Chicago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Connecticut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Delaware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n-US" sz="13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221" name="Rectangle 13"/>
          <p:cNvSpPr txBox="1">
            <a:spLocks/>
          </p:cNvSpPr>
          <p:nvPr/>
        </p:nvSpPr>
        <p:spPr bwMode="auto">
          <a:xfrm>
            <a:off x="6141686" y="1156342"/>
            <a:ext cx="2495550" cy="5189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Florida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Houston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</a:t>
            </a: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of Illinois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</a:t>
            </a: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of Illinois at Chicago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The University of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Iowa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Kansas</a:t>
            </a:r>
            <a:endParaRPr lang="en-US" sz="1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Maryland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Miami</a:t>
            </a:r>
            <a:endParaRPr lang="en-US" sz="1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Michigan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Minnesota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Missouri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Nebraska-Lincoln</a:t>
            </a:r>
            <a:endParaRPr lang="en-US" sz="1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The University of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North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Carolina </a:t>
            </a: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at Chapel Hill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Notre Dame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Pennsylvania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Pittsburgh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Utah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Vermont</a:t>
            </a:r>
            <a:endParaRPr lang="en-US" sz="1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Virginia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Washington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Wisconsin-	Madison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Utah State University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Vanderbilt University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Virginia Tech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Wake Forest University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Washington University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Yale University Library</a:t>
            </a:r>
            <a:endParaRPr lang="en-US" sz="1400" dirty="0" smtClean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endParaRPr lang="en-US" sz="1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237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OV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4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2737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n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2905"/>
            <a:ext cx="9144000" cy="471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1411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eepe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8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2367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llections_Hom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242" y="0"/>
            <a:ext cx="4172712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5857" y="2139592"/>
            <a:ext cx="2539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Collections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433644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Physical spaces</a:t>
            </a:r>
          </a:p>
          <a:p>
            <a:r>
              <a:rPr lang="en-US" dirty="0" smtClean="0"/>
              <a:t>Collections within </a:t>
            </a:r>
            <a:r>
              <a:rPr lang="en-US" dirty="0" err="1" smtClean="0"/>
              <a:t>HathiTrust</a:t>
            </a:r>
            <a:endParaRPr lang="en-US" dirty="0" smtClean="0"/>
          </a:p>
          <a:p>
            <a:pPr lvl="1"/>
            <a:r>
              <a:rPr lang="en-US" dirty="0" smtClean="0"/>
              <a:t>English Short Title Catalog</a:t>
            </a:r>
          </a:p>
          <a:p>
            <a:pPr lvl="1"/>
            <a:r>
              <a:rPr lang="en-US" dirty="0" smtClean="0"/>
              <a:t>USU Press, UM Press</a:t>
            </a:r>
          </a:p>
          <a:p>
            <a:pPr lvl="1"/>
            <a:r>
              <a:rPr lang="en-US" dirty="0" smtClean="0"/>
              <a:t>Islamic Manuscripts</a:t>
            </a:r>
          </a:p>
          <a:p>
            <a:pPr lvl="1"/>
            <a:r>
              <a:rPr lang="en-US" dirty="0" smtClean="0"/>
              <a:t>Incunabula (Universidad </a:t>
            </a:r>
            <a:r>
              <a:rPr lang="en-US" dirty="0" err="1" smtClean="0"/>
              <a:t>Complutense</a:t>
            </a:r>
            <a:r>
              <a:rPr lang="en-US" dirty="0" smtClean="0"/>
              <a:t> de Madrid)</a:t>
            </a:r>
          </a:p>
          <a:p>
            <a:r>
              <a:rPr lang="en-US" dirty="0" smtClean="0"/>
              <a:t>Collections drawn from the collection</a:t>
            </a:r>
          </a:p>
          <a:p>
            <a:pPr lvl="1"/>
            <a:r>
              <a:rPr lang="en-US" dirty="0" smtClean="0"/>
              <a:t>Patent Indexes</a:t>
            </a:r>
          </a:p>
          <a:p>
            <a:pPr lvl="1"/>
            <a:r>
              <a:rPr lang="en-US" dirty="0" smtClean="0"/>
              <a:t>19th </a:t>
            </a:r>
            <a:r>
              <a:rPr lang="en-US" dirty="0" err="1"/>
              <a:t>cen</a:t>
            </a:r>
            <a:r>
              <a:rPr lang="en-US" dirty="0"/>
              <a:t> cookbooks</a:t>
            </a:r>
          </a:p>
          <a:p>
            <a:pPr lvl="1"/>
            <a:r>
              <a:rPr lang="en-US" dirty="0" smtClean="0"/>
              <a:t>Dictionaries</a:t>
            </a:r>
            <a:endParaRPr lang="en-US" dirty="0"/>
          </a:p>
          <a:p>
            <a:pPr lvl="1"/>
            <a:r>
              <a:rPr lang="en-US" dirty="0"/>
              <a:t>Anarchism </a:t>
            </a:r>
            <a:r>
              <a:rPr lang="en-US" dirty="0" smtClean="0"/>
              <a:t>pamphlets</a:t>
            </a:r>
          </a:p>
          <a:p>
            <a:pPr lvl="1"/>
            <a:r>
              <a:rPr lang="en-US" dirty="0" smtClean="0"/>
              <a:t>Historical and topical collections</a:t>
            </a:r>
            <a:endParaRPr lang="en-US" dirty="0"/>
          </a:p>
          <a:p>
            <a:r>
              <a:rPr lang="en-US" dirty="0" smtClean="0"/>
              <a:t>Datasets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9818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tcherGradReferenc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3241"/>
            <a:ext cx="9144000" cy="490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941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MPres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710"/>
            <a:ext cx="9144000" cy="490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595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SUPres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031"/>
            <a:ext cx="9144000" cy="490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845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Library Collections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in digitization </a:t>
            </a:r>
            <a:r>
              <a:rPr lang="en-US" dirty="0" smtClean="0"/>
              <a:t>planning</a:t>
            </a:r>
          </a:p>
          <a:p>
            <a:r>
              <a:rPr lang="en-US" dirty="0" smtClean="0"/>
              <a:t>Use </a:t>
            </a:r>
            <a:r>
              <a:rPr lang="en-US" dirty="0"/>
              <a:t>in collection </a:t>
            </a:r>
            <a:r>
              <a:rPr lang="en-US" dirty="0" smtClean="0"/>
              <a:t>management, development, analysis</a:t>
            </a:r>
          </a:p>
          <a:p>
            <a:pPr lvl="1"/>
            <a:r>
              <a:rPr lang="en-US" dirty="0" smtClean="0"/>
              <a:t>Collection analysis</a:t>
            </a:r>
          </a:p>
          <a:p>
            <a:pPr lvl="1"/>
            <a:r>
              <a:rPr lang="en-US" dirty="0" smtClean="0"/>
              <a:t>Holdings data</a:t>
            </a:r>
          </a:p>
          <a:p>
            <a:pPr lvl="1"/>
            <a:r>
              <a:rPr lang="en-US" dirty="0" smtClean="0"/>
              <a:t>Print monographs archive</a:t>
            </a:r>
          </a:p>
        </p:txBody>
      </p:sp>
    </p:spTree>
    <p:extLst>
      <p:ext uri="{BB962C8B-B14F-4D97-AF65-F5344CB8AC3E}">
        <p14:creationId xmlns:p14="http://schemas.microsoft.com/office/powerpoint/2010/main" val="4040710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/>
        </p:nvSpPr>
        <p:spPr>
          <a:xfrm>
            <a:off x="0" y="685793"/>
            <a:ext cx="9144000" cy="548641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18335061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Repository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Launched 2008</a:t>
            </a:r>
          </a:p>
          <a:p>
            <a:r>
              <a:rPr lang="en-US" dirty="0" smtClean="0"/>
              <a:t>Initial focus on digitized book and journal content</a:t>
            </a:r>
          </a:p>
          <a:p>
            <a:pPr lvl="1"/>
            <a:r>
              <a:rPr lang="en-US" dirty="0" smtClean="0"/>
              <a:t>10.7 million </a:t>
            </a:r>
            <a:r>
              <a:rPr lang="en-US" dirty="0"/>
              <a:t>total volumes </a:t>
            </a:r>
          </a:p>
          <a:p>
            <a:pPr lvl="1"/>
            <a:r>
              <a:rPr lang="en-US" dirty="0" smtClean="0"/>
              <a:t>5.6 million </a:t>
            </a:r>
            <a:r>
              <a:rPr lang="en-US" dirty="0"/>
              <a:t>book titles</a:t>
            </a:r>
          </a:p>
          <a:p>
            <a:pPr lvl="1"/>
            <a:r>
              <a:rPr lang="en-US" dirty="0" smtClean="0"/>
              <a:t>278,000 </a:t>
            </a:r>
            <a:r>
              <a:rPr lang="en-US" dirty="0"/>
              <a:t>serial titles</a:t>
            </a:r>
          </a:p>
          <a:p>
            <a:pPr lvl="1"/>
            <a:r>
              <a:rPr lang="en-US" dirty="0" smtClean="0"/>
              <a:t>3.3 million volumes in the public domain (~31%)</a:t>
            </a:r>
          </a:p>
        </p:txBody>
      </p:sp>
    </p:spTree>
    <p:extLst>
      <p:ext uri="{BB962C8B-B14F-4D97-AF65-F5344CB8AC3E}">
        <p14:creationId xmlns:p14="http://schemas.microsoft.com/office/powerpoint/2010/main" val="1681261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/>
        </p:nvSpPr>
        <p:spPr>
          <a:xfrm>
            <a:off x="0" y="685793"/>
            <a:ext cx="9144000" cy="548641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108295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0" y="685793"/>
            <a:ext cx="9144000" cy="548641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606516957"/>
      </p:ext>
    </p:extLst>
  </p:cSld>
  <p:clrMapOvr>
    <a:masterClrMapping/>
  </p:clrMapOvr>
  <p:transition xmlns:p14="http://schemas.microsoft.com/office/powerpoint/2010/main"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/>
        </p:nvSpPr>
        <p:spPr>
          <a:xfrm>
            <a:off x="0" y="685793"/>
            <a:ext cx="9144000" cy="548641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186657837"/>
      </p:ext>
    </p:extLst>
  </p:cSld>
  <p:clrMapOvr>
    <a:masterClrMapping/>
  </p:clrMapOvr>
  <p:transition xmlns:p14="http://schemas.microsoft.com/office/powerpoint/2010/main"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/>
        </p:nvSpPr>
        <p:spPr>
          <a:xfrm>
            <a:off x="0" y="685793"/>
            <a:ext cx="9144000" cy="548641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287151160"/>
      </p:ext>
    </p:extLst>
  </p:cSld>
  <p:clrMapOvr>
    <a:masterClrMapping/>
  </p:clrMapOvr>
  <p:transition xmlns:p14="http://schemas.microsoft.com/office/powerpoint/2010/main"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/>
        </p:nvSpPr>
        <p:spPr>
          <a:xfrm>
            <a:off x="0" y="685793"/>
            <a:ext cx="9144000" cy="548641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084532541"/>
      </p:ext>
    </p:extLst>
  </p:cSld>
  <p:clrMapOvr>
    <a:masterClrMapping/>
  </p:clrMapOvr>
  <p:transition xmlns:p14="http://schemas.microsoft.com/office/powerpoint/2010/main"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/>
        </p:nvSpPr>
        <p:spPr>
          <a:xfrm>
            <a:off x="0" y="685793"/>
            <a:ext cx="9144000" cy="548641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475981712"/>
      </p:ext>
    </p:extLst>
  </p:cSld>
  <p:clrMapOvr>
    <a:masterClrMapping/>
  </p:clrMapOvr>
  <p:transition xmlns:p14="http://schemas.microsoft.com/office/powerpoint/2010/main"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/>
        </p:nvSpPr>
        <p:spPr>
          <a:xfrm>
            <a:off x="0" y="685793"/>
            <a:ext cx="9144000" cy="548641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863361964"/>
      </p:ext>
    </p:extLst>
  </p:cSld>
  <p:clrMapOvr>
    <a:masterClrMapping/>
  </p:clrMapOvr>
  <p:transition xmlns:p14="http://schemas.microsoft.com/office/powerpoint/2010/main"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find out more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About: </a:t>
            </a:r>
            <a:r>
              <a:rPr lang="en-US" altLang="ja-JP" dirty="0" smtClean="0">
                <a:latin typeface="Calibri" charset="0"/>
                <a:ea typeface="ＭＳ Ｐゴシック" charset="0"/>
                <a:cs typeface="ＭＳ Ｐゴシック" charset="0"/>
                <a:hlinkClick r:id="rId3"/>
              </a:rPr>
              <a:t>http</a:t>
            </a:r>
            <a:r>
              <a:rPr lang="en-US" altLang="ja-JP" dirty="0">
                <a:latin typeface="Calibri" charset="0"/>
                <a:ea typeface="ＭＳ Ｐゴシック" charset="0"/>
                <a:cs typeface="ＭＳ Ｐゴシック" charset="0"/>
                <a:hlinkClick r:id="rId3"/>
              </a:rPr>
              <a:t>://www.hathitrust.org/about</a:t>
            </a:r>
            <a:endParaRPr lang="en-US" altLang="ja-JP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Twitter: </a:t>
            </a:r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  <a:hlinkClick r:id="rId4"/>
              </a:rPr>
              <a:t>http://twitter.com/hathitrust</a:t>
            </a:r>
            <a:endParaRPr lang="en-US" altLang="ja-JP" dirty="0" smtClean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altLang="ja-JP" dirty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Facebook: </a:t>
            </a:r>
            <a:r>
              <a:rPr lang="en-US" altLang="ja-JP" dirty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  <a:hlinkClick r:id="rId5"/>
              </a:rPr>
              <a:t>http://www.facebook.com/</a:t>
            </a:r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  <a:hlinkClick r:id="rId5"/>
              </a:rPr>
              <a:t>hathitrust</a:t>
            </a:r>
            <a:endParaRPr lang="en-US" altLang="ja-JP" dirty="0" smtClean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Monthly newsletter: </a:t>
            </a:r>
          </a:p>
          <a:p>
            <a:pPr lvl="1"/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  <a:hlinkClick r:id="rId6"/>
              </a:rPr>
              <a:t>http:www.hathitrust.org/updates</a:t>
            </a:r>
            <a:endParaRPr lang="en-US" altLang="ja-JP" dirty="0" smtClean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RSS </a:t>
            </a:r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  <a:hlinkClick r:id="rId7"/>
              </a:rPr>
              <a:t>http://www.hathitrust.org/updates_rss</a:t>
            </a:r>
            <a:endParaRPr lang="en-US" altLang="ja-JP" dirty="0" smtClean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Contact us: </a:t>
            </a:r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  <a:hlinkClick r:id="rId8"/>
              </a:rPr>
              <a:t>feedback@issues.hathitrust.org</a:t>
            </a:r>
            <a:endParaRPr lang="en-US" altLang="ja-JP" dirty="0" smtClean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Blogs: </a:t>
            </a:r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  <a:hlinkClick r:id="rId9"/>
              </a:rPr>
              <a:t>http://www.hathitrust.org/blogs</a:t>
            </a:r>
            <a:endParaRPr lang="en-US" altLang="ja-JP" dirty="0" smtClean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Large-scale Search</a:t>
            </a:r>
          </a:p>
          <a:p>
            <a:pPr lvl="1"/>
            <a:r>
              <a:rPr lang="en-US" altLang="ja-JP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Perspectives from </a:t>
            </a:r>
            <a:r>
              <a:rPr lang="en-US" altLang="ja-JP" dirty="0" err="1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HathiTrust</a:t>
            </a:r>
            <a:endParaRPr lang="en-US" altLang="ja-JP" dirty="0" smtClean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altLang="ja-JP" dirty="0" smtClean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endParaRPr lang="en-US" altLang="ja-JP" dirty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059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Mission	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3000" dirty="0" smtClean="0">
                <a:ea typeface="+mn-ea"/>
                <a:cs typeface="+mn-cs"/>
              </a:rPr>
              <a:t>To contribute to the common good by collecting, organizing, preserving, communicating, and sharing</a:t>
            </a:r>
            <a:r>
              <a:rPr lang="en-US" sz="3000" b="1" dirty="0" smtClean="0">
                <a:ea typeface="+mn-ea"/>
                <a:cs typeface="+mn-cs"/>
              </a:rPr>
              <a:t> </a:t>
            </a:r>
            <a:r>
              <a:rPr lang="en-US" sz="3000" dirty="0" smtClean="0">
                <a:ea typeface="+mn-ea"/>
                <a:cs typeface="+mn-cs"/>
              </a:rPr>
              <a:t>the record of human knowledge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456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e 8"/>
          <p:cNvSpPr/>
          <p:nvPr/>
        </p:nvSpPr>
        <p:spPr>
          <a:xfrm>
            <a:off x="1239838" y="2138363"/>
            <a:ext cx="2743200" cy="2743200"/>
          </a:xfrm>
          <a:prstGeom prst="pie">
            <a:avLst>
              <a:gd name="adj1" fmla="val 5400000"/>
              <a:gd name="adj2" fmla="val 16200000"/>
            </a:avLst>
          </a:prstGeom>
          <a:solidFill>
            <a:srgbClr val="D06C1A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611438" y="2138363"/>
            <a:ext cx="4648200" cy="2743200"/>
            <a:chOff x="1371600" y="0"/>
            <a:chExt cx="4648200" cy="2743200"/>
          </a:xfrm>
        </p:grpSpPr>
        <p:sp>
          <p:nvSpPr>
            <p:cNvPr id="19" name="Rectangle 18"/>
            <p:cNvSpPr/>
            <p:nvPr/>
          </p:nvSpPr>
          <p:spPr>
            <a:xfrm>
              <a:off x="1371600" y="0"/>
              <a:ext cx="4648200" cy="2743200"/>
            </a:xfrm>
            <a:prstGeom prst="rect">
              <a:avLst/>
            </a:prstGeom>
            <a:ln>
              <a:solidFill>
                <a:srgbClr val="E25B1C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1371600" y="0"/>
              <a:ext cx="4648200" cy="822325"/>
            </a:xfrm>
            <a:prstGeom prst="rect">
              <a:avLst/>
            </a:prstGeom>
            <a:ln>
              <a:solidFill>
                <a:srgbClr val="E25B1C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06680" tIns="106680" rIns="106680" bIns="106680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dirty="0" smtClean="0"/>
                <a:t>Universal Library</a:t>
              </a:r>
              <a:endParaRPr lang="en-US" sz="2800" dirty="0"/>
            </a:p>
          </p:txBody>
        </p:sp>
      </p:grpSp>
      <p:sp>
        <p:nvSpPr>
          <p:cNvPr id="11" name="Pie 10"/>
          <p:cNvSpPr/>
          <p:nvPr/>
        </p:nvSpPr>
        <p:spPr>
          <a:xfrm>
            <a:off x="1719263" y="2962275"/>
            <a:ext cx="1782762" cy="1782763"/>
          </a:xfrm>
          <a:prstGeom prst="pie">
            <a:avLst>
              <a:gd name="adj1" fmla="val 5400000"/>
              <a:gd name="adj2" fmla="val 16200000"/>
            </a:avLst>
          </a:prstGeom>
          <a:solidFill>
            <a:srgbClr val="D06C1A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611438" y="2962275"/>
            <a:ext cx="4648200" cy="1782763"/>
            <a:chOff x="1371600" y="822961"/>
            <a:chExt cx="4648200" cy="1783078"/>
          </a:xfrm>
        </p:grpSpPr>
        <p:sp>
          <p:nvSpPr>
            <p:cNvPr id="17" name="Rectangle 16"/>
            <p:cNvSpPr/>
            <p:nvPr/>
          </p:nvSpPr>
          <p:spPr>
            <a:xfrm>
              <a:off x="1371600" y="822961"/>
              <a:ext cx="4648200" cy="1783078"/>
            </a:xfrm>
            <a:prstGeom prst="rect">
              <a:avLst/>
            </a:prstGeom>
            <a:ln>
              <a:solidFill>
                <a:srgbClr val="D05117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1371600" y="822961"/>
              <a:ext cx="4648200" cy="8224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06680" tIns="106680" rIns="106680" bIns="106680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dirty="0"/>
                <a:t>Common Goal</a:t>
              </a:r>
            </a:p>
          </p:txBody>
        </p:sp>
      </p:grpSp>
      <p:sp>
        <p:nvSpPr>
          <p:cNvPr id="13" name="Pie 12"/>
          <p:cNvSpPr/>
          <p:nvPr/>
        </p:nvSpPr>
        <p:spPr>
          <a:xfrm>
            <a:off x="2200275" y="3784600"/>
            <a:ext cx="822325" cy="822325"/>
          </a:xfrm>
          <a:prstGeom prst="pie">
            <a:avLst>
              <a:gd name="adj1" fmla="val 5400000"/>
              <a:gd name="adj2" fmla="val 16200000"/>
            </a:avLst>
          </a:prstGeom>
          <a:solidFill>
            <a:srgbClr val="D06C1A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2611438" y="3784600"/>
            <a:ext cx="4648200" cy="822325"/>
            <a:chOff x="1371600" y="1645920"/>
            <a:chExt cx="4648200" cy="822959"/>
          </a:xfrm>
        </p:grpSpPr>
        <p:sp>
          <p:nvSpPr>
            <p:cNvPr id="15" name="Rectangle 14"/>
            <p:cNvSpPr/>
            <p:nvPr/>
          </p:nvSpPr>
          <p:spPr>
            <a:xfrm>
              <a:off x="1371600" y="1645920"/>
              <a:ext cx="4648200" cy="822959"/>
            </a:xfrm>
            <a:prstGeom prst="rect">
              <a:avLst/>
            </a:prstGeom>
            <a:ln>
              <a:solidFill>
                <a:srgbClr val="E25B1C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1371600" y="1645920"/>
              <a:ext cx="4648200" cy="822959"/>
            </a:xfrm>
            <a:prstGeom prst="rect">
              <a:avLst/>
            </a:prstGeom>
            <a:ln>
              <a:solidFill>
                <a:srgbClr val="E25B1C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87630" tIns="87630" rIns="87630" bIns="87630" spcCol="1270" anchor="ctr"/>
            <a:lstStyle/>
            <a:p>
              <a:pPr algn="ctr" defTabSz="10223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dirty="0"/>
                <a:t>Single Entity, Many Partners</a:t>
              </a:r>
            </a:p>
          </p:txBody>
        </p:sp>
      </p:grp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HathiTrust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277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Collections and Collaboration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>
              <a:defRPr/>
            </a:pPr>
            <a:r>
              <a:rPr lang="en-US" sz="3000" dirty="0"/>
              <a:t>Comprehensive </a:t>
            </a:r>
            <a:r>
              <a:rPr lang="en-US" sz="3000" dirty="0" smtClean="0"/>
              <a:t>collection</a:t>
            </a:r>
          </a:p>
          <a:p>
            <a:pPr lvl="1">
              <a:buFont typeface="Lucida Grande"/>
              <a:buChar char="-"/>
              <a:defRPr/>
            </a:pPr>
            <a:r>
              <a:rPr lang="en-US" sz="2600" dirty="0" smtClean="0"/>
              <a:t>Preservation…with Access</a:t>
            </a:r>
          </a:p>
          <a:p>
            <a:pPr lvl="1">
              <a:buFont typeface="Lucida Grande"/>
              <a:buChar char="-"/>
              <a:defRPr/>
            </a:pPr>
            <a:r>
              <a:rPr lang="en-US" sz="2600" dirty="0" smtClean="0"/>
              <a:t>Repository centralized, yet open</a:t>
            </a:r>
          </a:p>
          <a:p>
            <a:pPr>
              <a:defRPr/>
            </a:pPr>
            <a:r>
              <a:rPr lang="en-US" sz="3000" dirty="0" smtClean="0"/>
              <a:t>Shared </a:t>
            </a:r>
            <a:r>
              <a:rPr lang="en-US" sz="3000" dirty="0"/>
              <a:t>strategies</a:t>
            </a:r>
          </a:p>
          <a:p>
            <a:pPr lvl="1">
              <a:defRPr/>
            </a:pPr>
            <a:r>
              <a:rPr lang="en-US" sz="2600" dirty="0" smtClean="0"/>
              <a:t>Copyright</a:t>
            </a:r>
          </a:p>
          <a:p>
            <a:pPr lvl="1">
              <a:defRPr/>
            </a:pPr>
            <a:r>
              <a:rPr lang="en-US" sz="2600" dirty="0" smtClean="0"/>
              <a:t>Collection </a:t>
            </a:r>
            <a:r>
              <a:rPr lang="en-US" sz="2600" dirty="0"/>
              <a:t>management, </a:t>
            </a:r>
            <a:r>
              <a:rPr lang="en-US" sz="2600" dirty="0" smtClean="0"/>
              <a:t>development</a:t>
            </a:r>
          </a:p>
          <a:p>
            <a:pPr lvl="1">
              <a:defRPr/>
            </a:pPr>
            <a:r>
              <a:rPr lang="en-US" sz="2600" dirty="0" smtClean="0"/>
              <a:t>Preservation</a:t>
            </a:r>
          </a:p>
          <a:p>
            <a:pPr lvl="1">
              <a:defRPr/>
            </a:pPr>
            <a:r>
              <a:rPr lang="en-US" sz="2600" dirty="0"/>
              <a:t>Discovery / </a:t>
            </a:r>
            <a:r>
              <a:rPr lang="en-US" sz="2600" dirty="0" smtClean="0"/>
              <a:t>Use</a:t>
            </a:r>
          </a:p>
          <a:p>
            <a:pPr lvl="1">
              <a:defRPr/>
            </a:pPr>
            <a:r>
              <a:rPr lang="en-US" sz="2600" dirty="0" smtClean="0"/>
              <a:t>Bibliographic Indeterminacy</a:t>
            </a:r>
          </a:p>
          <a:p>
            <a:pPr lvl="1">
              <a:defRPr/>
            </a:pPr>
            <a:r>
              <a:rPr lang="en-US" sz="2600" dirty="0" smtClean="0"/>
              <a:t>Efficient user services</a:t>
            </a:r>
          </a:p>
          <a:p>
            <a:pPr>
              <a:defRPr/>
            </a:pPr>
            <a:r>
              <a:rPr lang="en-US" sz="3000" dirty="0" smtClean="0"/>
              <a:t>Public </a:t>
            </a:r>
            <a:r>
              <a:rPr lang="en-US" sz="3000" dirty="0"/>
              <a:t>Good</a:t>
            </a:r>
          </a:p>
          <a:p>
            <a:pPr>
              <a:buNone/>
            </a:pPr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587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Preservation...with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Long-term preservation</a:t>
            </a:r>
          </a:p>
          <a:p>
            <a:pPr lvl="1"/>
            <a:r>
              <a:rPr lang="en-US" dirty="0" smtClean="0"/>
              <a:t>Bit-level and migration</a:t>
            </a:r>
            <a:endParaRPr lang="en-US" dirty="0"/>
          </a:p>
          <a:p>
            <a:r>
              <a:rPr lang="en-US" dirty="0" smtClean="0"/>
              <a:t>Bibliographic </a:t>
            </a:r>
            <a:r>
              <a:rPr lang="en-US" dirty="0"/>
              <a:t>search</a:t>
            </a:r>
          </a:p>
          <a:p>
            <a:r>
              <a:rPr lang="en-US" dirty="0"/>
              <a:t>Full-text </a:t>
            </a:r>
            <a:r>
              <a:rPr lang="en-US" dirty="0" smtClean="0"/>
              <a:t>search</a:t>
            </a:r>
          </a:p>
          <a:p>
            <a:r>
              <a:rPr lang="en-US" dirty="0" smtClean="0"/>
              <a:t>Copyright review</a:t>
            </a:r>
          </a:p>
          <a:p>
            <a:r>
              <a:rPr lang="en-US" dirty="0"/>
              <a:t>Reading and download capabilities</a:t>
            </a:r>
          </a:p>
          <a:p>
            <a:pPr lvl="1"/>
            <a:r>
              <a:rPr lang="en-US" dirty="0"/>
              <a:t>Access for users who have print disabilities</a:t>
            </a:r>
          </a:p>
          <a:p>
            <a:pPr lvl="1"/>
            <a:r>
              <a:rPr lang="en-US" dirty="0"/>
              <a:t>Access to out of </a:t>
            </a:r>
            <a:r>
              <a:rPr lang="en-US" dirty="0" smtClean="0"/>
              <a:t>print and </a:t>
            </a:r>
            <a:r>
              <a:rPr lang="en-US" dirty="0"/>
              <a:t>brittle books</a:t>
            </a:r>
          </a:p>
          <a:p>
            <a:pPr lvl="1"/>
            <a:r>
              <a:rPr lang="en-US" dirty="0"/>
              <a:t>Subject to terms and conditions at </a:t>
            </a:r>
            <a:r>
              <a:rPr lang="en-US" dirty="0">
                <a:hlinkClick r:id="rId3"/>
              </a:rPr>
              <a:t>http://www.hathitrust.org/access_use#ic-access</a:t>
            </a:r>
            <a:endParaRPr lang="en-US" dirty="0"/>
          </a:p>
          <a:p>
            <a:r>
              <a:rPr lang="en-US" dirty="0"/>
              <a:t>Support beyond books and </a:t>
            </a:r>
            <a:r>
              <a:rPr lang="en-US" dirty="0" smtClean="0"/>
              <a:t>journals (pilots)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29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765323"/>
              </p:ext>
            </p:extLst>
          </p:nvPr>
        </p:nvGraphicFramePr>
        <p:xfrm>
          <a:off x="1133474" y="2009775"/>
          <a:ext cx="7609417" cy="4565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511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3988483"/>
              </p:ext>
            </p:extLst>
          </p:nvPr>
        </p:nvGraphicFramePr>
        <p:xfrm>
          <a:off x="832296" y="1739900"/>
          <a:ext cx="7212208" cy="4339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2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04040"/>
                </a:solidFill>
                <a:latin typeface="Calibri" charset="0"/>
              </a:rPr>
              <a:t>Language Distribution (1)</a:t>
            </a:r>
          </a:p>
        </p:txBody>
      </p:sp>
      <p:sp>
        <p:nvSpPr>
          <p:cNvPr id="6" name="Rectangle 5"/>
          <p:cNvSpPr/>
          <p:nvPr/>
        </p:nvSpPr>
        <p:spPr>
          <a:xfrm>
            <a:off x="4886325" y="1739900"/>
            <a:ext cx="3800475" cy="777875"/>
          </a:xfrm>
          <a:prstGeom prst="rect">
            <a:avLst/>
          </a:prstGeom>
          <a:noFill/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pitchFamily="-107" charset="-128"/>
                <a:cs typeface="ＭＳ Ｐゴシック" pitchFamily="-107" charset="-128"/>
              </a:rPr>
              <a:t>The top 10 languages make up ~86% of all content </a:t>
            </a:r>
          </a:p>
        </p:txBody>
      </p:sp>
    </p:spTree>
    <p:extLst>
      <p:ext uri="{BB962C8B-B14F-4D97-AF65-F5344CB8AC3E}">
        <p14:creationId xmlns:p14="http://schemas.microsoft.com/office/powerpoint/2010/main" val="3177655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23061</TotalTime>
  <Words>718</Words>
  <Application>Microsoft Macintosh PowerPoint</Application>
  <PresentationFormat>On-screen Show (4:3)</PresentationFormat>
  <Paragraphs>255</Paragraphs>
  <Slides>37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Office Theme</vt:lpstr>
      <vt:lpstr>Custom Design</vt:lpstr>
      <vt:lpstr>Institution Uses of HathiTrust</vt:lpstr>
      <vt:lpstr>Partnership</vt:lpstr>
      <vt:lpstr>Digital Repository</vt:lpstr>
      <vt:lpstr>Mission </vt:lpstr>
      <vt:lpstr>HathiTrust</vt:lpstr>
      <vt:lpstr>Collections and Collaboration</vt:lpstr>
      <vt:lpstr>Preservation...with Access</vt:lpstr>
      <vt:lpstr>Content Sources</vt:lpstr>
      <vt:lpstr>Language Distribution (1)</vt:lpstr>
      <vt:lpstr>Copyright Distribution</vt:lpstr>
      <vt:lpstr>Copyright Review</vt:lpstr>
      <vt:lpstr>Centralized...yet open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Linking in Local Catalogs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Collection Examples</vt:lpstr>
      <vt:lpstr>PowerPoint Presentation</vt:lpstr>
      <vt:lpstr>PowerPoint Presentation</vt:lpstr>
      <vt:lpstr>PowerPoint Presentation</vt:lpstr>
      <vt:lpstr>Library Collections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find out more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HathiTrust: Putting Research in Context</dc:title>
  <dc:creator>jjyork</dc:creator>
  <cp:lastModifiedBy>Library User</cp:lastModifiedBy>
  <cp:revision>529</cp:revision>
  <dcterms:created xsi:type="dcterms:W3CDTF">2012-03-08T23:05:54Z</dcterms:created>
  <dcterms:modified xsi:type="dcterms:W3CDTF">2013-06-14T13:02:51Z</dcterms:modified>
</cp:coreProperties>
</file>