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5" d="100"/>
          <a:sy n="85" d="100"/>
        </p:scale>
        <p:origin x="-100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1716059725"/>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dl.handle.net/2027/uc1.b3104093?urlappend=;seq=51" TargetMode="External"/><Relationship Id="rId4" Type="http://schemas.openxmlformats.org/officeDocument/2006/relationships/hyperlink" Target="http://www.hathitrust.org/statistics_visualizations"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hdl.handle.net/2027/hvd.32044107230294?urlappend=;seq=3"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hdl.handle.net/2027/uc2.ark:/13960/t6g168q23?urlappend=;seq=48"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hdl.handle.net/2027/mdp.39015026288392"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hdl.handle.net/2027/uc1.b3258765?urlappend=;seq=285"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hdl.handle.net/2027/nyp.33433072155330?urlappend=;seq=189"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hdl.handle.net/2027/wu.89104419106?urlappend=;seq=8"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hdl.handle.net/2027/uc2.ark:/13960/t9p26rk7j?urlappend=;seq=339"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quod.lib.umich.edu/h/hart/x-363074/07d119797"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quod.lib.umich.edu/h/hart/x-363069/07d119792"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hdl.handle.net/2027/uc2.ark:/13960/t5m90cf07"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hdl.handle.net/2027/uc1.b3272008?urlappend=;seq=93"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hdl.handle.net/2027/ucm.531685396x?urlappend=;seq=44"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Shape 2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 name="Shape 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Image: http://quod.lib.umich.edu/c/clark1ic/x-005144027/39015091197023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In copyright or undetermined - “limited-view”</a:t>
            </a:r>
          </a:p>
          <a:p>
            <a:pPr lvl="0" rtl="0">
              <a:buNone/>
            </a:pPr>
            <a:r>
              <a:rPr lang="en"/>
              <a:t>“Public domain” - “full-view”</a:t>
            </a:r>
          </a:p>
          <a:p>
            <a:endParaRPr lang="e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Clr>
                <a:schemeClr val="dk1"/>
              </a:buClr>
              <a:buSzPct val="100000"/>
              <a:buFont typeface="Arial"/>
              <a:buNone/>
            </a:pPr>
            <a:r>
              <a:rPr lang="en"/>
              <a:t>Image: </a:t>
            </a:r>
            <a:r>
              <a:rPr lang="en" u="sng">
                <a:solidFill>
                  <a:schemeClr val="hlink"/>
                </a:solidFill>
                <a:hlinkClick r:id="rId3"/>
              </a:rPr>
              <a:t>http://hdl.handle.net/2027/uc1.b3104093?urlappend=%3Bseq=51</a:t>
            </a:r>
            <a:r>
              <a:rPr lang="en"/>
              <a:t> </a:t>
            </a:r>
          </a:p>
          <a:p>
            <a:endParaRPr lang="en"/>
          </a:p>
          <a:p>
            <a:pPr lvl="0" rtl="0">
              <a:buClr>
                <a:schemeClr val="dk1"/>
              </a:buClr>
              <a:buSzPct val="100000"/>
              <a:buFont typeface="Arial"/>
              <a:buNone/>
            </a:pPr>
            <a:r>
              <a:rPr lang="en"/>
              <a:t>DEMO </a:t>
            </a:r>
            <a:r>
              <a:rPr lang="en" u="sng">
                <a:solidFill>
                  <a:schemeClr val="hlink"/>
                </a:solidFill>
                <a:hlinkClick r:id="rId4"/>
              </a:rPr>
              <a:t>http://www.hathitrust.org/statistics_visualizations</a:t>
            </a:r>
            <a:r>
              <a:rPr lang="en"/>
              <a:t> </a:t>
            </a:r>
          </a:p>
          <a:p>
            <a:pPr lvl="0" rtl="0">
              <a:buClr>
                <a:schemeClr val="dk1"/>
              </a:buClr>
              <a:buSzPct val="100000"/>
              <a:buFont typeface="Arial"/>
              <a:buNone/>
            </a:pPr>
            <a:r>
              <a:rPr lang="en"/>
              <a:t>Call numbers to indicate primary subjects of volumes - not all vols have LOC call numbers</a:t>
            </a:r>
          </a:p>
          <a:p>
            <a:pPr lvl="0" rtl="0">
              <a:buClr>
                <a:schemeClr val="dk1"/>
              </a:buClr>
              <a:buSzPct val="100000"/>
              <a:buFont typeface="Arial"/>
              <a:buNone/>
            </a:pPr>
            <a:r>
              <a:rPr lang="en"/>
              <a:t>50% of the collection is English, other top languages are European, and then Chinese, onwards</a:t>
            </a:r>
          </a:p>
          <a:p>
            <a:pPr lvl="0" rtl="0">
              <a:buClr>
                <a:schemeClr val="dk1"/>
              </a:buClr>
              <a:buSzPct val="100000"/>
              <a:buFont typeface="Arial"/>
              <a:buNone/>
            </a:pPr>
            <a:r>
              <a:rPr lang="en"/>
              <a:t>The top 10 languages make up ~86% of all content </a:t>
            </a:r>
          </a:p>
          <a:p>
            <a:endParaRPr lang="en"/>
          </a:p>
          <a:p>
            <a:endParaRPr lang="e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http://www.hathitrust.org/visualizations_callnumbers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http://www.hathitrust.org/visualizations_languages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http://www.hathitrust.org/visualizations_dates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a:t>
            </a:r>
            <a:r>
              <a:rPr lang="en" u="sng">
                <a:solidFill>
                  <a:schemeClr val="hlink"/>
                </a:solidFill>
                <a:hlinkClick r:id="rId3"/>
              </a:rPr>
              <a:t>http://hdl.handle.net/2027/hvd.32044107230294?urlappend=%3Bseq=3</a:t>
            </a:r>
            <a:r>
              <a:rPr lang="en"/>
              <a:t> </a:t>
            </a:r>
          </a:p>
          <a:p>
            <a:endParaRPr lang="en"/>
          </a:p>
          <a:p>
            <a:pPr lvl="0" rtl="0">
              <a:buNone/>
            </a:pPr>
            <a:r>
              <a:rPr lang="en"/>
              <a:t>Search for:</a:t>
            </a:r>
          </a:p>
          <a:p>
            <a:pPr lvl="0" rtl="0">
              <a:buNone/>
            </a:pPr>
            <a:r>
              <a:rPr lang="en"/>
              <a:t>Letters</a:t>
            </a:r>
          </a:p>
          <a:p>
            <a:pPr>
              <a:buNone/>
            </a:pPr>
            <a:r>
              <a:rPr lang="en"/>
              <a:t>Diary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a:t>
            </a:r>
            <a:r>
              <a:rPr lang="en" u="sng">
                <a:solidFill>
                  <a:schemeClr val="hlink"/>
                </a:solidFill>
                <a:hlinkClick r:id="rId3"/>
              </a:rPr>
              <a:t>http://hdl.handle.net/2027/uc2.ark:/13960/t6g168q23?urlappend=%3Bseq=48</a:t>
            </a:r>
            <a:r>
              <a:rPr lang="en"/>
              <a:t> </a:t>
            </a:r>
          </a:p>
          <a:p>
            <a:endParaRPr lang="en"/>
          </a:p>
          <a:p>
            <a:pPr>
              <a:buNone/>
            </a:pPr>
            <a:r>
              <a:rPr lang="en"/>
              <a:t>DEMO: null search and expand the format facet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To perform a null search, type an asterisk (*) into the search bar under catalog search. Null search cannot be performed in full-text search.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in </a:t>
            </a:r>
            <a:r>
              <a:rPr lang="en" u="sng">
                <a:solidFill>
                  <a:schemeClr val="hlink"/>
                </a:solidFill>
                <a:hlinkClick r:id="rId3"/>
              </a:rPr>
              <a:t>http://hdl.handle.net/2027/mdp.39015026288392</a:t>
            </a:r>
            <a:r>
              <a:rPr lang="en"/>
              <a:t> </a:t>
            </a:r>
          </a:p>
          <a:p>
            <a:endParaRPr lang="en"/>
          </a:p>
          <a:p>
            <a:pPr lvl="0" rtl="0">
              <a:buNone/>
            </a:pPr>
            <a:r>
              <a:rPr lang="en"/>
              <a:t>Reports by agencies</a:t>
            </a:r>
          </a:p>
          <a:p>
            <a:pPr lvl="0" rtl="0">
              <a:buNone/>
            </a:pPr>
            <a:r>
              <a:rPr lang="en"/>
              <a:t>Congressional hearings</a:t>
            </a:r>
          </a:p>
          <a:p>
            <a:pPr lvl="0" rtl="0">
              <a:buNone/>
            </a:pPr>
            <a:r>
              <a:rPr lang="en"/>
              <a:t>Laws and bills</a:t>
            </a:r>
          </a:p>
          <a:p>
            <a:pPr lvl="0" rtl="0">
              <a:buNone/>
            </a:pPr>
            <a:r>
              <a:rPr lang="en"/>
              <a:t>Congressional hearings and reports</a:t>
            </a:r>
          </a:p>
          <a:p>
            <a:pPr lvl="0" rtl="0">
              <a:buNone/>
            </a:pPr>
            <a:r>
              <a:rPr lang="en"/>
              <a:t>Federal Register</a:t>
            </a:r>
          </a:p>
          <a:p>
            <a:endParaRPr lang="en"/>
          </a:p>
          <a:p>
            <a:pPr lvl="0" rtl="0">
              <a:buNone/>
            </a:pPr>
            <a:r>
              <a:rPr lang="en"/>
              <a:t>When are they not in the public domain? When we don’t know that they are us federal gov docs (based on cataloging)</a:t>
            </a:r>
          </a:p>
          <a:p>
            <a:pPr lvl="0" rtl="0">
              <a:buNone/>
            </a:pPr>
            <a:r>
              <a:rPr lang="en"/>
              <a:t>When there are complications wrt non-federal authors; publishers; location of publication</a:t>
            </a:r>
          </a:p>
          <a:p>
            <a:endParaRPr lang="en"/>
          </a:p>
          <a:p>
            <a:pPr lvl="0" rtl="0">
              <a:buNone/>
            </a:pPr>
            <a:r>
              <a:rPr lang="en"/>
              <a:t>Gov docs initiatives: HT is devoted to becoming THE source for US Federal gov docs</a:t>
            </a:r>
          </a:p>
          <a:p>
            <a:pPr lvl="0" rtl="0">
              <a:buNone/>
            </a:pPr>
            <a:r>
              <a:rPr lang="en"/>
              <a:t>Ballot proposal at Constitutional Convention: create a comprehensive digital corpus of docs</a:t>
            </a:r>
          </a:p>
          <a:p>
            <a:pPr lvl="0" rtl="0">
              <a:buNone/>
            </a:pPr>
            <a:r>
              <a:rPr lang="en"/>
              <a:t>Working on building a registry of gov docs to help identify all gov docs </a:t>
            </a:r>
          </a:p>
          <a:p>
            <a:endParaRPr lang="en"/>
          </a:p>
          <a:p>
            <a:pPr lvl="0" rtl="0">
              <a:buNone/>
            </a:pPr>
            <a:r>
              <a:rPr lang="en"/>
              <a:t>Catherine Morse:</a:t>
            </a:r>
          </a:p>
          <a:p>
            <a:pPr lvl="0" rtl="0">
              <a:buNone/>
            </a:pPr>
            <a:r>
              <a:rPr lang="en"/>
              <a:t>- research papers where students are required to use primary resources. Some end up using gov docs in HT</a:t>
            </a:r>
          </a:p>
          <a:p>
            <a:pPr lvl="0" rtl="0">
              <a:buNone/>
            </a:pPr>
            <a:r>
              <a:rPr lang="en"/>
              <a:t> -a course where the professor assigns older public domain political theory books in HT.  </a:t>
            </a:r>
          </a:p>
          <a:p>
            <a:pPr lvl="0" rtl="0">
              <a:buNone/>
            </a:pPr>
            <a:r>
              <a:rPr lang="en"/>
              <a:t>-I've been contacted by a few different Indian tribes.  They want digital copies of documents (often hearings about their tribe).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a:t>
            </a:r>
            <a:r>
              <a:rPr lang="en" u="sng">
                <a:solidFill>
                  <a:schemeClr val="hlink"/>
                </a:solidFill>
                <a:hlinkClick r:id="rId3"/>
              </a:rPr>
              <a:t>http://hdl.handle.net/2027/uc1.b3258765?urlappend=%3Bseq=285</a:t>
            </a:r>
          </a:p>
          <a:p>
            <a:endParaRPr lang="en" u="sng">
              <a:solidFill>
                <a:schemeClr val="hlink"/>
              </a:solidFill>
              <a:hlinkClick r:id="rId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 name="Shape 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Clr>
                <a:schemeClr val="dk1"/>
              </a:buClr>
              <a:buSzPct val="100000"/>
              <a:buFont typeface="Arial"/>
              <a:buNone/>
            </a:pPr>
            <a:r>
              <a:rPr lang="en">
                <a:solidFill>
                  <a:schemeClr val="dk1"/>
                </a:solidFill>
              </a:rPr>
              <a:t>Image:  http://quod.lib.umich.edu/u/umdphotos1ic/x-31.433/umdph31_0433</a:t>
            </a:r>
          </a:p>
          <a:p>
            <a:pPr lvl="0" rtl="0">
              <a:buNone/>
            </a:pPr>
            <a:r>
              <a:rPr lang="en"/>
              <a:t>Introductions:  </a:t>
            </a:r>
          </a:p>
          <a:p>
            <a:pPr marL="457200" lvl="0" indent="-298450" rtl="0">
              <a:buClr>
                <a:srgbClr val="000000"/>
              </a:buClr>
              <a:buSzPct val="166666"/>
              <a:buFont typeface="Arial"/>
              <a:buChar char="•"/>
            </a:pPr>
            <a:r>
              <a:rPr lang="en"/>
              <a:t>Who are we?  </a:t>
            </a:r>
          </a:p>
          <a:p>
            <a:pPr marL="457200" lvl="0" indent="-298450" rtl="0">
              <a:buClr>
                <a:srgbClr val="000000"/>
              </a:buClr>
              <a:buSzPct val="166666"/>
              <a:buFont typeface="Arial"/>
              <a:buChar char="•"/>
            </a:pPr>
            <a:r>
              <a:rPr lang="en"/>
              <a:t>Ask Questions!</a:t>
            </a:r>
          </a:p>
          <a:p>
            <a:pPr marL="457200" lvl="0" indent="-298450" rtl="0">
              <a:spcBef>
                <a:spcPts val="600"/>
              </a:spcBef>
              <a:buClr>
                <a:srgbClr val="000000"/>
              </a:buClr>
              <a:buSzPct val="166666"/>
              <a:buFont typeface="Arial"/>
              <a:buChar char="•"/>
            </a:pPr>
            <a:r>
              <a:rPr lang="en">
                <a:solidFill>
                  <a:schemeClr val="dk1"/>
                </a:solidFill>
              </a:rPr>
              <a:t>We recognize there are librarians and others who are here on behalf of their constituency</a:t>
            </a:r>
          </a:p>
          <a:p>
            <a:endParaRPr lang="en">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a:t>
            </a:r>
            <a:r>
              <a:rPr lang="en" u="sng">
                <a:solidFill>
                  <a:schemeClr val="hlink"/>
                </a:solidFill>
                <a:hlinkClick r:id="rId3"/>
              </a:rPr>
              <a:t>http://hdl.handle.net/2027/nyp.33433072155330?urlappend=%3Bseq=189</a:t>
            </a:r>
            <a:r>
              <a:rPr lang="en"/>
              <a:t> </a:t>
            </a:r>
          </a:p>
          <a:p>
            <a:endParaRPr lang="en"/>
          </a:p>
          <a:p>
            <a:pPr lvl="0" rtl="0">
              <a:buNone/>
            </a:pPr>
            <a:r>
              <a:rPr lang="en"/>
              <a:t>Demo: </a:t>
            </a:r>
          </a:p>
          <a:p>
            <a:pPr lvl="0" rtl="0">
              <a:buNone/>
            </a:pPr>
            <a:r>
              <a:rPr lang="en"/>
              <a:t>Full-text search</a:t>
            </a:r>
          </a:p>
          <a:p>
            <a:pPr lvl="0" rtl="0">
              <a:buNone/>
            </a:pPr>
            <a:r>
              <a:rPr lang="en"/>
              <a:t>Catalog search</a:t>
            </a:r>
          </a:p>
          <a:p>
            <a:endParaRPr lang="en"/>
          </a:p>
          <a:p>
            <a:endParaRPr lang="e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Clr>
                <a:schemeClr val="dk1"/>
              </a:buClr>
              <a:buSzPct val="100000"/>
              <a:buFont typeface="Arial"/>
              <a:buNone/>
            </a:pPr>
            <a:r>
              <a:rPr lang="en">
                <a:solidFill>
                  <a:schemeClr val="dk1"/>
                </a:solidFill>
              </a:rPr>
              <a:t>When do you use full-text search? descriptive information plus full-text that occurs in a work, such as a name, place, citation, or favorite quote.</a:t>
            </a:r>
          </a:p>
          <a:p>
            <a:endParaRPr lang="en">
              <a:solidFill>
                <a:schemeClr val="dk1"/>
              </a:solidFill>
            </a:endParaRPr>
          </a:p>
          <a:p>
            <a:pPr lvl="0" rtl="0">
              <a:buNone/>
            </a:pPr>
            <a:r>
              <a:rPr lang="en"/>
              <a:t>1. Make sure you’re in the right tab for full-text search</a:t>
            </a:r>
          </a:p>
          <a:p>
            <a:pPr lvl="0" rtl="0">
              <a:buNone/>
            </a:pPr>
            <a:r>
              <a:rPr lang="en"/>
              <a:t>2. Advanced full-text search</a:t>
            </a:r>
          </a:p>
          <a:p>
            <a:pPr lvl="0" rtl="0">
              <a:buNone/>
            </a:pPr>
            <a:r>
              <a:rPr lang="en"/>
              <a:t>3. Search tips if you ever need additional help</a:t>
            </a:r>
          </a:p>
          <a:p>
            <a:pPr lvl="0" rtl="0">
              <a:buNone/>
            </a:pPr>
            <a:r>
              <a:rPr lang="en"/>
              <a:t>4. Check this box to limit to items that are available to you immediately</a:t>
            </a:r>
          </a:p>
          <a:p>
            <a:pPr lvl="0" rtl="0">
              <a:buNone/>
            </a:pPr>
            <a:r>
              <a:rPr lang="en"/>
              <a:t>5. Additional tip on when to use catalog or full-text search</a:t>
            </a:r>
          </a:p>
          <a:p>
            <a:endParaRPr lang="en"/>
          </a:p>
          <a:p>
            <a:endParaRPr lang="en"/>
          </a:p>
          <a:p>
            <a:endParaRPr lang="en"/>
          </a:p>
          <a:p>
            <a:endParaRPr lang="e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Dropdown menus allow you to customize your advanced search</a:t>
            </a:r>
          </a:p>
          <a:p>
            <a:endParaRPr lang="e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Clr>
                <a:schemeClr val="dk1"/>
              </a:buClr>
              <a:buSzPct val="100000"/>
              <a:buFont typeface="Arial"/>
              <a:buNone/>
            </a:pPr>
            <a:r>
              <a:rPr lang="en">
                <a:solidFill>
                  <a:schemeClr val="dk1"/>
                </a:solidFill>
              </a:rPr>
              <a:t>When do you use catalog search? - descriptive information only, such as author or title</a:t>
            </a:r>
          </a:p>
          <a:p>
            <a:endParaRPr lang="en">
              <a:solidFill>
                <a:schemeClr val="dk1"/>
              </a:solidFill>
            </a:endParaRPr>
          </a:p>
          <a:p>
            <a:pPr lvl="0" rtl="0">
              <a:buNone/>
            </a:pPr>
            <a:r>
              <a:rPr lang="en"/>
              <a:t>1. Make sure you’re in the right tab</a:t>
            </a:r>
          </a:p>
          <a:p>
            <a:pPr lvl="0" rtl="0">
              <a:buNone/>
            </a:pPr>
            <a:r>
              <a:rPr lang="en"/>
              <a:t>2. Advanced catalog search</a:t>
            </a:r>
          </a:p>
          <a:p>
            <a:pPr>
              <a:buNone/>
            </a:pPr>
            <a:r>
              <a:rPr lang="en"/>
              <a:t>3. </a:t>
            </a:r>
            <a:r>
              <a:rPr lang="en">
                <a:solidFill>
                  <a:schemeClr val="dk1"/>
                </a:solidFill>
              </a:rPr>
              <a:t>Check this box to limit to items that are available to you immediately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
</a:t>
            </a:r>
          </a:p>
          <a:p>
            <a:endParaRPr lang="e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Search results - </a:t>
            </a:r>
            <a:r>
              <a:rPr lang="en">
                <a:solidFill>
                  <a:schemeClr val="dk1"/>
                </a:solidFill>
              </a:rPr>
              <a:t>Catalog v. </a:t>
            </a:r>
            <a:r>
              <a:rPr lang="en"/>
              <a:t>Fulltext </a:t>
            </a:r>
          </a:p>
          <a:p>
            <a:endParaRPr lang="en"/>
          </a:p>
          <a:p>
            <a:pPr lvl="0" rtl="0">
              <a:buNone/>
            </a:pPr>
            <a:r>
              <a:rPr lang="en"/>
              <a:t>Catalog: 2,724 </a:t>
            </a:r>
            <a:r>
              <a:rPr lang="en" i="1"/>
              <a:t>records</a:t>
            </a:r>
          </a:p>
          <a:p>
            <a:pPr lvl="0" rtl="0">
              <a:buNone/>
            </a:pPr>
            <a:r>
              <a:rPr lang="en"/>
              <a:t>Full-text: 1,129,709 </a:t>
            </a:r>
            <a:r>
              <a:rPr lang="en" i="1"/>
              <a:t>items</a:t>
            </a:r>
          </a:p>
          <a:p>
            <a:endParaRPr lang="en" i="1"/>
          </a:p>
          <a:p>
            <a:pPr lvl="0" rtl="0">
              <a:buNone/>
            </a:pPr>
            <a:r>
              <a:rPr lang="en"/>
              <a:t>Catalog search allows you to sort your results by relevance, date, title</a:t>
            </a:r>
          </a:p>
          <a:p>
            <a:pPr lvl="0" rtl="0">
              <a:buNone/>
            </a:pPr>
            <a:r>
              <a:rPr lang="en"/>
              <a:t>Full-text search allows you to modify the number of results that appear on a page</a:t>
            </a:r>
          </a:p>
          <a:p>
            <a:endParaRPr lang="en"/>
          </a:p>
          <a:p>
            <a:pPr lvl="0" rtl="0">
              <a:buNone/>
            </a:pPr>
            <a:r>
              <a:rPr lang="en"/>
              <a:t>Full-text allows you to add items to a collection directly from the search results list. This is the best way to bulk add items to a collection.</a:t>
            </a:r>
          </a:p>
          <a:p>
            <a:endParaRPr lang="e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Image: </a:t>
            </a:r>
            <a:r>
              <a:rPr lang="en" u="sng">
                <a:solidFill>
                  <a:schemeClr val="hlink"/>
                </a:solidFill>
                <a:hlinkClick r:id="rId3"/>
              </a:rPr>
              <a:t>http://hdl.handle.net/2027/wu.89104419106?urlappend=%3Bseq=8</a:t>
            </a:r>
            <a:r>
              <a:rPr lang="en"/>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Search results display both “limited-view” and “full-view” volumes</a:t>
            </a:r>
          </a:p>
          <a:p>
            <a:endParaRPr lang="en"/>
          </a:p>
          <a:p>
            <a:endParaRPr lang="e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Clr>
                <a:schemeClr val="dk1"/>
              </a:buClr>
              <a:buSzPct val="100000"/>
              <a:buFont typeface="Arial"/>
              <a:buNone/>
            </a:pPr>
            <a:r>
              <a:rPr lang="en">
                <a:solidFill>
                  <a:schemeClr val="dk1"/>
                </a:solidFill>
              </a:rPr>
              <a:t>Items labeled “limited-view” are generally unavailable for viewing. However, there are some volumes where we can provide access based on Section 108 of the Copyright law to UM users, so make sure you log in to ensure those show up in your results. </a:t>
            </a:r>
          </a:p>
          <a:p>
            <a:pPr lvl="0" rtl="0">
              <a:buClr>
                <a:schemeClr val="dk1"/>
              </a:buClr>
              <a:buSzPct val="100000"/>
              <a:buFont typeface="Arial"/>
              <a:buNone/>
            </a:pPr>
            <a:r>
              <a:rPr lang="en">
                <a:solidFill>
                  <a:schemeClr val="dk1"/>
                </a:solidFill>
              </a:rPr>
              <a:t>- Search within limited-view volumes (use it like an index in the case where you have a print copy of the volume; use search to identify volumes of interest to you (ex: volumes that have numerous instances of your search term))</a:t>
            </a:r>
          </a:p>
          <a:p>
            <a:endParaRPr lang="en">
              <a:solidFill>
                <a:schemeClr val="dk1"/>
              </a:solidFill>
            </a:endParaRPr>
          </a:p>
          <a:p>
            <a:endParaRPr lang="en">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solidFill>
                  <a:schemeClr val="dk1"/>
                </a:solidFill>
              </a:rPr>
              <a:t>Items labeled “full-view” are available for viewing and sometimes for download.</a:t>
            </a:r>
          </a:p>
          <a:p>
            <a:pPr lvl="0" rtl="0">
              <a:buNone/>
            </a:pPr>
            <a:r>
              <a:rPr lang="en">
                <a:solidFill>
                  <a:schemeClr val="dk1"/>
                </a:solidFill>
              </a:rPr>
              <a:t>1. Under “get this book” you will see options for viewing and downloading and finding a print copy. If you are unable to download the whole book, check the copyright statement</a:t>
            </a:r>
          </a:p>
          <a:p>
            <a:pPr lvl="0" rtl="0">
              <a:buNone/>
            </a:pPr>
            <a:r>
              <a:rPr lang="en">
                <a:solidFill>
                  <a:schemeClr val="dk1"/>
                </a:solidFill>
              </a:rPr>
              <a:t>2. Copyright: Books that included “Google-digitized” are only available to logged in members of partner institutions. So LOG IN!!</a:t>
            </a:r>
          </a:p>
          <a:p>
            <a:pPr lvl="0" rtl="0">
              <a:buNone/>
            </a:pPr>
            <a:r>
              <a:rPr lang="en">
                <a:solidFill>
                  <a:schemeClr val="dk1"/>
                </a:solidFill>
              </a:rPr>
              <a:t>3. You can add an item to a collection while you are viewing that book. </a:t>
            </a:r>
          </a:p>
          <a:p>
            <a:pPr lvl="0" rtl="0">
              <a:buNone/>
            </a:pPr>
            <a:r>
              <a:rPr lang="en">
                <a:solidFill>
                  <a:schemeClr val="dk1"/>
                </a:solidFill>
              </a:rPr>
              <a:t>4. Different views for books: scroll view, flip view, thumbnail view, single page view, text view (based on OCR), make the view full-screen, zoom in and out, rotate pages</a:t>
            </a:r>
          </a:p>
          <a:p>
            <a:pPr>
              <a:buNone/>
            </a:pPr>
            <a:r>
              <a:rPr lang="en">
                <a:solidFill>
                  <a:schemeClr val="dk1"/>
                </a:solidFill>
              </a:rPr>
              <a:t>5. Search within a book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http://quod.lib.umich.edu/b/bhl/x-bl002078/bl002078</a:t>
            </a:r>
          </a:p>
          <a:p>
            <a:pPr lvl="0" rtl="0">
              <a:buNone/>
            </a:pPr>
            <a:r>
              <a:rPr lang="en"/>
              <a:t>Time:  5 minutes</a:t>
            </a:r>
          </a:p>
          <a:p>
            <a:pPr lvl="0" rtl="0">
              <a:buClr>
                <a:schemeClr val="dk1"/>
              </a:buClr>
              <a:buSzPct val="100000"/>
              <a:buFont typeface="Arial"/>
              <a:buNone/>
            </a:pPr>
            <a:r>
              <a:rPr lang="en">
                <a:solidFill>
                  <a:schemeClr val="dk1"/>
                </a:solidFill>
              </a:rPr>
              <a:t>Image:  http://quod.lib.umich.edu/b/bhl/x-bl002078/bl002078</a:t>
            </a:r>
          </a:p>
          <a:p>
            <a:pPr lvl="0" rtl="0">
              <a:buClr>
                <a:schemeClr val="dk1"/>
              </a:buClr>
              <a:buSzPct val="100000"/>
              <a:buFont typeface="Arial"/>
              <a:buNone/>
            </a:pPr>
            <a:r>
              <a:rPr lang="en">
                <a:solidFill>
                  <a:schemeClr val="dk1"/>
                </a:solidFill>
              </a:rPr>
              <a:t>In other words, what have you used in the past that you consider a digital collection?</a:t>
            </a:r>
          </a:p>
          <a:p>
            <a:endParaRPr lang="en">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Clr>
                <a:schemeClr val="dk1"/>
              </a:buClr>
              <a:buSzPct val="100000"/>
              <a:buFont typeface="Arial"/>
              <a:buNone/>
            </a:pPr>
            <a:r>
              <a:rPr lang="en"/>
              <a:t>Image: </a:t>
            </a:r>
            <a:r>
              <a:rPr lang="en" u="sng">
                <a:solidFill>
                  <a:schemeClr val="hlink"/>
                </a:solidFill>
                <a:hlinkClick r:id="rId3"/>
              </a:rPr>
              <a:t>http://hdl.handle.net/2027/uc2.ark:/13960/t9p26rk7j?urlappend=%3Bseq=339</a:t>
            </a:r>
            <a:r>
              <a:rPr lang="en"/>
              <a:t> </a:t>
            </a:r>
          </a:p>
          <a:p>
            <a:endParaRPr lang="en"/>
          </a:p>
          <a:p>
            <a:pPr lvl="0" rtl="0">
              <a:buClr>
                <a:schemeClr val="dk1"/>
              </a:buClr>
              <a:buSzPct val="100000"/>
              <a:buFont typeface="Arial"/>
              <a:buNone/>
            </a:pPr>
            <a:r>
              <a:rPr lang="en"/>
              <a:t>DEMO Collection Builder</a:t>
            </a:r>
          </a:p>
          <a:p>
            <a:pPr lvl="0" rtl="0">
              <a:buClr>
                <a:schemeClr val="dk1"/>
              </a:buClr>
              <a:buSzPct val="100000"/>
              <a:buFont typeface="Arial"/>
              <a:buNone/>
            </a:pPr>
            <a:r>
              <a:rPr lang="en"/>
              <a:t>Build collections as you search</a:t>
            </a:r>
          </a:p>
          <a:p>
            <a:pPr lvl="0" rtl="0">
              <a:buClr>
                <a:schemeClr val="dk1"/>
              </a:buClr>
              <a:buSzPct val="100000"/>
              <a:buFont typeface="Arial"/>
              <a:buNone/>
            </a:pPr>
            <a:r>
              <a:rPr lang="en"/>
              <a:t>Share collections or keep them private</a:t>
            </a:r>
          </a:p>
          <a:p>
            <a:pPr lvl="0" rtl="0">
              <a:buClr>
                <a:schemeClr val="dk1"/>
              </a:buClr>
              <a:buSzPct val="100000"/>
              <a:buFont typeface="Arial"/>
              <a:buNone/>
            </a:pPr>
            <a:r>
              <a:rPr lang="en"/>
              <a:t>Search within a collection that you created</a:t>
            </a:r>
          </a:p>
          <a:p>
            <a:pPr>
              <a:buNone/>
            </a:pPr>
            <a:r>
              <a:rPr lang="en"/>
              <a:t>E.g., search within all the volumes of a specific journal; search within all the volumes by a specific author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1. Select the tab for the collections you are interested in viewing. If you are not logged in, you will not see any collections under “My Collections”</a:t>
            </a:r>
          </a:p>
          <a:p>
            <a:pPr lvl="0" rtl="0">
              <a:buNone/>
            </a:pPr>
            <a:r>
              <a:rPr lang="en"/>
              <a:t>2. There are two ways to create a collection. One way is from this page, to click the link “create new collection” and then create an empty collection</a:t>
            </a:r>
          </a:p>
          <a:p>
            <a:pPr lvl="0" rtl="0">
              <a:buNone/>
            </a:pPr>
            <a:r>
              <a:rPr lang="en"/>
              <a:t>3. Make sure you are LOGGED IN when creating a collection. Otherwise, you will just create a temporary collection that will disappear when your session expires.</a:t>
            </a:r>
          </a:p>
          <a:p>
            <a:endParaRPr lang="en"/>
          </a:p>
          <a:p>
            <a:pPr>
              <a:buNone/>
            </a:pPr>
            <a:r>
              <a:rPr lang="en"/>
              <a:t>The collections featured on this page are public collections, which can be searched and viewed by anyone.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Creating a collection</a:t>
            </a:r>
          </a:p>
          <a:p>
            <a:pPr lvl="0" rtl="0">
              <a:buNone/>
            </a:pPr>
            <a:r>
              <a:rPr lang="en"/>
              <a:t>Enter name and description. The numbers to the right of the text boxes indicate character limits.</a:t>
            </a:r>
          </a:p>
          <a:p>
            <a:pPr>
              <a:buNone/>
            </a:pPr>
            <a:r>
              <a:rPr lang="en"/>
              <a:t>Select whether a collection will be private or public.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1. Choose how you want the collection sorted</a:t>
            </a:r>
          </a:p>
          <a:p>
            <a:pPr lvl="0" rtl="0">
              <a:buNone/>
            </a:pPr>
            <a:r>
              <a:rPr lang="en"/>
              <a:t>2. If you are copying a large amount of items over into a personal collection, it is useful to modify how many items show on a page to minimize effort</a:t>
            </a:r>
          </a:p>
          <a:p>
            <a:pPr>
              <a:buNone/>
            </a:pPr>
            <a:r>
              <a:rPr lang="en"/>
              <a:t>3. Add items in a collection to your own colletion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 name="Shape 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a:t>
            </a:r>
            <a:r>
              <a:rPr lang="en" u="sng">
                <a:solidFill>
                  <a:schemeClr val="hlink"/>
                </a:solidFill>
                <a:hlinkClick r:id="rId3"/>
              </a:rPr>
              <a:t>http://quod.lib.umich.edu/h/hart/x-363074/07d119797</a:t>
            </a:r>
          </a:p>
          <a:p>
            <a:pPr lvl="0" rtl="0">
              <a:buNone/>
            </a:pPr>
            <a:r>
              <a:rPr lang="en"/>
              <a:t>Here’s what we’re going to discuss today:</a:t>
            </a:r>
          </a:p>
          <a:p>
            <a:pPr marL="457200" lvl="0" indent="-317500" rtl="0">
              <a:lnSpc>
                <a:spcPct val="115000"/>
              </a:lnSpc>
              <a:buClr>
                <a:srgbClr val="000000"/>
              </a:buClr>
              <a:buSzPct val="212121"/>
              <a:buFont typeface="Arial"/>
              <a:buChar char="•"/>
            </a:pPr>
            <a:r>
              <a:rPr lang="en">
                <a:solidFill>
                  <a:schemeClr val="dk1"/>
                </a:solidFill>
              </a:rPr>
              <a:t>Understand the breadth of our collections</a:t>
            </a:r>
          </a:p>
          <a:p>
            <a:pPr marL="457200" lvl="0" indent="-317500" rtl="0">
              <a:lnSpc>
                <a:spcPct val="115000"/>
              </a:lnSpc>
              <a:buClr>
                <a:srgbClr val="000000"/>
              </a:buClr>
              <a:buSzPct val="212121"/>
              <a:buFont typeface="Arial"/>
              <a:buChar char="•"/>
            </a:pPr>
            <a:r>
              <a:rPr lang="en">
                <a:solidFill>
                  <a:schemeClr val="dk1"/>
                </a:solidFill>
              </a:rPr>
              <a:t>Understand how to access our collections</a:t>
            </a:r>
          </a:p>
          <a:p>
            <a:pPr marL="457200" lvl="0" indent="-317500" rtl="0">
              <a:lnSpc>
                <a:spcPct val="115000"/>
              </a:lnSpc>
              <a:buClr>
                <a:srgbClr val="000000"/>
              </a:buClr>
              <a:buSzPct val="212121"/>
              <a:buFont typeface="Arial"/>
              <a:buChar char="•"/>
            </a:pPr>
            <a:r>
              <a:rPr lang="en">
                <a:solidFill>
                  <a:schemeClr val="dk1"/>
                </a:solidFill>
              </a:rPr>
              <a:t>Understand how to use our collections</a:t>
            </a:r>
          </a:p>
          <a:p>
            <a:pPr marL="457200" lvl="0" indent="-317500" rtl="0">
              <a:lnSpc>
                <a:spcPct val="115000"/>
              </a:lnSpc>
              <a:buClr>
                <a:srgbClr val="000000"/>
              </a:buClr>
              <a:buSzPct val="212121"/>
              <a:buFont typeface="Arial"/>
              <a:buChar char="•"/>
            </a:pPr>
            <a:r>
              <a:rPr lang="en">
                <a:solidFill>
                  <a:schemeClr val="dk1"/>
                </a:solidFill>
              </a:rPr>
              <a:t>Understand who has access to materials?</a:t>
            </a:r>
          </a:p>
          <a:p>
            <a:pPr marL="457200" lvl="0" indent="-317500" rtl="0">
              <a:lnSpc>
                <a:spcPct val="115000"/>
              </a:lnSpc>
              <a:buClr>
                <a:srgbClr val="000000"/>
              </a:buClr>
              <a:buSzPct val="212121"/>
              <a:buFont typeface="Arial"/>
              <a:buChar char="•"/>
            </a:pPr>
            <a:r>
              <a:rPr lang="en">
                <a:solidFill>
                  <a:schemeClr val="dk1"/>
                </a:solidFill>
              </a:rPr>
              <a:t>What can you find and what can’t you find?</a:t>
            </a:r>
          </a:p>
          <a:p>
            <a:pPr marL="457200" lvl="0" indent="-317500" rtl="0">
              <a:lnSpc>
                <a:spcPct val="115000"/>
              </a:lnSpc>
              <a:buClr>
                <a:srgbClr val="000000"/>
              </a:buClr>
              <a:buSzPct val="212121"/>
              <a:buFont typeface="Arial"/>
              <a:buChar char="•"/>
            </a:pPr>
            <a:r>
              <a:rPr lang="en">
                <a:solidFill>
                  <a:schemeClr val="dk1"/>
                </a:solidFill>
              </a:rPr>
              <a:t>Understand how it’s relevant to your work</a:t>
            </a:r>
          </a:p>
          <a:p>
            <a:endParaRPr lang="en">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69" name="Shape 3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buNone/>
            </a:pPr>
            <a:r>
              <a:rPr lang="en" sz="1800" b="0" i="0" u="none" strike="noStrike" cap="none" baseline="0"/>
              <a:t>Promotional Road Tour!</a:t>
            </a:r>
          </a:p>
        </p:txBody>
      </p:sp>
      <p:sp>
        <p:nvSpPr>
          <p:cNvPr id="370" name="Shape 3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394" name="Shape 3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08" name="Shape 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22" name="Shape 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a:t>
            </a:r>
            <a:r>
              <a:rPr lang="en" u="sng">
                <a:solidFill>
                  <a:schemeClr val="hlink"/>
                </a:solidFill>
                <a:hlinkClick r:id="rId3"/>
              </a:rPr>
              <a:t>http://quod.lib.umich.edu/h/hart/x-363069/07d119792</a:t>
            </a:r>
          </a:p>
          <a:p>
            <a:pPr lvl="0" rtl="0">
              <a:spcBef>
                <a:spcPts val="600"/>
              </a:spcBef>
              <a:buClr>
                <a:schemeClr val="dk1"/>
              </a:buClr>
              <a:buSzPct val="100000"/>
              <a:buFont typeface="Arial"/>
              <a:buNone/>
            </a:pPr>
            <a:r>
              <a:rPr lang="en">
                <a:solidFill>
                  <a:schemeClr val="dk1"/>
                </a:solidFill>
              </a:rPr>
              <a:t>no licensed or subscribed-to databases and collections</a:t>
            </a:r>
          </a:p>
          <a:p>
            <a:pPr marL="457200" lvl="0" indent="-298450" rtl="0">
              <a:spcBef>
                <a:spcPts val="600"/>
              </a:spcBef>
              <a:buClr>
                <a:schemeClr val="dk1"/>
              </a:buClr>
              <a:buSzPct val="166666"/>
              <a:buFont typeface="Arial"/>
              <a:buChar char="•"/>
            </a:pPr>
            <a:r>
              <a:rPr lang="en">
                <a:solidFill>
                  <a:schemeClr val="dk1"/>
                </a:solidFill>
              </a:rPr>
              <a:t>Proquest</a:t>
            </a:r>
          </a:p>
          <a:p>
            <a:pPr marL="457200" lvl="0" indent="-298450" rtl="0">
              <a:spcBef>
                <a:spcPts val="600"/>
              </a:spcBef>
              <a:buClr>
                <a:schemeClr val="dk1"/>
              </a:buClr>
              <a:buSzPct val="166666"/>
              <a:buFont typeface="Arial"/>
              <a:buChar char="•"/>
            </a:pPr>
            <a:r>
              <a:rPr lang="en">
                <a:solidFill>
                  <a:schemeClr val="dk1"/>
                </a:solidFill>
              </a:rPr>
              <a:t>Web of Science</a:t>
            </a:r>
          </a:p>
          <a:p>
            <a:pPr marL="457200" lvl="0" indent="-298450" rtl="0">
              <a:spcBef>
                <a:spcPts val="600"/>
              </a:spcBef>
              <a:buClr>
                <a:schemeClr val="dk1"/>
              </a:buClr>
              <a:buSzPct val="166666"/>
              <a:buFont typeface="Arial"/>
              <a:buChar char="•"/>
            </a:pPr>
            <a:r>
              <a:rPr lang="en">
                <a:solidFill>
                  <a:schemeClr val="dk1"/>
                </a:solidFill>
              </a:rPr>
              <a:t>PsycInfo</a:t>
            </a:r>
          </a:p>
          <a:p>
            <a:pPr lvl="0" rtl="0">
              <a:lnSpc>
                <a:spcPct val="115000"/>
              </a:lnSpc>
              <a:buClr>
                <a:schemeClr val="dk1"/>
              </a:buClr>
              <a:buSzPct val="100000"/>
              <a:buFont typeface="Arial"/>
              <a:buNone/>
            </a:pPr>
            <a:r>
              <a:rPr lang="en">
                <a:solidFill>
                  <a:schemeClr val="dk1"/>
                </a:solidFill>
              </a:rPr>
              <a:t>HTRC &amp; HathiTrust data sets</a:t>
            </a:r>
          </a:p>
          <a:p>
            <a:pPr lvl="0" rtl="0">
              <a:lnSpc>
                <a:spcPct val="115000"/>
              </a:lnSpc>
              <a:buClr>
                <a:schemeClr val="dk1"/>
              </a:buClr>
              <a:buSzPct val="100000"/>
              <a:buFont typeface="Arial"/>
              <a:buNone/>
            </a:pPr>
            <a:r>
              <a:rPr lang="en">
                <a:solidFill>
                  <a:schemeClr val="dk1"/>
                </a:solidFill>
              </a:rPr>
              <a:t>Clark, data sets</a:t>
            </a:r>
          </a:p>
          <a:p>
            <a:pPr lvl="0" rtl="0">
              <a:lnSpc>
                <a:spcPct val="115000"/>
              </a:lnSpc>
              <a:buClr>
                <a:schemeClr val="dk1"/>
              </a:buClr>
              <a:buSzPct val="100000"/>
              <a:buFont typeface="Arial"/>
              <a:buNone/>
            </a:pPr>
            <a:r>
              <a:rPr lang="en">
                <a:solidFill>
                  <a:schemeClr val="dk1"/>
                </a:solidFill>
              </a:rPr>
              <a:t>MPub colls</a:t>
            </a:r>
          </a:p>
          <a:p>
            <a:pPr lvl="0" rtl="0">
              <a:lnSpc>
                <a:spcPct val="115000"/>
              </a:lnSpc>
              <a:buClr>
                <a:schemeClr val="dk1"/>
              </a:buClr>
              <a:buSzPct val="100000"/>
              <a:buFont typeface="Arial"/>
              <a:buNone/>
            </a:pPr>
            <a:r>
              <a:rPr lang="en">
                <a:solidFill>
                  <a:schemeClr val="dk1"/>
                </a:solidFill>
              </a:rPr>
              <a:t>Omeka exhibits</a:t>
            </a:r>
          </a:p>
          <a:p>
            <a:endParaRPr lang="en">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56" name="Shape 4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63" name="Shape 4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73" name="Shape 4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Source:  </a:t>
            </a:r>
            <a:r>
              <a:rPr lang="en" u="sng">
                <a:solidFill>
                  <a:schemeClr val="hlink"/>
                </a:solidFill>
                <a:hlinkClick r:id="rId3"/>
              </a:rPr>
              <a:t>http://hdl.handle.net/2027/uc2.ark:/13960/t5m90cf07</a:t>
            </a:r>
          </a:p>
          <a:p>
            <a:pPr lvl="0" rtl="0">
              <a:spcBef>
                <a:spcPts val="600"/>
              </a:spcBef>
              <a:buClr>
                <a:schemeClr val="dk1"/>
              </a:buClr>
              <a:buSzPct val="100000"/>
              <a:buFont typeface="Arial"/>
              <a:buNone/>
            </a:pPr>
            <a:r>
              <a:rPr lang="en">
                <a:solidFill>
                  <a:schemeClr val="dk1"/>
                </a:solidFill>
              </a:rPr>
              <a:t>A collection of digital objects, curated by an expert</a:t>
            </a:r>
          </a:p>
          <a:p>
            <a:pPr lvl="0" rtl="0">
              <a:spcBef>
                <a:spcPts val="600"/>
              </a:spcBef>
              <a:buClr>
                <a:schemeClr val="dk1"/>
              </a:buClr>
              <a:buSzPct val="100000"/>
              <a:buFont typeface="Arial"/>
              <a:buNone/>
            </a:pPr>
            <a:r>
              <a:rPr lang="en">
                <a:solidFill>
                  <a:schemeClr val="dk1"/>
                </a:solidFill>
              </a:rPr>
              <a:t>Digital object = </a:t>
            </a:r>
          </a:p>
          <a:p>
            <a:pPr lvl="0" rtl="0">
              <a:spcBef>
                <a:spcPts val="600"/>
              </a:spcBef>
              <a:buClr>
                <a:schemeClr val="dk1"/>
              </a:buClr>
              <a:buSzPct val="100000"/>
              <a:buFont typeface="Arial"/>
              <a:buNone/>
            </a:pPr>
            <a:r>
              <a:rPr lang="en">
                <a:solidFill>
                  <a:schemeClr val="dk1"/>
                </a:solidFill>
              </a:rPr>
              <a:t>Metadata = </a:t>
            </a:r>
          </a:p>
          <a:p>
            <a:pPr lvl="0" rtl="0">
              <a:spcBef>
                <a:spcPts val="600"/>
              </a:spcBef>
              <a:buClr>
                <a:schemeClr val="dk1"/>
              </a:buClr>
              <a:buSzPct val="100000"/>
              <a:buFont typeface="Arial"/>
              <a:buNone/>
            </a:pPr>
            <a:r>
              <a:rPr lang="en">
                <a:solidFill>
                  <a:schemeClr val="dk1"/>
                </a:solidFill>
              </a:rPr>
              <a:t>By curated we mean = selected</a:t>
            </a:r>
          </a:p>
          <a:p>
            <a:pPr lvl="0" rtl="0">
              <a:spcBef>
                <a:spcPts val="600"/>
              </a:spcBef>
              <a:buClr>
                <a:schemeClr val="dk1"/>
              </a:buClr>
              <a:buSzPct val="100000"/>
              <a:buFont typeface="Arial"/>
              <a:buNone/>
            </a:pPr>
            <a:r>
              <a:rPr lang="en">
                <a:solidFill>
                  <a:schemeClr val="dk1"/>
                </a:solidFill>
              </a:rPr>
              <a:t>The Library cares about curation in general</a:t>
            </a:r>
          </a:p>
          <a:p>
            <a:pPr lvl="0" rtl="0">
              <a:spcBef>
                <a:spcPts val="600"/>
              </a:spcBef>
              <a:buClr>
                <a:schemeClr val="dk1"/>
              </a:buClr>
              <a:buSzPct val="100000"/>
              <a:buFont typeface="Arial"/>
              <a:buNone/>
            </a:pPr>
            <a:r>
              <a:rPr lang="en">
                <a:solidFill>
                  <a:schemeClr val="dk1"/>
                </a:solidFill>
              </a:rPr>
              <a:t>Providing access to digital things</a:t>
            </a:r>
          </a:p>
          <a:p>
            <a:endParaRPr lang="en">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501" name="Shape 5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508" name="Shape 5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515" name="Shape 5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3" name="Shape 5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0" name="Shape 5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4" name="Shape 5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2" name="Shape 57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buNone/>
            </a:pPr>
            <a:r>
              <a:rPr lang="en"/>
              <a:t>Mention not going to over finding aids for time reasons...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a:t>
            </a:r>
            <a:r>
              <a:rPr lang="en" u="sng">
                <a:solidFill>
                  <a:schemeClr val="hlink"/>
                </a:solidFill>
                <a:hlinkClick r:id="rId3"/>
              </a:rPr>
              <a:t>http://hdl.handle.net/2027/uc1.b3272008?urlappend=%3Bseq=93</a:t>
            </a:r>
          </a:p>
          <a:p>
            <a:endParaRPr lang="en" u="sng">
              <a:solidFill>
                <a:schemeClr val="hlink"/>
              </a:solidFill>
              <a:hlinkClick r:id="rId3"/>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9" name="Shape 5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buNone/>
            </a:pPr>
            <a:r>
              <a:rPr lang="en"/>
              <a:t>Collections from Kelsey, UM Anthropology, UMMA, and Library Special Collections, like Labadie, where the Anarchism Pamphlets reside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8" name="Shape 5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5" name="Shape 6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chemeClr val="dk1"/>
              </a:buClr>
              <a:buSzPct val="100000"/>
              <a:buFont typeface="Arial"/>
              <a:buNone/>
            </a:pPr>
            <a:r>
              <a:rPr lang="en">
                <a:solidFill>
                  <a:schemeClr val="dk1"/>
                </a:solidFill>
              </a:rPr>
              <a:t>→ URLs: HT and dig colls list</a:t>
            </a:r>
          </a:p>
          <a:p>
            <a:pPr lvl="0" rtl="0">
              <a:spcBef>
                <a:spcPts val="600"/>
              </a:spcBef>
              <a:buClr>
                <a:schemeClr val="dk1"/>
              </a:buClr>
              <a:buSzPct val="100000"/>
              <a:buFont typeface="Arial"/>
              <a:buNone/>
            </a:pPr>
            <a:r>
              <a:rPr lang="en">
                <a:solidFill>
                  <a:schemeClr val="dk1"/>
                </a:solidFill>
              </a:rPr>
              <a:t>→ toddler being thrown in a pool</a:t>
            </a:r>
          </a:p>
          <a:p>
            <a:pPr lvl="0" rtl="0">
              <a:spcBef>
                <a:spcPts val="600"/>
              </a:spcBef>
              <a:buClr>
                <a:schemeClr val="dk1"/>
              </a:buClr>
              <a:buSzPct val="100000"/>
              <a:buFont typeface="Arial"/>
              <a:buNone/>
            </a:pPr>
            <a:r>
              <a:rPr lang="en">
                <a:solidFill>
                  <a:schemeClr val="dk1"/>
                </a:solidFill>
              </a:rPr>
              <a:t>→ attendees will try to find something in either DLXS or HT</a:t>
            </a:r>
          </a:p>
          <a:p>
            <a:pPr lvl="0" rtl="0">
              <a:spcBef>
                <a:spcPts val="600"/>
              </a:spcBef>
              <a:buClr>
                <a:schemeClr val="dk1"/>
              </a:buClr>
              <a:buSzPct val="100000"/>
              <a:buFont typeface="Arial"/>
              <a:buNone/>
            </a:pPr>
            <a:r>
              <a:rPr lang="en">
                <a:solidFill>
                  <a:schemeClr val="dk1"/>
                </a:solidFill>
              </a:rPr>
              <a:t>→ report out</a:t>
            </a:r>
          </a:p>
          <a:p>
            <a:endParaRPr lang="en">
              <a:solidFill>
                <a:schemeClr val="dk1"/>
              </a:solidFill>
            </a:endParaRPr>
          </a:p>
          <a:p>
            <a:pPr marL="914400" lvl="1" indent="-298450" rtl="0">
              <a:lnSpc>
                <a:spcPct val="115000"/>
              </a:lnSpc>
              <a:buClr>
                <a:schemeClr val="dk1"/>
              </a:buClr>
              <a:buSzPct val="100000"/>
              <a:buFont typeface="Arial"/>
              <a:buChar char="○"/>
            </a:pPr>
            <a:r>
              <a:rPr lang="en" b="1">
                <a:solidFill>
                  <a:schemeClr val="dk1"/>
                </a:solidFill>
              </a:rPr>
              <a:t>have them use a research query of their own or ask us for one</a:t>
            </a:r>
          </a:p>
          <a:p>
            <a:pPr lvl="0" rtl="0">
              <a:lnSpc>
                <a:spcPct val="115000"/>
              </a:lnSpc>
              <a:buClr>
                <a:schemeClr val="dk1"/>
              </a:buClr>
              <a:buSzPct val="100000"/>
              <a:buFont typeface="Arial"/>
              <a:buNone/>
            </a:pPr>
            <a:r>
              <a:rPr lang="en" b="1">
                <a:solidFill>
                  <a:schemeClr val="dk1"/>
                </a:solidFill>
              </a:rPr>
              <a:t>[AZ will come up with some queries]</a:t>
            </a:r>
          </a:p>
          <a:p>
            <a:pPr lvl="0" rtl="0">
              <a:lnSpc>
                <a:spcPct val="115000"/>
              </a:lnSpc>
              <a:buClr>
                <a:schemeClr val="dk1"/>
              </a:buClr>
              <a:buSzPct val="100000"/>
              <a:buFont typeface="Arial"/>
              <a:buNone/>
            </a:pPr>
            <a:r>
              <a:rPr lang="en" b="1">
                <a:solidFill>
                  <a:schemeClr val="dk1"/>
                </a:solidFill>
              </a:rPr>
              <a:t>5 minutes: search your search</a:t>
            </a:r>
          </a:p>
          <a:p>
            <a:pPr lvl="0" rtl="0">
              <a:lnSpc>
                <a:spcPct val="115000"/>
              </a:lnSpc>
              <a:buClr>
                <a:schemeClr val="dk1"/>
              </a:buClr>
              <a:buSzPct val="100000"/>
              <a:buFont typeface="Arial"/>
              <a:buNone/>
            </a:pPr>
            <a:r>
              <a:rPr lang="en" b="1">
                <a:solidFill>
                  <a:schemeClr val="dk1"/>
                </a:solidFill>
              </a:rPr>
              <a:t>5 minutes: use the functionality of the system</a:t>
            </a:r>
          </a:p>
          <a:p>
            <a:pPr lvl="0" rtl="0">
              <a:lnSpc>
                <a:spcPct val="115000"/>
              </a:lnSpc>
              <a:buClr>
                <a:schemeClr val="dk1"/>
              </a:buClr>
              <a:buSzPct val="100000"/>
              <a:buFont typeface="Arial"/>
              <a:buNone/>
            </a:pPr>
            <a:r>
              <a:rPr lang="en" b="1">
                <a:solidFill>
                  <a:schemeClr val="dk1"/>
                </a:solidFill>
              </a:rPr>
              <a:t>5 minutes: do it in the other (HT or DLXS)</a:t>
            </a:r>
          </a:p>
          <a:p>
            <a:pPr marL="914400" lvl="1" indent="-298450" rtl="0">
              <a:lnSpc>
                <a:spcPct val="115000"/>
              </a:lnSpc>
              <a:buClr>
                <a:schemeClr val="dk1"/>
              </a:buClr>
              <a:buSzPct val="100000"/>
              <a:buFont typeface="Arial"/>
              <a:buChar char="○"/>
            </a:pPr>
            <a:r>
              <a:rPr lang="en" b="1">
                <a:solidFill>
                  <a:schemeClr val="dk1"/>
                </a:solidFill>
              </a:rPr>
              <a:t>for DLXS, those would be:</a:t>
            </a:r>
          </a:p>
          <a:p>
            <a:pPr marL="1371600" lvl="2" indent="-298450" rtl="0">
              <a:lnSpc>
                <a:spcPct val="115000"/>
              </a:lnSpc>
              <a:buClr>
                <a:schemeClr val="dk1"/>
              </a:buClr>
              <a:buSzPct val="100000"/>
              <a:buFont typeface="Arial"/>
              <a:buChar char="■"/>
            </a:pPr>
            <a:r>
              <a:rPr lang="en" b="1">
                <a:solidFill>
                  <a:schemeClr val="dk1"/>
                </a:solidFill>
              </a:rPr>
              <a:t>download</a:t>
            </a:r>
          </a:p>
          <a:p>
            <a:pPr marL="1371600" lvl="2" indent="-298450" rtl="0">
              <a:lnSpc>
                <a:spcPct val="115000"/>
              </a:lnSpc>
              <a:buClr>
                <a:schemeClr val="dk1"/>
              </a:buClr>
              <a:buSzPct val="100000"/>
              <a:buFont typeface="Arial"/>
              <a:buChar char="■"/>
            </a:pPr>
            <a:r>
              <a:rPr lang="en" b="1">
                <a:solidFill>
                  <a:schemeClr val="dk1"/>
                </a:solidFill>
              </a:rPr>
              <a:t>resizing</a:t>
            </a:r>
          </a:p>
          <a:p>
            <a:pPr marL="1371600" lvl="2" indent="-298450" rtl="0">
              <a:lnSpc>
                <a:spcPct val="115000"/>
              </a:lnSpc>
              <a:buClr>
                <a:schemeClr val="dk1"/>
              </a:buClr>
              <a:buSzPct val="100000"/>
              <a:buFont typeface="Arial"/>
              <a:buChar char="■"/>
            </a:pPr>
            <a:r>
              <a:rPr lang="en" b="1">
                <a:solidFill>
                  <a:schemeClr val="dk1"/>
                </a:solidFill>
              </a:rPr>
              <a:t>paging</a:t>
            </a:r>
          </a:p>
          <a:p>
            <a:pPr marL="1371600" lvl="2" indent="-298450" rtl="0">
              <a:lnSpc>
                <a:spcPct val="115000"/>
              </a:lnSpc>
              <a:buClr>
                <a:schemeClr val="dk1"/>
              </a:buClr>
              <a:buSzPct val="100000"/>
              <a:buFont typeface="Arial"/>
              <a:buChar char="■"/>
            </a:pPr>
            <a:r>
              <a:rPr lang="en" b="1">
                <a:solidFill>
                  <a:schemeClr val="dk1"/>
                </a:solidFill>
              </a:rPr>
              <a:t>portfolios</a:t>
            </a:r>
          </a:p>
          <a:p>
            <a:pPr marL="1371600" lvl="2" indent="-298450" rtl="0">
              <a:lnSpc>
                <a:spcPct val="115000"/>
              </a:lnSpc>
              <a:buClr>
                <a:schemeClr val="dk1"/>
              </a:buClr>
              <a:buSzPct val="100000"/>
              <a:buFont typeface="Arial"/>
              <a:buChar char="■"/>
            </a:pPr>
            <a:r>
              <a:rPr lang="en" b="1">
                <a:solidFill>
                  <a:schemeClr val="dk1"/>
                </a:solidFill>
              </a:rPr>
              <a:t>saving results</a:t>
            </a:r>
          </a:p>
          <a:p>
            <a:pPr marL="914400" lvl="1" indent="-298450" rtl="0">
              <a:lnSpc>
                <a:spcPct val="115000"/>
              </a:lnSpc>
              <a:buClr>
                <a:schemeClr val="dk1"/>
              </a:buClr>
              <a:buSzPct val="100000"/>
              <a:buFont typeface="Arial"/>
              <a:buChar char="○"/>
            </a:pPr>
            <a:r>
              <a:rPr lang="en">
                <a:solidFill>
                  <a:schemeClr val="dk1"/>
                </a:solidFill>
              </a:rPr>
              <a:t>we can do this either individually or in teams</a:t>
            </a:r>
          </a:p>
          <a:p>
            <a:pPr marL="914400" lvl="1" indent="-298450" rtl="0">
              <a:lnSpc>
                <a:spcPct val="115000"/>
              </a:lnSpc>
              <a:buClr>
                <a:schemeClr val="dk1"/>
              </a:buClr>
              <a:buSzPct val="100000"/>
              <a:buFont typeface="Arial"/>
              <a:buChar char="○"/>
            </a:pPr>
            <a:r>
              <a:rPr lang="en">
                <a:solidFill>
                  <a:schemeClr val="dk1"/>
                </a:solidFill>
              </a:rPr>
              <a:t>if we do as a team, then a group could report out on a specific activity, like downloading</a:t>
            </a:r>
          </a:p>
          <a:p>
            <a:endParaRPr lang="en">
              <a:solidFill>
                <a:schemeClr val="dk1"/>
              </a:solidFill>
            </a:endParaRPr>
          </a:p>
          <a:p>
            <a:endParaRPr lang="en">
              <a:solidFill>
                <a:schemeClr val="dk1"/>
              </a:solidFill>
            </a:endParaRPr>
          </a:p>
          <a:p>
            <a:pPr lvl="0" rtl="0">
              <a:spcBef>
                <a:spcPts val="600"/>
              </a:spcBef>
              <a:buClr>
                <a:schemeClr val="dk1"/>
              </a:buClr>
              <a:buSzPct val="100000"/>
              <a:buFont typeface="Arial"/>
              <a:buNone/>
            </a:pPr>
            <a:r>
              <a:rPr lang="en">
                <a:solidFill>
                  <a:schemeClr val="dk1"/>
                </a:solidFill>
              </a:rPr>
              <a:t>Don Quixote translations</a:t>
            </a:r>
          </a:p>
          <a:p>
            <a:pPr lvl="0" rtl="0">
              <a:spcBef>
                <a:spcPts val="600"/>
              </a:spcBef>
              <a:buClr>
                <a:schemeClr val="dk1"/>
              </a:buClr>
              <a:buSzPct val="100000"/>
              <a:buFont typeface="Arial"/>
              <a:buNone/>
            </a:pPr>
            <a:r>
              <a:rPr lang="en">
                <a:solidFill>
                  <a:schemeClr val="dk1"/>
                </a:solidFill>
              </a:rPr>
              <a:t>Versions of the Bible</a:t>
            </a:r>
          </a:p>
          <a:p>
            <a:pPr lvl="0" rtl="0">
              <a:spcBef>
                <a:spcPts val="600"/>
              </a:spcBef>
              <a:buClr>
                <a:schemeClr val="dk1"/>
              </a:buClr>
              <a:buSzPct val="100000"/>
              <a:buFont typeface="Arial"/>
              <a:buNone/>
            </a:pPr>
            <a:r>
              <a:rPr lang="en">
                <a:solidFill>
                  <a:schemeClr val="dk1"/>
                </a:solidFill>
              </a:rPr>
              <a:t>Robert Louis Stevenson - Treasure Island</a:t>
            </a:r>
          </a:p>
          <a:p>
            <a:pPr lvl="0" rtl="0">
              <a:spcBef>
                <a:spcPts val="600"/>
              </a:spcBef>
              <a:buClr>
                <a:schemeClr val="dk1"/>
              </a:buClr>
              <a:buSzPct val="100000"/>
              <a:buFont typeface="Arial"/>
              <a:buNone/>
            </a:pPr>
            <a:r>
              <a:rPr lang="en">
                <a:solidFill>
                  <a:schemeClr val="dk1"/>
                </a:solidFill>
              </a:rPr>
              <a:t>Earliest use of the word</a:t>
            </a:r>
          </a:p>
          <a:p>
            <a:pPr lvl="0" rtl="0">
              <a:spcBef>
                <a:spcPts val="600"/>
              </a:spcBef>
              <a:buClr>
                <a:schemeClr val="dk1"/>
              </a:buClr>
              <a:buSzPct val="100000"/>
              <a:buFont typeface="Arial"/>
              <a:buNone/>
            </a:pPr>
            <a:r>
              <a:rPr lang="en">
                <a:solidFill>
                  <a:schemeClr val="dk1"/>
                </a:solidFill>
              </a:rPr>
              <a:t>Content related to nuclear power, plants, history, armament, etc</a:t>
            </a:r>
          </a:p>
          <a:p>
            <a:pPr lvl="0" rtl="0">
              <a:spcBef>
                <a:spcPts val="600"/>
              </a:spcBef>
              <a:buClr>
                <a:schemeClr val="dk1"/>
              </a:buClr>
              <a:buSzPct val="100000"/>
              <a:buFont typeface="Arial"/>
              <a:buNone/>
            </a:pPr>
            <a:r>
              <a:rPr lang="en">
                <a:solidFill>
                  <a:schemeClr val="dk1"/>
                </a:solidFill>
              </a:rPr>
              <a:t>Uses of the phrase “nuclear family”</a:t>
            </a:r>
          </a:p>
          <a:p>
            <a:pPr lvl="0" rtl="0">
              <a:spcBef>
                <a:spcPts val="600"/>
              </a:spcBef>
              <a:buClr>
                <a:schemeClr val="dk1"/>
              </a:buClr>
              <a:buSzPct val="100000"/>
              <a:buFont typeface="Arial"/>
              <a:buNone/>
            </a:pPr>
            <a:r>
              <a:rPr lang="en">
                <a:solidFill>
                  <a:schemeClr val="dk1"/>
                </a:solidFill>
              </a:rPr>
              <a:t>“Black Action Movement” - group formed in the 60s to advocate for minority groups</a:t>
            </a:r>
          </a:p>
          <a:p>
            <a:endParaRPr lang="en">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1" name="Shape 6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8" name="Shape 6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chemeClr val="dk1"/>
              </a:buClr>
              <a:buSzPct val="100000"/>
              <a:buFont typeface="Arial"/>
              <a:buNone/>
            </a:pPr>
            <a:r>
              <a:rPr lang="en">
                <a:solidFill>
                  <a:schemeClr val="dk1"/>
                </a:solidFill>
              </a:rPr>
              <a:t>→ URLs: HT and dig colls list</a:t>
            </a:r>
          </a:p>
          <a:p>
            <a:pPr lvl="0" rtl="0">
              <a:spcBef>
                <a:spcPts val="600"/>
              </a:spcBef>
              <a:buClr>
                <a:schemeClr val="dk1"/>
              </a:buClr>
              <a:buSzPct val="100000"/>
              <a:buFont typeface="Arial"/>
              <a:buNone/>
            </a:pPr>
            <a:r>
              <a:rPr lang="en">
                <a:solidFill>
                  <a:schemeClr val="dk1"/>
                </a:solidFill>
              </a:rPr>
              <a:t>→ toddler being thrown in a pool</a:t>
            </a:r>
          </a:p>
          <a:p>
            <a:pPr lvl="0" rtl="0">
              <a:spcBef>
                <a:spcPts val="600"/>
              </a:spcBef>
              <a:buClr>
                <a:schemeClr val="dk1"/>
              </a:buClr>
              <a:buSzPct val="100000"/>
              <a:buFont typeface="Arial"/>
              <a:buNone/>
            </a:pPr>
            <a:r>
              <a:rPr lang="en">
                <a:solidFill>
                  <a:schemeClr val="dk1"/>
                </a:solidFill>
              </a:rPr>
              <a:t>→ attendees will try to find something in either DLXS or HT</a:t>
            </a:r>
          </a:p>
          <a:p>
            <a:pPr lvl="0" rtl="0">
              <a:spcBef>
                <a:spcPts val="600"/>
              </a:spcBef>
              <a:buClr>
                <a:schemeClr val="dk1"/>
              </a:buClr>
              <a:buSzPct val="100000"/>
              <a:buFont typeface="Arial"/>
              <a:buNone/>
            </a:pPr>
            <a:r>
              <a:rPr lang="en">
                <a:solidFill>
                  <a:schemeClr val="dk1"/>
                </a:solidFill>
              </a:rPr>
              <a:t>→ report out</a:t>
            </a:r>
          </a:p>
          <a:p>
            <a:endParaRPr lang="en">
              <a:solidFill>
                <a:schemeClr val="dk1"/>
              </a:solidFill>
            </a:endParaRPr>
          </a:p>
          <a:p>
            <a:pPr marL="914400" lvl="1" indent="-298450" rtl="0">
              <a:lnSpc>
                <a:spcPct val="115000"/>
              </a:lnSpc>
              <a:buClr>
                <a:schemeClr val="dk1"/>
              </a:buClr>
              <a:buSzPct val="100000"/>
              <a:buFont typeface="Arial"/>
              <a:buChar char="○"/>
            </a:pPr>
            <a:r>
              <a:rPr lang="en" b="1">
                <a:solidFill>
                  <a:schemeClr val="dk1"/>
                </a:solidFill>
              </a:rPr>
              <a:t>have them use a research query of their own or ask us for one</a:t>
            </a:r>
          </a:p>
          <a:p>
            <a:pPr lvl="0" rtl="0">
              <a:lnSpc>
                <a:spcPct val="115000"/>
              </a:lnSpc>
              <a:buClr>
                <a:schemeClr val="dk1"/>
              </a:buClr>
              <a:buSzPct val="100000"/>
              <a:buFont typeface="Arial"/>
              <a:buNone/>
            </a:pPr>
            <a:r>
              <a:rPr lang="en" b="1">
                <a:solidFill>
                  <a:schemeClr val="dk1"/>
                </a:solidFill>
              </a:rPr>
              <a:t>[AZ will come up with some queries]</a:t>
            </a:r>
          </a:p>
          <a:p>
            <a:pPr lvl="0" rtl="0">
              <a:lnSpc>
                <a:spcPct val="115000"/>
              </a:lnSpc>
              <a:buClr>
                <a:schemeClr val="dk1"/>
              </a:buClr>
              <a:buSzPct val="100000"/>
              <a:buFont typeface="Arial"/>
              <a:buNone/>
            </a:pPr>
            <a:r>
              <a:rPr lang="en" b="1">
                <a:solidFill>
                  <a:schemeClr val="dk1"/>
                </a:solidFill>
              </a:rPr>
              <a:t>5 minutes: search your search</a:t>
            </a:r>
          </a:p>
          <a:p>
            <a:pPr lvl="0" rtl="0">
              <a:lnSpc>
                <a:spcPct val="115000"/>
              </a:lnSpc>
              <a:buClr>
                <a:schemeClr val="dk1"/>
              </a:buClr>
              <a:buSzPct val="100000"/>
              <a:buFont typeface="Arial"/>
              <a:buNone/>
            </a:pPr>
            <a:r>
              <a:rPr lang="en" b="1">
                <a:solidFill>
                  <a:schemeClr val="dk1"/>
                </a:solidFill>
              </a:rPr>
              <a:t>5 minutes: use the functionality of the system</a:t>
            </a:r>
          </a:p>
          <a:p>
            <a:pPr lvl="0" rtl="0">
              <a:lnSpc>
                <a:spcPct val="115000"/>
              </a:lnSpc>
              <a:buClr>
                <a:schemeClr val="dk1"/>
              </a:buClr>
              <a:buSzPct val="100000"/>
              <a:buFont typeface="Arial"/>
              <a:buNone/>
            </a:pPr>
            <a:r>
              <a:rPr lang="en" b="1">
                <a:solidFill>
                  <a:schemeClr val="dk1"/>
                </a:solidFill>
              </a:rPr>
              <a:t>5 minutes: do it in the other (HT or DLXS)</a:t>
            </a:r>
          </a:p>
          <a:p>
            <a:pPr marL="914400" lvl="1" indent="-298450" rtl="0">
              <a:lnSpc>
                <a:spcPct val="115000"/>
              </a:lnSpc>
              <a:buClr>
                <a:schemeClr val="dk1"/>
              </a:buClr>
              <a:buSzPct val="100000"/>
              <a:buFont typeface="Arial"/>
              <a:buChar char="○"/>
            </a:pPr>
            <a:r>
              <a:rPr lang="en" b="1">
                <a:solidFill>
                  <a:schemeClr val="dk1"/>
                </a:solidFill>
              </a:rPr>
              <a:t>for DLXS, those would be:</a:t>
            </a:r>
          </a:p>
          <a:p>
            <a:pPr marL="1371600" lvl="2" indent="-298450" rtl="0">
              <a:lnSpc>
                <a:spcPct val="115000"/>
              </a:lnSpc>
              <a:buClr>
                <a:schemeClr val="dk1"/>
              </a:buClr>
              <a:buSzPct val="100000"/>
              <a:buFont typeface="Arial"/>
              <a:buChar char="■"/>
            </a:pPr>
            <a:r>
              <a:rPr lang="en" b="1">
                <a:solidFill>
                  <a:schemeClr val="dk1"/>
                </a:solidFill>
              </a:rPr>
              <a:t>download</a:t>
            </a:r>
          </a:p>
          <a:p>
            <a:pPr marL="1371600" lvl="2" indent="-298450" rtl="0">
              <a:lnSpc>
                <a:spcPct val="115000"/>
              </a:lnSpc>
              <a:buClr>
                <a:schemeClr val="dk1"/>
              </a:buClr>
              <a:buSzPct val="100000"/>
              <a:buFont typeface="Arial"/>
              <a:buChar char="■"/>
            </a:pPr>
            <a:r>
              <a:rPr lang="en" b="1">
                <a:solidFill>
                  <a:schemeClr val="dk1"/>
                </a:solidFill>
              </a:rPr>
              <a:t>resizing</a:t>
            </a:r>
          </a:p>
          <a:p>
            <a:pPr marL="1371600" lvl="2" indent="-298450" rtl="0">
              <a:lnSpc>
                <a:spcPct val="115000"/>
              </a:lnSpc>
              <a:buClr>
                <a:schemeClr val="dk1"/>
              </a:buClr>
              <a:buSzPct val="100000"/>
              <a:buFont typeface="Arial"/>
              <a:buChar char="■"/>
            </a:pPr>
            <a:r>
              <a:rPr lang="en" b="1">
                <a:solidFill>
                  <a:schemeClr val="dk1"/>
                </a:solidFill>
              </a:rPr>
              <a:t>paging</a:t>
            </a:r>
          </a:p>
          <a:p>
            <a:pPr marL="1371600" lvl="2" indent="-298450" rtl="0">
              <a:lnSpc>
                <a:spcPct val="115000"/>
              </a:lnSpc>
              <a:buClr>
                <a:schemeClr val="dk1"/>
              </a:buClr>
              <a:buSzPct val="100000"/>
              <a:buFont typeface="Arial"/>
              <a:buChar char="■"/>
            </a:pPr>
            <a:r>
              <a:rPr lang="en" b="1">
                <a:solidFill>
                  <a:schemeClr val="dk1"/>
                </a:solidFill>
              </a:rPr>
              <a:t>portfolios</a:t>
            </a:r>
          </a:p>
          <a:p>
            <a:pPr marL="1371600" lvl="2" indent="-298450" rtl="0">
              <a:lnSpc>
                <a:spcPct val="115000"/>
              </a:lnSpc>
              <a:buClr>
                <a:schemeClr val="dk1"/>
              </a:buClr>
              <a:buSzPct val="100000"/>
              <a:buFont typeface="Arial"/>
              <a:buChar char="■"/>
            </a:pPr>
            <a:r>
              <a:rPr lang="en" b="1">
                <a:solidFill>
                  <a:schemeClr val="dk1"/>
                </a:solidFill>
              </a:rPr>
              <a:t>saving results</a:t>
            </a:r>
          </a:p>
          <a:p>
            <a:pPr marL="914400" lvl="1" indent="-298450" rtl="0">
              <a:lnSpc>
                <a:spcPct val="115000"/>
              </a:lnSpc>
              <a:buClr>
                <a:schemeClr val="dk1"/>
              </a:buClr>
              <a:buSzPct val="100000"/>
              <a:buFont typeface="Arial"/>
              <a:buChar char="○"/>
            </a:pPr>
            <a:r>
              <a:rPr lang="en">
                <a:solidFill>
                  <a:schemeClr val="dk1"/>
                </a:solidFill>
              </a:rPr>
              <a:t>we can do this either individually or in teams</a:t>
            </a:r>
          </a:p>
          <a:p>
            <a:pPr marL="914400" lvl="1" indent="-298450" rtl="0">
              <a:lnSpc>
                <a:spcPct val="115000"/>
              </a:lnSpc>
              <a:buClr>
                <a:schemeClr val="dk1"/>
              </a:buClr>
              <a:buSzPct val="100000"/>
              <a:buFont typeface="Arial"/>
              <a:buChar char="○"/>
            </a:pPr>
            <a:r>
              <a:rPr lang="en">
                <a:solidFill>
                  <a:schemeClr val="dk1"/>
                </a:solidFill>
              </a:rPr>
              <a:t>if we do as a team, then a group could report out on a specific activity, like downloading</a:t>
            </a:r>
          </a:p>
          <a:p>
            <a:endParaRPr lang="en">
              <a:solidFill>
                <a:schemeClr val="dk1"/>
              </a:solidFill>
            </a:endParaRPr>
          </a:p>
          <a:p>
            <a:endParaRPr lang="en">
              <a:solidFill>
                <a:schemeClr val="dk1"/>
              </a:solidFill>
            </a:endParaRPr>
          </a:p>
          <a:p>
            <a:pPr lvl="0" rtl="0">
              <a:spcBef>
                <a:spcPts val="600"/>
              </a:spcBef>
              <a:buClr>
                <a:schemeClr val="dk1"/>
              </a:buClr>
              <a:buSzPct val="100000"/>
              <a:buFont typeface="Arial"/>
              <a:buNone/>
            </a:pPr>
            <a:r>
              <a:rPr lang="en">
                <a:solidFill>
                  <a:schemeClr val="dk1"/>
                </a:solidFill>
              </a:rPr>
              <a:t>Don Quixote translations</a:t>
            </a:r>
          </a:p>
          <a:p>
            <a:pPr lvl="0" rtl="0">
              <a:spcBef>
                <a:spcPts val="600"/>
              </a:spcBef>
              <a:buClr>
                <a:schemeClr val="dk1"/>
              </a:buClr>
              <a:buSzPct val="100000"/>
              <a:buFont typeface="Arial"/>
              <a:buNone/>
            </a:pPr>
            <a:r>
              <a:rPr lang="en">
                <a:solidFill>
                  <a:schemeClr val="dk1"/>
                </a:solidFill>
              </a:rPr>
              <a:t>Versions of the Bible</a:t>
            </a:r>
          </a:p>
          <a:p>
            <a:pPr lvl="0" rtl="0">
              <a:spcBef>
                <a:spcPts val="600"/>
              </a:spcBef>
              <a:buClr>
                <a:schemeClr val="dk1"/>
              </a:buClr>
              <a:buSzPct val="100000"/>
              <a:buFont typeface="Arial"/>
              <a:buNone/>
            </a:pPr>
            <a:r>
              <a:rPr lang="en">
                <a:solidFill>
                  <a:schemeClr val="dk1"/>
                </a:solidFill>
              </a:rPr>
              <a:t>Robert Louis Stevenson - Treasure Island</a:t>
            </a:r>
          </a:p>
          <a:p>
            <a:pPr lvl="0" rtl="0">
              <a:spcBef>
                <a:spcPts val="600"/>
              </a:spcBef>
              <a:buClr>
                <a:schemeClr val="dk1"/>
              </a:buClr>
              <a:buSzPct val="100000"/>
              <a:buFont typeface="Arial"/>
              <a:buNone/>
            </a:pPr>
            <a:r>
              <a:rPr lang="en">
                <a:solidFill>
                  <a:schemeClr val="dk1"/>
                </a:solidFill>
              </a:rPr>
              <a:t>Earliest use of the word</a:t>
            </a:r>
          </a:p>
          <a:p>
            <a:pPr lvl="0" rtl="0">
              <a:spcBef>
                <a:spcPts val="600"/>
              </a:spcBef>
              <a:buClr>
                <a:schemeClr val="dk1"/>
              </a:buClr>
              <a:buSzPct val="100000"/>
              <a:buFont typeface="Arial"/>
              <a:buNone/>
            </a:pPr>
            <a:r>
              <a:rPr lang="en">
                <a:solidFill>
                  <a:schemeClr val="dk1"/>
                </a:solidFill>
              </a:rPr>
              <a:t>Content related to nuclear power, plants, history, armament, etc</a:t>
            </a:r>
          </a:p>
          <a:p>
            <a:pPr lvl="0" rtl="0">
              <a:spcBef>
                <a:spcPts val="600"/>
              </a:spcBef>
              <a:buClr>
                <a:schemeClr val="dk1"/>
              </a:buClr>
              <a:buSzPct val="100000"/>
              <a:buFont typeface="Arial"/>
              <a:buNone/>
            </a:pPr>
            <a:r>
              <a:rPr lang="en">
                <a:solidFill>
                  <a:schemeClr val="dk1"/>
                </a:solidFill>
              </a:rPr>
              <a:t>Uses of the phrase “nuclear family”</a:t>
            </a:r>
          </a:p>
          <a:p>
            <a:pPr lvl="0" rtl="0">
              <a:spcBef>
                <a:spcPts val="600"/>
              </a:spcBef>
              <a:buClr>
                <a:schemeClr val="dk1"/>
              </a:buClr>
              <a:buSzPct val="100000"/>
              <a:buFont typeface="Arial"/>
              <a:buNone/>
            </a:pPr>
            <a:r>
              <a:rPr lang="en">
                <a:solidFill>
                  <a:schemeClr val="dk1"/>
                </a:solidFill>
              </a:rPr>
              <a:t>“Black Action Movement” - group formed in the 60s to advocate for minority groups</a:t>
            </a:r>
          </a:p>
          <a:p>
            <a:endParaRPr lang="en">
              <a:solidFill>
                <a:schemeClr val="dk1"/>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1" name="Shape 6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http://quod.lib.umich.edu/b/bhl/x-bl002078/bl002078</a:t>
            </a:r>
          </a:p>
          <a:p>
            <a:pPr lvl="0" rtl="0">
              <a:buNone/>
            </a:pPr>
            <a:r>
              <a:rPr lang="en"/>
              <a:t>Time:  5 minutes</a:t>
            </a:r>
          </a:p>
          <a:p>
            <a:pPr lvl="0" rtl="0">
              <a:spcBef>
                <a:spcPts val="600"/>
              </a:spcBef>
              <a:buClr>
                <a:schemeClr val="dk1"/>
              </a:buClr>
              <a:buSzPct val="110000"/>
              <a:buFont typeface="Arial"/>
              <a:buNone/>
            </a:pPr>
            <a:r>
              <a:rPr lang="en" sz="1000">
                <a:solidFill>
                  <a:schemeClr val="dk1"/>
                </a:solidFill>
              </a:rPr>
              <a:t>Now that you’ve heard this all, how has your definition of a digital collection changed?</a:t>
            </a:r>
          </a:p>
          <a:p>
            <a:endParaRPr lang="en" sz="1000">
              <a:solidFill>
                <a:schemeClr val="dk1"/>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8" name="Shape 6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http://quod.lib.umich.edu/b/bhl/x-bl002078/bl002078</a:t>
            </a:r>
          </a:p>
          <a:p>
            <a:pPr lvl="0" rtl="0">
              <a:buNone/>
            </a:pPr>
            <a:r>
              <a:rPr lang="en"/>
              <a:t>Time:  5 minutes</a:t>
            </a:r>
          </a:p>
          <a:p>
            <a:pPr lvl="0" rtl="0">
              <a:spcBef>
                <a:spcPts val="600"/>
              </a:spcBef>
              <a:buClr>
                <a:schemeClr val="dk1"/>
              </a:buClr>
              <a:buSzPct val="110000"/>
              <a:buFont typeface="Arial"/>
              <a:buNone/>
            </a:pPr>
            <a:r>
              <a:rPr lang="en" sz="1000">
                <a:solidFill>
                  <a:schemeClr val="dk1"/>
                </a:solidFill>
              </a:rPr>
              <a:t>Now that you’ve heard this all, how has your definition of a digital collection changed?</a:t>
            </a:r>
          </a:p>
          <a:p>
            <a:endParaRPr lang="en" sz="1000">
              <a:solidFill>
                <a:schemeClr val="dk1"/>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5" name="Shape 6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Image: http://quod.lib.umich.edu/m/moaa/x-bl000298/bl000298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Clr>
                <a:schemeClr val="dk1"/>
              </a:buClr>
              <a:buSzPct val="100000"/>
              <a:buFont typeface="Arial"/>
              <a:buNone/>
            </a:pPr>
            <a:r>
              <a:rPr lang="en"/>
              <a:t>Image: </a:t>
            </a:r>
            <a:r>
              <a:rPr lang="en" u="sng">
                <a:solidFill>
                  <a:schemeClr val="hlink"/>
                </a:solidFill>
                <a:hlinkClick r:id="rId3"/>
              </a:rPr>
              <a:t>http://hdl.handle.net/2027/ucm.531685396x?urlappend=%3Bseq=44</a:t>
            </a:r>
            <a:r>
              <a:rPr lang="en"/>
              <a:t> </a:t>
            </a:r>
          </a:p>
          <a:p>
            <a:pPr lvl="0" rtl="0">
              <a:buClr>
                <a:schemeClr val="dk1"/>
              </a:buClr>
              <a:buSzPct val="100000"/>
              <a:buFont typeface="Arial"/>
              <a:buNone/>
            </a:pPr>
            <a:r>
              <a:rPr lang="en"/>
              <a:t>www.hathitrust.org</a:t>
            </a:r>
          </a:p>
          <a:p>
            <a:pPr lvl="0" rtl="0">
              <a:buClr>
                <a:schemeClr val="dk1"/>
              </a:buClr>
              <a:buSzPct val="100000"/>
              <a:buFont typeface="Arial"/>
              <a:buNone/>
            </a:pPr>
            <a:r>
              <a:rPr lang="en"/>
              <a:t>Launched 2008</a:t>
            </a:r>
          </a:p>
          <a:p>
            <a:pPr lvl="0" rtl="0">
              <a:buClr>
                <a:schemeClr val="dk1"/>
              </a:buClr>
              <a:buSzPct val="100000"/>
              <a:buFont typeface="Arial"/>
              <a:buNone/>
            </a:pPr>
            <a:r>
              <a:rPr lang="en"/>
              <a:t>A partnership of 92 institutions</a:t>
            </a:r>
          </a:p>
          <a:p>
            <a:pPr lvl="0" rtl="0">
              <a:buNone/>
            </a:pPr>
            <a:r>
              <a:rPr lang="en"/>
              <a:t>Initial focus on digitized book and journal content</a:t>
            </a:r>
          </a:p>
          <a:p>
            <a:endParaRPr lang="en"/>
          </a:p>
          <a:p>
            <a:pPr lvl="0" rtl="0">
              <a:buClr>
                <a:schemeClr val="dk1"/>
              </a:buClr>
              <a:buSzPct val="100000"/>
              <a:buFont typeface="Arial"/>
              <a:buNone/>
            </a:pPr>
            <a:r>
              <a:rPr lang="en"/>
              <a:t>10.8 million total volumes </a:t>
            </a:r>
          </a:p>
          <a:p>
            <a:pPr lvl="0" rtl="0">
              <a:buClr>
                <a:schemeClr val="dk1"/>
              </a:buClr>
              <a:buSzPct val="100000"/>
              <a:buFont typeface="Arial"/>
              <a:buNone/>
            </a:pPr>
            <a:r>
              <a:rPr lang="en"/>
              <a:t>5.6 million book titles</a:t>
            </a:r>
          </a:p>
          <a:p>
            <a:pPr lvl="0" rtl="0">
              <a:buClr>
                <a:schemeClr val="dk1"/>
              </a:buClr>
              <a:buSzPct val="100000"/>
              <a:buFont typeface="Arial"/>
              <a:buNone/>
            </a:pPr>
            <a:r>
              <a:rPr lang="en"/>
              <a:t>282,000 serial titles</a:t>
            </a:r>
          </a:p>
          <a:p>
            <a:pPr lvl="0" rtl="0">
              <a:buNone/>
            </a:pPr>
            <a:r>
              <a:rPr lang="en"/>
              <a:t>3.4 million public domain (~32%)</a:t>
            </a:r>
          </a:p>
          <a:p>
            <a:endParaRPr lang="en"/>
          </a:p>
          <a:p>
            <a:pPr lvl="0" rtl="0">
              <a:buClr>
                <a:schemeClr val="dk1"/>
              </a:buClr>
              <a:buSzPct val="100000"/>
              <a:buFont typeface="Arial"/>
              <a:buNone/>
            </a:pPr>
            <a:r>
              <a:rPr lang="en"/>
              <a:t>Content comes mostly from academic libraries</a:t>
            </a:r>
          </a:p>
          <a:p>
            <a:pPr lvl="0" rtl="0">
              <a:buClr>
                <a:schemeClr val="dk1"/>
              </a:buClr>
              <a:buSzPct val="100000"/>
              <a:buFont typeface="Arial"/>
              <a:buNone/>
            </a:pPr>
            <a:r>
              <a:rPr lang="en"/>
              <a:t>University of California system of libraries, Yale, Harvard, the CIC institutions, others</a:t>
            </a:r>
          </a:p>
          <a:p>
            <a:pPr lvl="0" rtl="0">
              <a:buClr>
                <a:schemeClr val="dk1"/>
              </a:buClr>
              <a:buSzPct val="100000"/>
              <a:buFont typeface="Arial"/>
              <a:buNone/>
            </a:pPr>
            <a:r>
              <a:rPr lang="en"/>
              <a:t>Non-academic libraries: NYPL</a:t>
            </a:r>
          </a:p>
          <a:p>
            <a:pPr lvl="0" rtl="0">
              <a:buClr>
                <a:schemeClr val="dk1"/>
              </a:buClr>
              <a:buSzPct val="100000"/>
              <a:buFont typeface="Arial"/>
              <a:buNone/>
            </a:pPr>
            <a:r>
              <a:rPr lang="en"/>
              <a:t>Non-US content: Universidad Complutense de Madrid, Keio University</a:t>
            </a:r>
          </a:p>
          <a:p>
            <a:pPr lvl="0" rtl="0">
              <a:buClr>
                <a:schemeClr val="dk1"/>
              </a:buClr>
              <a:buSzPct val="100000"/>
              <a:buFont typeface="Arial"/>
              <a:buNone/>
            </a:pPr>
            <a:r>
              <a:rPr lang="en"/>
              <a:t>Google Books vs. HathiTrust</a:t>
            </a:r>
          </a:p>
          <a:p>
            <a:endParaRPr lang="en"/>
          </a:p>
          <a:p>
            <a:endParaRPr lang="en"/>
          </a:p>
          <a:p>
            <a:endParaRPr lang="en"/>
          </a:p>
          <a:p>
            <a:endParaRPr lang="en"/>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2" name="Shape 6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Image:  http://quod.lib.umich.edu/m/musart/x-1968-sl-1.76/1968_1.76.jpg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9" name="Shape 6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Image: http://quod.lib.umich.edu/m/musart/x-1962-sl-2.1/1962_2.1.jpg</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4" name="Shape 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0" name="Shape 6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Shape 67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7" name="Shape 6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2" name="Shape 6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Questions for you:</a:t>
            </a:r>
          </a:p>
          <a:p>
            <a:pPr lvl="0" rtl="0">
              <a:buNone/>
            </a:pPr>
            <a:r>
              <a:rPr lang="en"/>
              <a:t>Should we run this session again?</a:t>
            </a:r>
          </a:p>
          <a:p>
            <a:pPr>
              <a:buNone/>
            </a:pPr>
            <a:r>
              <a:rPr lang="en"/>
              <a:t>We’ll be sending out a survey--confirm this!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Clr>
                <a:schemeClr val="dk1"/>
              </a:buClr>
              <a:buSzPct val="100000"/>
              <a:buFont typeface="Arial"/>
              <a:buNone/>
            </a:pPr>
            <a:r>
              <a:rPr lang="en"/>
              <a:t>Content comes mostly from academic libraries</a:t>
            </a:r>
          </a:p>
          <a:p>
            <a:pPr lvl="0" rtl="0">
              <a:buClr>
                <a:schemeClr val="dk1"/>
              </a:buClr>
              <a:buSzPct val="100000"/>
              <a:buFont typeface="Arial"/>
              <a:buNone/>
            </a:pPr>
            <a:r>
              <a:rPr lang="en"/>
              <a:t>Non-academic libraries: NYPL</a:t>
            </a:r>
          </a:p>
          <a:p>
            <a:pPr lvl="0" rtl="0">
              <a:buNone/>
            </a:pPr>
            <a:r>
              <a:rPr lang="en"/>
              <a:t>Non-US content: Universidad Complutense de Madrid (and soon, Keio) - UCM content is mostly Latin, Spanish, French; largest part of the collection was pub’ed in the 1700s</a:t>
            </a:r>
          </a:p>
          <a:p>
            <a:pPr lvl="0" rtl="0">
              <a:buNone/>
            </a:pPr>
            <a:r>
              <a:rPr lang="en"/>
              <a:t>Google Books vs. HathiTrust</a:t>
            </a:r>
          </a:p>
          <a:p>
            <a:endParaRPr lang="en"/>
          </a:p>
          <a:p>
            <a:endParaRPr lang="e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p:spPr>
        <p:txBody>
          <a:bodyPr lIns="91425" tIns="91425" rIns="91425" bIns="91425" anchor="b" anchorCtr="0"/>
          <a:lstStyle>
            <a:lvl1pPr indent="304800" algn="ctr">
              <a:buSzPct val="100000"/>
              <a:defRPr sz="4800"/>
            </a:lvl1pPr>
            <a:lvl2pPr indent="304800" algn="ctr">
              <a:buSzPct val="100000"/>
              <a:defRPr sz="4800"/>
            </a:lvl2pPr>
            <a:lvl3pPr indent="304800" algn="ctr">
              <a:buSzPct val="100000"/>
              <a:defRPr sz="4800"/>
            </a:lvl3pPr>
            <a:lvl4pPr indent="304800" algn="ctr">
              <a:buSzPct val="100000"/>
              <a:defRPr sz="4800"/>
            </a:lvl4pPr>
            <a:lvl5pPr indent="304800" algn="ctr">
              <a:buSzPct val="100000"/>
              <a:defRPr sz="4800"/>
            </a:lvl5pPr>
            <a:lvl6pPr indent="304800" algn="ctr">
              <a:buSzPct val="100000"/>
              <a:defRPr sz="4800"/>
            </a:lvl6pPr>
            <a:lvl7pPr indent="304800" algn="ctr">
              <a:buSzPct val="100000"/>
              <a:defRPr sz="4800"/>
            </a:lvl7pPr>
            <a:lvl8pPr indent="304800" algn="ctr">
              <a:buSzPct val="100000"/>
              <a:defRPr sz="4800"/>
            </a:lvl8pPr>
            <a:lvl9pPr indent="304800" algn="ctr">
              <a:buSzPct val="100000"/>
              <a:defRPr sz="4800"/>
            </a:lvl9pPr>
          </a:lstStyle>
          <a:p>
            <a:endParaRPr/>
          </a:p>
        </p:txBody>
      </p:sp>
      <p:sp>
        <p:nvSpPr>
          <p:cNvPr id="9" name="Shape 9"/>
          <p:cNvSpPr txBox="1">
            <a:spLocks noGrp="1"/>
          </p:cNvSpPr>
          <p:nvPr>
            <p:ph type="subTitle" idx="1"/>
          </p:nvPr>
        </p:nvSpPr>
        <p:spPr>
          <a:xfrm>
            <a:off x="685800" y="3786737"/>
            <a:ext cx="7772400" cy="1046317"/>
          </a:xfrm>
          <a:prstGeom prst="rect">
            <a:avLst/>
          </a:prstGeom>
        </p:spPr>
        <p:txBody>
          <a:bodyPr lIns="91425" tIns="91425" rIns="91425" bIns="91425" anchor="t" anchorCtr="0"/>
          <a:lstStyle>
            <a:lvl1pPr marL="0" algn="ctr">
              <a:spcBef>
                <a:spcPts val="0"/>
              </a:spcBef>
              <a:buClr>
                <a:schemeClr val="dk2"/>
              </a:buClr>
              <a:buNone/>
              <a:defRPr>
                <a:solidFill>
                  <a:schemeClr val="dk2"/>
                </a:solidFill>
              </a:defRPr>
            </a:lvl1pPr>
            <a:lvl2pPr marL="0" indent="190500" algn="ctr">
              <a:spcBef>
                <a:spcPts val="0"/>
              </a:spcBef>
              <a:buClr>
                <a:schemeClr val="dk2"/>
              </a:buClr>
              <a:buSzPct val="100000"/>
              <a:buNone/>
              <a:defRPr sz="3000">
                <a:solidFill>
                  <a:schemeClr val="dk2"/>
                </a:solidFill>
              </a:defRPr>
            </a:lvl2pPr>
            <a:lvl3pPr marL="0" indent="190500" algn="ctr">
              <a:spcBef>
                <a:spcPts val="0"/>
              </a:spcBef>
              <a:buClr>
                <a:schemeClr val="dk2"/>
              </a:buClr>
              <a:buSzPct val="100000"/>
              <a:buNone/>
              <a:defRPr sz="3000">
                <a:solidFill>
                  <a:schemeClr val="dk2"/>
                </a:solidFill>
              </a:defRPr>
            </a:lvl3pPr>
            <a:lvl4pPr marL="0" indent="190500" algn="ctr">
              <a:spcBef>
                <a:spcPts val="0"/>
              </a:spcBef>
              <a:buClr>
                <a:schemeClr val="dk2"/>
              </a:buClr>
              <a:buSzPct val="100000"/>
              <a:buNone/>
              <a:defRPr sz="3000">
                <a:solidFill>
                  <a:schemeClr val="dk2"/>
                </a:solidFill>
              </a:defRPr>
            </a:lvl4pPr>
            <a:lvl5pPr marL="0" indent="190500" algn="ctr">
              <a:spcBef>
                <a:spcPts val="0"/>
              </a:spcBef>
              <a:buClr>
                <a:schemeClr val="dk2"/>
              </a:buClr>
              <a:buSzPct val="100000"/>
              <a:buNone/>
              <a:defRPr sz="3000">
                <a:solidFill>
                  <a:schemeClr val="dk2"/>
                </a:solidFill>
              </a:defRPr>
            </a:lvl5pPr>
            <a:lvl6pPr marL="0" indent="190500" algn="ctr">
              <a:spcBef>
                <a:spcPts val="0"/>
              </a:spcBef>
              <a:buClr>
                <a:schemeClr val="dk2"/>
              </a:buClr>
              <a:buSzPct val="100000"/>
              <a:buNone/>
              <a:defRPr sz="3000">
                <a:solidFill>
                  <a:schemeClr val="dk2"/>
                </a:solidFill>
              </a:defRPr>
            </a:lvl6pPr>
            <a:lvl7pPr marL="0" indent="190500" algn="ctr">
              <a:spcBef>
                <a:spcPts val="0"/>
              </a:spcBef>
              <a:buClr>
                <a:schemeClr val="dk2"/>
              </a:buClr>
              <a:buSzPct val="100000"/>
              <a:buNone/>
              <a:defRPr sz="3000">
                <a:solidFill>
                  <a:schemeClr val="dk2"/>
                </a:solidFill>
              </a:defRPr>
            </a:lvl7pPr>
            <a:lvl8pPr marL="0" indent="190500" algn="ctr">
              <a:spcBef>
                <a:spcPts val="0"/>
              </a:spcBef>
              <a:buClr>
                <a:schemeClr val="dk2"/>
              </a:buClr>
              <a:buSzPct val="100000"/>
              <a:buNone/>
              <a:defRPr sz="3000">
                <a:solidFill>
                  <a:schemeClr val="dk2"/>
                </a:solidFill>
              </a:defRPr>
            </a:lvl8pPr>
            <a:lvl9pPr marL="0" indent="190500" algn="ctr">
              <a:spcBef>
                <a:spcPts val="0"/>
              </a:spcBef>
              <a:buClr>
                <a:schemeClr val="dk2"/>
              </a:buClr>
              <a:buSzPct val="100000"/>
              <a:buNone/>
              <a:defRPr sz="3000">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2" name="Shape 12"/>
          <p:cNvSpPr txBox="1">
            <a:spLocks noGrp="1"/>
          </p:cNvSpPr>
          <p:nvPr>
            <p:ph type="body" idx="1"/>
          </p:nvPr>
        </p:nvSpPr>
        <p:spPr>
          <a:xfrm>
            <a:off x="457200" y="1600200"/>
            <a:ext cx="8229600" cy="4967574"/>
          </a:xfrm>
          <a:prstGeom prst="rect">
            <a:avLst/>
          </a:prstGeom>
        </p:spPr>
        <p:txBody>
          <a:bodyPr lIns="91425" tIns="91425" rIns="91425" bIns="91425" anchor="t" anchorCtr="0"/>
          <a:lstStyle>
            <a:lvl1pPr>
              <a:defRPr/>
            </a:lvl1pPr>
            <a:lvl2pPr indent="457200">
              <a:defRPr/>
            </a:lvl2pPr>
            <a:lvl3pPr indent="914400">
              <a:defRPr/>
            </a:lvl3pPr>
            <a:lvl4pPr indent="1371600">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5" name="Shape 15"/>
          <p:cNvSpPr txBox="1">
            <a:spLocks noGrp="1"/>
          </p:cNvSpPr>
          <p:nvPr>
            <p:ph type="body" idx="1"/>
          </p:nvPr>
        </p:nvSpPr>
        <p:spPr>
          <a:xfrm>
            <a:off x="457200" y="1600200"/>
            <a:ext cx="3994525" cy="4967574"/>
          </a:xfrm>
          <a:prstGeom prst="rect">
            <a:avLst/>
          </a:prstGeom>
        </p:spPr>
        <p:txBody>
          <a:bodyPr lIns="91425" tIns="91425" rIns="91425" b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6" name="Shape 16"/>
          <p:cNvSpPr txBox="1">
            <a:spLocks noGrp="1"/>
          </p:cNvSpPr>
          <p:nvPr>
            <p:ph type="body" idx="2"/>
          </p:nvPr>
        </p:nvSpPr>
        <p:spPr>
          <a:xfrm>
            <a:off x="4692273" y="1600200"/>
            <a:ext cx="3994525" cy="4967574"/>
          </a:xfrm>
          <a:prstGeom prst="rect">
            <a:avLst/>
          </a:prstGeom>
        </p:spPr>
        <p:txBody>
          <a:bodyPr lIns="91425" tIns="91425" rIns="91425" b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p:spPr>
        <p:txBody>
          <a:bodyPr lIns="91425" tIns="91425" rIns="91425" bIns="91425" anchor="t" anchorCtr="0"/>
          <a:lstStyle>
            <a:lvl1pPr marL="285750" indent="-171450" algn="ctr">
              <a:spcBef>
                <a:spcPts val="360"/>
              </a:spcBef>
              <a:buSzPct val="100000"/>
              <a:buNone/>
              <a:defRPr sz="1800"/>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p:spPr>
        <p:txBody>
          <a:bodyPr lIns="91425" tIns="91425" rIns="91425" bIns="91425" anchor="b" anchorCtr="0"/>
          <a:lstStyle>
            <a:lvl1pPr marL="0">
              <a:buClr>
                <a:schemeClr val="dk1"/>
              </a:buClr>
              <a:buSzPct val="100000"/>
              <a:buNone/>
              <a:defRPr sz="3600" b="1">
                <a:solidFill>
                  <a:schemeClr val="dk1"/>
                </a:solidFill>
              </a:defRPr>
            </a:lvl1pPr>
            <a:lvl2pPr marL="0" indent="228600">
              <a:buClr>
                <a:schemeClr val="dk1"/>
              </a:buClr>
              <a:buSzPct val="100000"/>
              <a:buNone/>
              <a:defRPr sz="3600" b="1">
                <a:solidFill>
                  <a:schemeClr val="dk1"/>
                </a:solidFil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600200"/>
            <a:ext cx="8229600" cy="4967574"/>
          </a:xfrm>
          <a:prstGeom prst="rect">
            <a:avLst/>
          </a:prstGeom>
        </p:spPr>
        <p:txBody>
          <a:bodyPr lIns="91425" tIns="91425" rIns="91425" bIns="91425" anchor="t" anchorCtr="0"/>
          <a:lstStyle>
            <a:lvl1pPr marL="342900" indent="-152400">
              <a:spcBef>
                <a:spcPts val="600"/>
              </a:spcBef>
              <a:buClr>
                <a:schemeClr val="dk1"/>
              </a:buClr>
              <a:buSzPct val="100000"/>
              <a:defRPr sz="3000">
                <a:solidFill>
                  <a:schemeClr val="dk1"/>
                </a:solidFill>
              </a:defRPr>
            </a:lvl1pPr>
            <a:lvl2pPr marL="742950" indent="-133350">
              <a:spcBef>
                <a:spcPts val="480"/>
              </a:spcBef>
              <a:buClr>
                <a:schemeClr val="dk1"/>
              </a:buClr>
              <a:buSzPct val="100000"/>
              <a:defRPr sz="2400">
                <a:solidFill>
                  <a:schemeClr val="dk1"/>
                </a:solidFill>
              </a:defRPr>
            </a:lvl2pPr>
            <a:lvl3pPr marL="1143000" indent="-76200">
              <a:spcBef>
                <a:spcPts val="480"/>
              </a:spcBef>
              <a:buClr>
                <a:schemeClr val="dk1"/>
              </a:buClr>
              <a:buSzPct val="100000"/>
              <a:defRPr sz="2400">
                <a:solidFill>
                  <a:schemeClr val="dk1"/>
                </a:solidFill>
              </a:defRPr>
            </a:lvl3pPr>
            <a:lvl4pPr marL="1600200" indent="-114300">
              <a:spcBef>
                <a:spcPts val="360"/>
              </a:spcBef>
              <a:buClr>
                <a:schemeClr val="dk1"/>
              </a:buClr>
              <a:buSzPct val="100000"/>
              <a:defRPr sz="1800">
                <a:solidFill>
                  <a:schemeClr val="dk1"/>
                </a:solidFill>
              </a:defRPr>
            </a:lvl4pPr>
            <a:lvl5pPr marL="2057400" indent="-114300">
              <a:spcBef>
                <a:spcPts val="360"/>
              </a:spcBef>
              <a:buClr>
                <a:schemeClr val="dk1"/>
              </a:buClr>
              <a:buSzPct val="100000"/>
              <a:defRPr sz="1800">
                <a:solidFill>
                  <a:schemeClr val="dk1"/>
                </a:solidFill>
              </a:defRPr>
            </a:lvl5pPr>
            <a:lvl6pPr marL="2514600" indent="-114300">
              <a:spcBef>
                <a:spcPts val="360"/>
              </a:spcBef>
              <a:buClr>
                <a:schemeClr val="dk1"/>
              </a:buClr>
              <a:buSzPct val="100000"/>
              <a:defRPr sz="1800">
                <a:solidFill>
                  <a:schemeClr val="dk1"/>
                </a:solidFill>
              </a:defRPr>
            </a:lvl6pPr>
            <a:lvl7pPr marL="2971800" indent="-114300">
              <a:spcBef>
                <a:spcPts val="360"/>
              </a:spcBef>
              <a:buClr>
                <a:schemeClr val="dk1"/>
              </a:buClr>
              <a:buSzPct val="100000"/>
              <a:defRPr sz="1800">
                <a:solidFill>
                  <a:schemeClr val="dk1"/>
                </a:solidFill>
              </a:defRPr>
            </a:lvl7pPr>
            <a:lvl8pPr marL="3429000" indent="-114300">
              <a:spcBef>
                <a:spcPts val="360"/>
              </a:spcBef>
              <a:buClr>
                <a:schemeClr val="dk1"/>
              </a:buClr>
              <a:buSzPct val="100000"/>
              <a:defRPr sz="1800">
                <a:solidFill>
                  <a:schemeClr val="dk1"/>
                </a:solidFill>
              </a:defRPr>
            </a:lvl8pPr>
            <a:lvl9pPr marL="3886200" indent="-114300">
              <a:spcBef>
                <a:spcPts val="360"/>
              </a:spcBef>
              <a:buClr>
                <a:schemeClr val="dk1"/>
              </a:buClr>
              <a:buSzPct val="100000"/>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1" Type="http://schemas.openxmlformats.org/officeDocument/2006/relationships/image" Target="../media/image45.jpg"/><Relationship Id="rId12" Type="http://schemas.openxmlformats.org/officeDocument/2006/relationships/image" Target="../media/image46.jpg"/><Relationship Id="rId13" Type="http://schemas.openxmlformats.org/officeDocument/2006/relationships/image" Target="../media/image47.jpg"/><Relationship Id="rId14" Type="http://schemas.openxmlformats.org/officeDocument/2006/relationships/image" Target="../media/image48.jpg"/><Relationship Id="rId15" Type="http://schemas.openxmlformats.org/officeDocument/2006/relationships/image" Target="../media/image49.jpg"/><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40.jpg"/><Relationship Id="rId7" Type="http://schemas.openxmlformats.org/officeDocument/2006/relationships/image" Target="../media/image41.jpg"/><Relationship Id="rId8" Type="http://schemas.openxmlformats.org/officeDocument/2006/relationships/image" Target="../media/image42.jpg"/><Relationship Id="rId9" Type="http://schemas.openxmlformats.org/officeDocument/2006/relationships/image" Target="../media/image43.jpg"/><Relationship Id="rId10"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5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5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5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5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5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5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6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6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6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6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6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6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6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6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6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7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6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7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7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7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7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73.jpg"/></Relationships>
</file>

<file path=ppt/slides/_rels/slide68.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7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jpg"/><Relationship Id="rId5" Type="http://schemas.openxmlformats.org/officeDocument/2006/relationships/image" Target="../media/image80.jpg"/><Relationship Id="rId6" Type="http://schemas.openxmlformats.org/officeDocument/2006/relationships/image" Target="../media/image81.jpg"/><Relationship Id="rId7" Type="http://schemas.openxmlformats.org/officeDocument/2006/relationships/image" Target="../media/image82.png"/><Relationship Id="rId8" Type="http://schemas.openxmlformats.org/officeDocument/2006/relationships/image" Target="../media/image48.jpg"/><Relationship Id="rId9" Type="http://schemas.openxmlformats.org/officeDocument/2006/relationships/image" Target="../media/image83.jpg"/><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hyperlink" Target="http://www.hathitrust.org"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5.jpg"/></Relationships>
</file>

<file path=ppt/slides/_rels/slide76.xml.rels><?xml version="1.0" encoding="UTF-8" standalone="yes"?>
<Relationships xmlns="http://schemas.openxmlformats.org/package/2006/relationships"><Relationship Id="rId3" Type="http://schemas.openxmlformats.org/officeDocument/2006/relationships/hyperlink" Target="http://quod.lib.umich.edu/t/text" TargetMode="External"/><Relationship Id="rId4" Type="http://schemas.openxmlformats.org/officeDocument/2006/relationships/hyperlink" Target="http://images.umdl.umich.edu" TargetMode="External"/><Relationship Id="rId5" Type="http://schemas.openxmlformats.org/officeDocument/2006/relationships/hyperlink" Target="http://quod.lib.umich.edu" TargetMode="External"/><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3.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8.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hyperlink" Target="http://hathitrust.org/htrc" TargetMode="External"/><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90.jpg"/></Relationships>
</file>

<file path=ppt/slides/_rels/slide85.xml.rels><?xml version="1.0" encoding="UTF-8" standalone="yes"?>
<Relationships xmlns="http://schemas.openxmlformats.org/package/2006/relationships"><Relationship Id="rId3" Type="http://schemas.openxmlformats.org/officeDocument/2006/relationships/hyperlink" Target="mailto:khage@umich.edu" TargetMode="External"/><Relationship Id="rId4" Type="http://schemas.openxmlformats.org/officeDocument/2006/relationships/hyperlink" Target="mailto:musolffm@umich.edu" TargetMode="External"/><Relationship Id="rId5" Type="http://schemas.openxmlformats.org/officeDocument/2006/relationships/hyperlink" Target="mailto:azaytsev@umich.edu" TargetMode="External"/><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p:nvPr/>
        </p:nvSpPr>
        <p:spPr>
          <a:xfrm>
            <a:off x="-141900" y="0"/>
            <a:ext cx="9358474" cy="6858001"/>
          </a:xfrm>
          <a:prstGeom prst="rect">
            <a:avLst/>
          </a:prstGeom>
          <a:blipFill>
            <a:blip r:embed="rId3"/>
            <a:stretch>
              <a:fillRect/>
            </a:stretch>
          </a:blipFill>
          <a:ln>
            <a:noFill/>
          </a:ln>
        </p:spPr>
      </p:sp>
      <p:sp>
        <p:nvSpPr>
          <p:cNvPr id="24" name="Shape 24"/>
          <p:cNvSpPr txBox="1">
            <a:spLocks noGrp="1"/>
          </p:cNvSpPr>
          <p:nvPr>
            <p:ph type="ctrTitle"/>
          </p:nvPr>
        </p:nvSpPr>
        <p:spPr>
          <a:xfrm>
            <a:off x="380250" y="2186000"/>
            <a:ext cx="8383500" cy="664499"/>
          </a:xfrm>
          <a:prstGeom prst="rect">
            <a:avLst/>
          </a:prstGeom>
          <a:solidFill>
            <a:schemeClr val="lt1"/>
          </a:solidFill>
          <a:ln w="9525" cap="flat">
            <a:solidFill>
              <a:schemeClr val="dk2"/>
            </a:solidFill>
            <a:prstDash val="solid"/>
            <a:round/>
            <a:headEnd type="none" w="med" len="med"/>
            <a:tailEnd type="none" w="med" len="med"/>
          </a:ln>
        </p:spPr>
        <p:txBody>
          <a:bodyPr lIns="91425" tIns="91425" rIns="91425" bIns="91425" anchor="b" anchorCtr="0">
            <a:noAutofit/>
          </a:bodyPr>
          <a:lstStyle/>
          <a:p>
            <a:pPr>
              <a:buNone/>
            </a:pPr>
            <a:r>
              <a:rPr lang="en" sz="3600">
                <a:solidFill>
                  <a:schemeClr val="dk2"/>
                </a:solidFill>
                <a:latin typeface="Cambria"/>
                <a:ea typeface="Cambria"/>
                <a:cs typeface="Cambria"/>
                <a:sym typeface="Cambria"/>
              </a:rPr>
              <a:t>Your Roadmap to Digital Collections</a:t>
            </a:r>
          </a:p>
        </p:txBody>
      </p:sp>
      <p:sp>
        <p:nvSpPr>
          <p:cNvPr id="25" name="Shape 25"/>
          <p:cNvSpPr txBox="1">
            <a:spLocks noGrp="1"/>
          </p:cNvSpPr>
          <p:nvPr>
            <p:ph type="subTitle" idx="1"/>
          </p:nvPr>
        </p:nvSpPr>
        <p:spPr>
          <a:xfrm>
            <a:off x="2959350" y="4742550"/>
            <a:ext cx="3225299" cy="1046400"/>
          </a:xfrm>
          <a:prstGeom prst="rect">
            <a:avLst/>
          </a:prstGeom>
          <a:solidFill>
            <a:schemeClr val="lt1"/>
          </a:solidFill>
          <a:ln w="9525" cap="flat">
            <a:solidFill>
              <a:schemeClr val="dk2"/>
            </a:solidFill>
            <a:prstDash val="solid"/>
            <a:round/>
            <a:headEnd type="none" w="med" len="med"/>
            <a:tailEnd type="none" w="med" len="med"/>
          </a:ln>
        </p:spPr>
        <p:txBody>
          <a:bodyPr lIns="91425" tIns="91425" rIns="91425" bIns="91425" anchor="t" anchorCtr="0">
            <a:noAutofit/>
          </a:bodyPr>
          <a:lstStyle/>
          <a:p>
            <a:pPr lvl="0" rtl="0">
              <a:buNone/>
            </a:pPr>
            <a:r>
              <a:rPr lang="en" b="1">
                <a:latin typeface="Cambria"/>
                <a:ea typeface="Cambria"/>
                <a:cs typeface="Cambria"/>
                <a:sym typeface="Cambria"/>
              </a:rPr>
              <a:t>U-M Library</a:t>
            </a:r>
          </a:p>
          <a:p>
            <a:pPr>
              <a:buNone/>
            </a:pPr>
            <a:r>
              <a:rPr lang="en" b="1">
                <a:latin typeface="Cambria"/>
                <a:ea typeface="Cambria"/>
                <a:cs typeface="Cambria"/>
                <a:sym typeface="Cambria"/>
              </a:rPr>
              <a:t>November 2013</a:t>
            </a:r>
          </a:p>
        </p:txBody>
      </p:sp>
      <p:sp>
        <p:nvSpPr>
          <p:cNvPr id="26" name="Shape 26"/>
          <p:cNvSpPr txBox="1"/>
          <p:nvPr/>
        </p:nvSpPr>
        <p:spPr>
          <a:xfrm>
            <a:off x="7081950" y="6235675"/>
            <a:ext cx="1681799" cy="265199"/>
          </a:xfrm>
          <a:prstGeom prst="rect">
            <a:avLst/>
          </a:prstGeom>
          <a:solidFill>
            <a:schemeClr val="lt1"/>
          </a:solidFill>
        </p:spPr>
        <p:txBody>
          <a:bodyPr lIns="91425" tIns="91425" rIns="91425" bIns="91425" anchor="t" anchorCtr="0">
            <a:noAutofit/>
          </a:bodyPr>
          <a:lstStyle/>
          <a:p>
            <a:pPr lvl="0" rtl="0">
              <a:buNone/>
            </a:pPr>
            <a:r>
              <a:rPr lang="en" sz="800">
                <a:solidFill>
                  <a:srgbClr val="666666"/>
                </a:solidFill>
                <a:latin typeface="Cambria"/>
                <a:ea typeface="Cambria"/>
                <a:cs typeface="Cambria"/>
                <a:sym typeface="Cambria"/>
              </a:rPr>
              <a:t>Source: UM-Clark Library Maps</a:t>
            </a:r>
          </a:p>
        </p:txBody>
      </p:sp>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buNone/>
            </a:pPr>
            <a:r>
              <a:rPr lang="en" b="0">
                <a:solidFill>
                  <a:srgbClr val="434343"/>
                </a:solidFill>
                <a:latin typeface="Cambria"/>
                <a:ea typeface="Cambria"/>
                <a:cs typeface="Cambria"/>
                <a:sym typeface="Cambria"/>
              </a:rPr>
              <a:t>Copyright Distribution</a:t>
            </a:r>
          </a:p>
        </p:txBody>
      </p:sp>
      <p:sp>
        <p:nvSpPr>
          <p:cNvPr id="92" name="Shape 92"/>
          <p:cNvSpPr/>
          <p:nvPr/>
        </p:nvSpPr>
        <p:spPr>
          <a:xfrm>
            <a:off x="233362" y="1691500"/>
            <a:ext cx="8677275" cy="4600575"/>
          </a:xfrm>
          <a:prstGeom prst="rect">
            <a:avLst/>
          </a:prstGeom>
          <a:blipFill>
            <a:blip r:embed="rId3"/>
            <a:stretch>
              <a:fillRect/>
            </a:stretch>
          </a:blipFill>
        </p:spPr>
      </p:sp>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b="0">
                <a:solidFill>
                  <a:schemeClr val="dk2"/>
                </a:solidFill>
                <a:latin typeface="Cambria"/>
                <a:ea typeface="Cambria"/>
                <a:cs typeface="Cambria"/>
                <a:sym typeface="Cambria"/>
              </a:rPr>
              <a:t>Content Distribution</a:t>
            </a:r>
          </a:p>
        </p:txBody>
      </p:sp>
      <p:sp>
        <p:nvSpPr>
          <p:cNvPr id="98" name="Shape 98"/>
          <p:cNvSpPr txBox="1">
            <a:spLocks noGrp="1"/>
          </p:cNvSpPr>
          <p:nvPr>
            <p:ph type="body" idx="1"/>
          </p:nvPr>
        </p:nvSpPr>
        <p:spPr>
          <a:xfrm>
            <a:off x="871050" y="2133937"/>
            <a:ext cx="3531000" cy="3616199"/>
          </a:xfrm>
          <a:prstGeom prst="rect">
            <a:avLst/>
          </a:prstGeom>
        </p:spPr>
        <p:txBody>
          <a:bodyPr lIns="91425" tIns="91425" rIns="91425" bIns="91425" anchor="t" anchorCtr="0">
            <a:noAutofit/>
          </a:bodyPr>
          <a:lstStyle/>
          <a:p>
            <a:pPr lvl="0" rtl="0">
              <a:buNone/>
            </a:pPr>
            <a:r>
              <a:rPr lang="en" dirty="0">
                <a:solidFill>
                  <a:srgbClr val="000000"/>
                </a:solidFill>
              </a:rPr>
              <a:t>By subject...</a:t>
            </a:r>
          </a:p>
          <a:p>
            <a:pPr lvl="0" rtl="0">
              <a:buNone/>
            </a:pPr>
            <a:r>
              <a:rPr lang="en" dirty="0">
                <a:solidFill>
                  <a:srgbClr val="000000"/>
                </a:solidFill>
              </a:rPr>
              <a:t>By language...</a:t>
            </a:r>
          </a:p>
          <a:p>
            <a:pPr>
              <a:buNone/>
            </a:pPr>
            <a:r>
              <a:rPr lang="en" dirty="0">
                <a:solidFill>
                  <a:srgbClr val="000000"/>
                </a:solidFill>
              </a:rPr>
              <a:t>By date...</a:t>
            </a:r>
          </a:p>
        </p:txBody>
      </p:sp>
      <p:sp>
        <p:nvSpPr>
          <p:cNvPr id="99" name="Shape 99"/>
          <p:cNvSpPr/>
          <p:nvPr/>
        </p:nvSpPr>
        <p:spPr>
          <a:xfrm>
            <a:off x="4683924" y="0"/>
            <a:ext cx="4460075" cy="6858001"/>
          </a:xfrm>
          <a:prstGeom prst="rect">
            <a:avLst/>
          </a:prstGeom>
          <a:blipFill>
            <a:blip r:embed="rId3"/>
            <a:stretch>
              <a:fillRect/>
            </a:stretch>
          </a:blipFill>
          <a:ln>
            <a:noFill/>
          </a:ln>
        </p:spPr>
      </p:sp>
      <p:sp>
        <p:nvSpPr>
          <p:cNvPr id="100" name="Shape 100"/>
          <p:cNvSpPr txBox="1"/>
          <p:nvPr/>
        </p:nvSpPr>
        <p:spPr>
          <a:xfrm>
            <a:off x="737100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University of California</a:t>
            </a:r>
          </a:p>
        </p:txBody>
      </p:sp>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p:nvPr/>
        </p:nvSpPr>
        <p:spPr>
          <a:xfrm>
            <a:off x="496774" y="0"/>
            <a:ext cx="8150450" cy="6858000"/>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p:nvPr/>
        </p:nvSpPr>
        <p:spPr>
          <a:xfrm>
            <a:off x="482312" y="0"/>
            <a:ext cx="8179375" cy="6858000"/>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p:nvPr/>
        </p:nvSpPr>
        <p:spPr>
          <a:xfrm>
            <a:off x="487161" y="0"/>
            <a:ext cx="8169676" cy="6858000"/>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p:nvPr/>
        </p:nvSpPr>
        <p:spPr>
          <a:xfrm>
            <a:off x="0" y="0"/>
            <a:ext cx="9144000" cy="6857999"/>
          </a:xfrm>
          <a:prstGeom prst="rect">
            <a:avLst/>
          </a:prstGeom>
          <a:blipFill>
            <a:blip r:embed="rId3"/>
            <a:stretch>
              <a:fillRect/>
            </a:stretch>
          </a:blipFill>
          <a:ln>
            <a:noFill/>
          </a:ln>
        </p:spPr>
      </p:sp>
      <p:sp>
        <p:nvSpPr>
          <p:cNvPr id="121" name="Shape 121"/>
          <p:cNvSpPr txBox="1">
            <a:spLocks noGrp="1"/>
          </p:cNvSpPr>
          <p:nvPr>
            <p:ph type="title"/>
          </p:nvPr>
        </p:nvSpPr>
        <p:spPr>
          <a:xfrm>
            <a:off x="0" y="182200"/>
            <a:ext cx="9144000" cy="1235399"/>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b" anchorCtr="0">
            <a:noAutofit/>
          </a:bodyPr>
          <a:lstStyle/>
          <a:p>
            <a:pPr lvl="0" rtl="0">
              <a:buNone/>
            </a:pPr>
            <a:r>
              <a:rPr lang="en" b="0">
                <a:solidFill>
                  <a:srgbClr val="3F3F3F"/>
                </a:solidFill>
                <a:latin typeface="Cambria"/>
                <a:ea typeface="Cambria"/>
                <a:cs typeface="Cambria"/>
                <a:sym typeface="Cambria"/>
              </a:rPr>
              <a:t>HathiTrust contains materials in all disciplines…</a:t>
            </a:r>
          </a:p>
        </p:txBody>
      </p:sp>
      <p:sp>
        <p:nvSpPr>
          <p:cNvPr id="122" name="Shape 122"/>
          <p:cNvSpPr txBox="1">
            <a:spLocks noGrp="1"/>
          </p:cNvSpPr>
          <p:nvPr>
            <p:ph type="body" idx="1"/>
          </p:nvPr>
        </p:nvSpPr>
        <p:spPr>
          <a:xfrm>
            <a:off x="457200" y="1600200"/>
            <a:ext cx="7705799" cy="4003799"/>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t" anchorCtr="0">
            <a:noAutofit/>
          </a:bodyPr>
          <a:lstStyle/>
          <a:p>
            <a:pPr lvl="0" rtl="0">
              <a:spcBef>
                <a:spcPts val="0"/>
              </a:spcBef>
              <a:buClr>
                <a:schemeClr val="dk1"/>
              </a:buClr>
              <a:buSzPct val="25000"/>
              <a:buFont typeface="Calibri"/>
              <a:buNone/>
            </a:pPr>
            <a:r>
              <a:rPr lang="en" sz="3200">
                <a:latin typeface="Calibri"/>
                <a:ea typeface="Calibri"/>
                <a:cs typeface="Calibri"/>
                <a:sym typeface="Calibri"/>
              </a:rPr>
              <a:t>...and includes a wide range of primary source materials, such as:</a:t>
            </a:r>
          </a:p>
          <a:p>
            <a:pPr marL="342900" lvl="0" indent="-342900" rtl="0">
              <a:spcBef>
                <a:spcPts val="640"/>
              </a:spcBef>
              <a:buClr>
                <a:schemeClr val="dk1"/>
              </a:buClr>
              <a:buSzPct val="100000"/>
              <a:buFont typeface="Calibri"/>
              <a:buChar char="•"/>
            </a:pPr>
            <a:r>
              <a:rPr lang="en" sz="3200">
                <a:latin typeface="Calibri"/>
                <a:ea typeface="Calibri"/>
                <a:cs typeface="Calibri"/>
                <a:sym typeface="Calibri"/>
              </a:rPr>
              <a:t>Diaries</a:t>
            </a:r>
          </a:p>
          <a:p>
            <a:pPr marL="342900" lvl="0" indent="-342900" rtl="0">
              <a:spcBef>
                <a:spcPts val="640"/>
              </a:spcBef>
              <a:buClr>
                <a:schemeClr val="dk1"/>
              </a:buClr>
              <a:buSzPct val="100000"/>
              <a:buFont typeface="Calibri"/>
              <a:buChar char="•"/>
            </a:pPr>
            <a:r>
              <a:rPr lang="en" sz="3200">
                <a:latin typeface="Calibri"/>
                <a:ea typeface="Calibri"/>
                <a:cs typeface="Calibri"/>
                <a:sym typeface="Calibri"/>
              </a:rPr>
              <a:t>Correspondence</a:t>
            </a:r>
          </a:p>
          <a:p>
            <a:pPr marL="342900" lvl="0" indent="-342900" rtl="0">
              <a:spcBef>
                <a:spcPts val="640"/>
              </a:spcBef>
              <a:buClr>
                <a:schemeClr val="dk1"/>
              </a:buClr>
              <a:buSzPct val="100000"/>
              <a:buFont typeface="Calibri"/>
              <a:buChar char="•"/>
            </a:pPr>
            <a:r>
              <a:rPr lang="en" sz="3200">
                <a:latin typeface="Calibri"/>
                <a:ea typeface="Calibri"/>
                <a:cs typeface="Calibri"/>
                <a:sym typeface="Calibri"/>
              </a:rPr>
              <a:t>Reports</a:t>
            </a:r>
          </a:p>
          <a:p>
            <a:pPr marL="342900" lvl="0" indent="-342900" rtl="0">
              <a:spcBef>
                <a:spcPts val="640"/>
              </a:spcBef>
              <a:buClr>
                <a:schemeClr val="dk1"/>
              </a:buClr>
              <a:buSzPct val="100000"/>
              <a:buFont typeface="Calibri"/>
              <a:buChar char="•"/>
            </a:pPr>
            <a:r>
              <a:rPr lang="en" sz="3200">
                <a:latin typeface="Calibri"/>
                <a:ea typeface="Calibri"/>
                <a:cs typeface="Calibri"/>
                <a:sym typeface="Calibri"/>
              </a:rPr>
              <a:t>Newspapers</a:t>
            </a:r>
          </a:p>
          <a:p>
            <a:pPr marL="342900" lvl="0" indent="-342900" rtl="0">
              <a:spcBef>
                <a:spcPts val="640"/>
              </a:spcBef>
              <a:buClr>
                <a:schemeClr val="dk1"/>
              </a:buClr>
              <a:buSzPct val="100000"/>
              <a:buFont typeface="Calibri"/>
              <a:buChar char="•"/>
            </a:pPr>
            <a:r>
              <a:rPr lang="en" sz="3200">
                <a:latin typeface="Calibri"/>
                <a:ea typeface="Calibri"/>
                <a:cs typeface="Calibri"/>
                <a:sym typeface="Calibri"/>
              </a:rPr>
              <a:t>Memoirs	</a:t>
            </a:r>
          </a:p>
          <a:p>
            <a:endParaRPr lang="en" sz="3200">
              <a:latin typeface="Calibri"/>
              <a:ea typeface="Calibri"/>
              <a:cs typeface="Calibri"/>
              <a:sym typeface="Calibri"/>
            </a:endParaRPr>
          </a:p>
          <a:p>
            <a:endParaRPr lang="en" sz="3200">
              <a:latin typeface="Calibri"/>
              <a:ea typeface="Calibri"/>
              <a:cs typeface="Calibri"/>
              <a:sym typeface="Calibri"/>
            </a:endParaRPr>
          </a:p>
          <a:p>
            <a:endParaRPr lang="en" sz="3200">
              <a:latin typeface="Calibri"/>
              <a:ea typeface="Calibri"/>
              <a:cs typeface="Calibri"/>
              <a:sym typeface="Calibri"/>
            </a:endParaRPr>
          </a:p>
        </p:txBody>
      </p:sp>
      <p:sp>
        <p:nvSpPr>
          <p:cNvPr id="123" name="Shape 123"/>
          <p:cNvSpPr txBox="1"/>
          <p:nvPr/>
        </p:nvSpPr>
        <p:spPr>
          <a:xfrm>
            <a:off x="737100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Harvard University</a:t>
            </a:r>
          </a:p>
        </p:txBody>
      </p:sp>
    </p:spTree>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p:nvPr/>
        </p:nvSpPr>
        <p:spPr>
          <a:xfrm>
            <a:off x="0" y="0"/>
            <a:ext cx="9143999" cy="6857998"/>
          </a:xfrm>
          <a:prstGeom prst="rect">
            <a:avLst/>
          </a:prstGeom>
          <a:blipFill>
            <a:blip r:embed="rId3"/>
            <a:stretch>
              <a:fillRect/>
            </a:stretch>
          </a:blipFill>
          <a:ln>
            <a:noFill/>
          </a:ln>
        </p:spPr>
      </p:sp>
      <p:sp>
        <p:nvSpPr>
          <p:cNvPr id="129" name="Shape 129"/>
          <p:cNvSpPr txBox="1">
            <a:spLocks noGrp="1"/>
          </p:cNvSpPr>
          <p:nvPr>
            <p:ph type="title"/>
          </p:nvPr>
        </p:nvSpPr>
        <p:spPr>
          <a:xfrm>
            <a:off x="0" y="274650"/>
            <a:ext cx="9144000" cy="1305000"/>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b" anchorCtr="0">
            <a:noAutofit/>
          </a:bodyPr>
          <a:lstStyle/>
          <a:p>
            <a:pPr lvl="0" rtl="0">
              <a:buNone/>
            </a:pPr>
            <a:r>
              <a:rPr lang="en" sz="4000" b="0">
                <a:solidFill>
                  <a:srgbClr val="3F3F3F"/>
                </a:solidFill>
                <a:latin typeface="Cambria"/>
                <a:ea typeface="Cambria"/>
                <a:cs typeface="Cambria"/>
                <a:sym typeface="Cambria"/>
              </a:rPr>
              <a:t>HathiTrust covers a wide range of formats, such as</a:t>
            </a:r>
          </a:p>
        </p:txBody>
      </p:sp>
      <p:sp>
        <p:nvSpPr>
          <p:cNvPr id="130" name="Shape 130"/>
          <p:cNvSpPr txBox="1">
            <a:spLocks noGrp="1"/>
          </p:cNvSpPr>
          <p:nvPr>
            <p:ph type="body" idx="1"/>
          </p:nvPr>
        </p:nvSpPr>
        <p:spPr>
          <a:xfrm>
            <a:off x="1217350" y="1855275"/>
            <a:ext cx="3000900" cy="3854100"/>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t" anchorCtr="0">
            <a:noAutofit/>
          </a:bodyPr>
          <a:lstStyle/>
          <a:p>
            <a:pPr marL="342900" lvl="0" indent="-254000" rtl="0">
              <a:spcBef>
                <a:spcPts val="0"/>
              </a:spcBef>
              <a:buClr>
                <a:schemeClr val="dk1"/>
              </a:buClr>
              <a:buSzPct val="100000"/>
              <a:buFont typeface="Calibri"/>
              <a:buChar char="•"/>
            </a:pPr>
            <a:r>
              <a:rPr lang="en" sz="1800">
                <a:latin typeface="Calibri"/>
                <a:ea typeface="Calibri"/>
                <a:cs typeface="Calibri"/>
                <a:sym typeface="Calibri"/>
              </a:rPr>
              <a:t>Books  </a:t>
            </a:r>
          </a:p>
          <a:p>
            <a:pPr marL="342900" lvl="0" indent="-254000" rtl="0">
              <a:spcBef>
                <a:spcPts val="640"/>
              </a:spcBef>
              <a:buClr>
                <a:schemeClr val="dk1"/>
              </a:buClr>
              <a:buSzPct val="100000"/>
              <a:buFont typeface="Calibri"/>
              <a:buChar char="•"/>
            </a:pPr>
            <a:r>
              <a:rPr lang="en" sz="1800">
                <a:latin typeface="Calibri"/>
                <a:ea typeface="Calibri"/>
                <a:cs typeface="Calibri"/>
                <a:sym typeface="Calibri"/>
              </a:rPr>
              <a:t>Encyclopedias </a:t>
            </a:r>
          </a:p>
          <a:p>
            <a:pPr marL="342900" lvl="0" indent="-254000" rtl="0">
              <a:spcBef>
                <a:spcPts val="640"/>
              </a:spcBef>
              <a:buClr>
                <a:schemeClr val="dk1"/>
              </a:buClr>
              <a:buSzPct val="100000"/>
              <a:buFont typeface="Calibri"/>
              <a:buChar char="•"/>
            </a:pPr>
            <a:r>
              <a:rPr lang="en" sz="1800">
                <a:latin typeface="Calibri"/>
                <a:ea typeface="Calibri"/>
                <a:cs typeface="Calibri"/>
                <a:sym typeface="Calibri"/>
              </a:rPr>
              <a:t>Archival materials </a:t>
            </a:r>
          </a:p>
          <a:p>
            <a:pPr marL="342900" lvl="0" indent="-254000" rtl="0">
              <a:spcBef>
                <a:spcPts val="640"/>
              </a:spcBef>
              <a:buClr>
                <a:schemeClr val="dk1"/>
              </a:buClr>
              <a:buSzPct val="100000"/>
              <a:buFont typeface="Calibri"/>
              <a:buChar char="•"/>
            </a:pPr>
            <a:r>
              <a:rPr lang="en" sz="1800">
                <a:latin typeface="Calibri"/>
                <a:ea typeface="Calibri"/>
                <a:cs typeface="Calibri"/>
                <a:sym typeface="Calibri"/>
              </a:rPr>
              <a:t>Directories</a:t>
            </a:r>
          </a:p>
          <a:p>
            <a:pPr marL="342900" lvl="0" indent="-254000" rtl="0">
              <a:spcBef>
                <a:spcPts val="640"/>
              </a:spcBef>
              <a:buClr>
                <a:schemeClr val="dk1"/>
              </a:buClr>
              <a:buSzPct val="100000"/>
              <a:buFont typeface="Calibri"/>
              <a:buChar char="•"/>
            </a:pPr>
            <a:r>
              <a:rPr lang="en" sz="1800">
                <a:latin typeface="Calibri"/>
                <a:ea typeface="Calibri"/>
                <a:cs typeface="Calibri"/>
                <a:sym typeface="Calibri"/>
              </a:rPr>
              <a:t>Periodicals</a:t>
            </a:r>
          </a:p>
          <a:p>
            <a:pPr marL="342900" lvl="0" indent="-254000" rtl="0">
              <a:spcBef>
                <a:spcPts val="640"/>
              </a:spcBef>
              <a:buClr>
                <a:schemeClr val="dk1"/>
              </a:buClr>
              <a:buSzPct val="100000"/>
              <a:buFont typeface="Calibri"/>
              <a:buChar char="•"/>
            </a:pPr>
            <a:r>
              <a:rPr lang="en" sz="1800">
                <a:latin typeface="Calibri"/>
                <a:ea typeface="Calibri"/>
                <a:cs typeface="Calibri"/>
                <a:sym typeface="Calibri"/>
              </a:rPr>
              <a:t>Maps</a:t>
            </a:r>
          </a:p>
          <a:p>
            <a:pPr marL="342900" lvl="0" indent="-254000" rtl="0">
              <a:spcBef>
                <a:spcPts val="640"/>
              </a:spcBef>
              <a:buClr>
                <a:schemeClr val="dk1"/>
              </a:buClr>
              <a:buSzPct val="100000"/>
              <a:buFont typeface="Calibri"/>
              <a:buChar char="•"/>
            </a:pPr>
            <a:r>
              <a:rPr lang="en" sz="1800">
                <a:latin typeface="Calibri"/>
                <a:ea typeface="Calibri"/>
                <a:cs typeface="Calibri"/>
                <a:sym typeface="Calibri"/>
              </a:rPr>
              <a:t>Illuminated manuscripts</a:t>
            </a:r>
          </a:p>
          <a:p>
            <a:pPr marL="342900" lvl="0" indent="-254000" rtl="0">
              <a:spcBef>
                <a:spcPts val="640"/>
              </a:spcBef>
              <a:buClr>
                <a:schemeClr val="dk1"/>
              </a:buClr>
              <a:buSzPct val="100000"/>
              <a:buFont typeface="Calibri"/>
              <a:buChar char="•"/>
            </a:pPr>
            <a:r>
              <a:rPr lang="en" sz="1800">
                <a:latin typeface="Calibri"/>
                <a:ea typeface="Calibri"/>
                <a:cs typeface="Calibri"/>
                <a:sym typeface="Calibri"/>
              </a:rPr>
              <a:t>Musical scores</a:t>
            </a:r>
          </a:p>
          <a:p>
            <a:pPr marL="342900" lvl="0" indent="-254000" rtl="0">
              <a:spcBef>
                <a:spcPts val="640"/>
              </a:spcBef>
              <a:buClr>
                <a:schemeClr val="dk1"/>
              </a:buClr>
              <a:buSzPct val="100000"/>
              <a:buFont typeface="Calibri"/>
              <a:buChar char="•"/>
            </a:pPr>
            <a:r>
              <a:rPr lang="en" sz="1800">
                <a:latin typeface="Calibri"/>
                <a:ea typeface="Calibri"/>
                <a:cs typeface="Calibri"/>
                <a:sym typeface="Calibri"/>
              </a:rPr>
              <a:t>Statistics</a:t>
            </a:r>
          </a:p>
          <a:p>
            <a:pPr marL="342900" lvl="0" indent="-254000" rtl="0">
              <a:spcBef>
                <a:spcPts val="640"/>
              </a:spcBef>
              <a:buClr>
                <a:schemeClr val="dk1"/>
              </a:buClr>
              <a:buSzPct val="100000"/>
              <a:buFont typeface="Calibri"/>
              <a:buChar char="•"/>
            </a:pPr>
            <a:r>
              <a:rPr lang="en" sz="1800">
                <a:latin typeface="Calibri"/>
                <a:ea typeface="Calibri"/>
                <a:cs typeface="Calibri"/>
                <a:sym typeface="Calibri"/>
              </a:rPr>
              <a:t>Visual Materials</a:t>
            </a:r>
          </a:p>
        </p:txBody>
      </p:sp>
      <p:sp>
        <p:nvSpPr>
          <p:cNvPr id="131" name="Shape 131"/>
          <p:cNvSpPr txBox="1"/>
          <p:nvPr/>
        </p:nvSpPr>
        <p:spPr>
          <a:xfrm>
            <a:off x="737100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University of California</a:t>
            </a:r>
          </a:p>
        </p:txBody>
      </p:sp>
    </p:spTree>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p:nvPr/>
        </p:nvSpPr>
        <p:spPr>
          <a:xfrm>
            <a:off x="548637" y="0"/>
            <a:ext cx="8046725" cy="6857999"/>
          </a:xfrm>
          <a:prstGeom prst="rect">
            <a:avLst/>
          </a:prstGeom>
          <a:blipFill>
            <a:blip r:embed="rId3"/>
            <a:stretch>
              <a:fillRect/>
            </a:stretch>
          </a:blipFill>
          <a:ln>
            <a:noFill/>
          </a:ln>
        </p:spPr>
      </p:sp>
      <p:sp>
        <p:nvSpPr>
          <p:cNvPr id="137" name="Shape 137"/>
          <p:cNvSpPr/>
          <p:nvPr/>
        </p:nvSpPr>
        <p:spPr>
          <a:xfrm>
            <a:off x="902675" y="809425"/>
            <a:ext cx="1003800" cy="267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Tree>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0" y="314725"/>
            <a:ext cx="9144000" cy="811500"/>
          </a:xfrm>
          <a:prstGeom prst="rect">
            <a:avLst/>
          </a:prstGeom>
        </p:spPr>
        <p:txBody>
          <a:bodyPr lIns="91425" tIns="91425" rIns="91425" bIns="91425" anchor="b" anchorCtr="0">
            <a:noAutofit/>
          </a:bodyPr>
          <a:lstStyle/>
          <a:p>
            <a:pPr lvl="0" rtl="0">
              <a:buNone/>
            </a:pPr>
            <a:r>
              <a:rPr lang="en" sz="4000" b="0">
                <a:solidFill>
                  <a:srgbClr val="3F3F3F"/>
                </a:solidFill>
                <a:latin typeface="Cambria"/>
                <a:ea typeface="Cambria"/>
                <a:cs typeface="Cambria"/>
                <a:sym typeface="Cambria"/>
              </a:rPr>
              <a:t>U.S. Federal Government Documents</a:t>
            </a:r>
          </a:p>
        </p:txBody>
      </p:sp>
      <p:sp>
        <p:nvSpPr>
          <p:cNvPr id="143" name="Shape 143"/>
          <p:cNvSpPr txBox="1">
            <a:spLocks noGrp="1"/>
          </p:cNvSpPr>
          <p:nvPr>
            <p:ph type="body" idx="1"/>
          </p:nvPr>
        </p:nvSpPr>
        <p:spPr>
          <a:xfrm>
            <a:off x="4169950" y="1417650"/>
            <a:ext cx="4819800" cy="4967700"/>
          </a:xfrm>
          <a:prstGeom prst="rect">
            <a:avLst/>
          </a:prstGeom>
        </p:spPr>
        <p:txBody>
          <a:bodyPr lIns="91425" tIns="91425" rIns="91425" bIns="91425" anchor="t" anchorCtr="0">
            <a:noAutofit/>
          </a:bodyPr>
          <a:lstStyle/>
          <a:p>
            <a:pPr marL="342900" lvl="0" indent="-342900" rtl="0">
              <a:spcBef>
                <a:spcPts val="640"/>
              </a:spcBef>
              <a:buClr>
                <a:schemeClr val="dk1"/>
              </a:buClr>
              <a:buSzPct val="100000"/>
              <a:buFont typeface="Calibri"/>
              <a:buChar char="•"/>
            </a:pPr>
            <a:r>
              <a:rPr lang="en" sz="3200">
                <a:latin typeface="Calibri"/>
                <a:ea typeface="Calibri"/>
                <a:cs typeface="Calibri"/>
                <a:sym typeface="Calibri"/>
              </a:rPr>
              <a:t>Approx. 512,000+ U.S. federal government documents</a:t>
            </a:r>
          </a:p>
          <a:p>
            <a:pPr marL="342900" lvl="0" indent="-342900" rtl="0">
              <a:spcBef>
                <a:spcPts val="640"/>
              </a:spcBef>
              <a:buClr>
                <a:schemeClr val="dk1"/>
              </a:buClr>
              <a:buSzPct val="100000"/>
              <a:buFont typeface="Calibri"/>
              <a:buChar char="•"/>
            </a:pPr>
            <a:r>
              <a:rPr lang="en" sz="3200">
                <a:latin typeface="Calibri"/>
                <a:ea typeface="Calibri"/>
                <a:cs typeface="Calibri"/>
                <a:sym typeface="Calibri"/>
              </a:rPr>
              <a:t>Most are in the public domain</a:t>
            </a:r>
          </a:p>
          <a:p>
            <a:endParaRPr lang="en" sz="3200">
              <a:latin typeface="Calibri"/>
              <a:ea typeface="Calibri"/>
              <a:cs typeface="Calibri"/>
              <a:sym typeface="Calibri"/>
            </a:endParaRPr>
          </a:p>
        </p:txBody>
      </p:sp>
      <p:sp>
        <p:nvSpPr>
          <p:cNvPr id="144" name="Shape 144"/>
          <p:cNvSpPr/>
          <p:nvPr/>
        </p:nvSpPr>
        <p:spPr>
          <a:xfrm>
            <a:off x="338524" y="1152375"/>
            <a:ext cx="3654700" cy="5498249"/>
          </a:xfrm>
          <a:prstGeom prst="rect">
            <a:avLst/>
          </a:prstGeom>
          <a:blipFill>
            <a:blip r:embed="rId3"/>
            <a:stretch>
              <a:fillRect/>
            </a:stretch>
          </a:blipFill>
          <a:ln>
            <a:noFill/>
          </a:ln>
        </p:spPr>
      </p:sp>
      <p:sp>
        <p:nvSpPr>
          <p:cNvPr id="145" name="Shape 145"/>
          <p:cNvSpPr txBox="1"/>
          <p:nvPr/>
        </p:nvSpPr>
        <p:spPr>
          <a:xfrm>
            <a:off x="737100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University of Michigan</a:t>
            </a:r>
          </a:p>
        </p:txBody>
      </p:sp>
    </p:spTree>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0" y="0"/>
            <a:ext cx="9144001" cy="6857999"/>
          </a:xfrm>
          <a:prstGeom prst="rect">
            <a:avLst/>
          </a:prstGeom>
          <a:blipFill>
            <a:blip r:embed="rId3"/>
            <a:stretch>
              <a:fillRect/>
            </a:stretch>
          </a:blipFill>
          <a:ln>
            <a:noFill/>
          </a:ln>
        </p:spPr>
      </p:sp>
      <p:sp>
        <p:nvSpPr>
          <p:cNvPr id="151" name="Shape 151"/>
          <p:cNvSpPr txBox="1">
            <a:spLocks noGrp="1"/>
          </p:cNvSpPr>
          <p:nvPr>
            <p:ph type="title"/>
          </p:nvPr>
        </p:nvSpPr>
        <p:spPr>
          <a:xfrm>
            <a:off x="0" y="399850"/>
            <a:ext cx="9120899" cy="821700"/>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b" anchorCtr="0">
            <a:noAutofit/>
          </a:bodyPr>
          <a:lstStyle/>
          <a:p>
            <a:pPr lvl="0" rtl="0">
              <a:buNone/>
            </a:pPr>
            <a:r>
              <a:rPr lang="en" sz="4400" b="0">
                <a:solidFill>
                  <a:srgbClr val="3F3F3F"/>
                </a:solidFill>
                <a:latin typeface="Cambria"/>
                <a:ea typeface="Cambria"/>
                <a:cs typeface="Cambria"/>
                <a:sym typeface="Cambria"/>
              </a:rPr>
              <a:t>Services</a:t>
            </a:r>
          </a:p>
        </p:txBody>
      </p:sp>
      <p:sp>
        <p:nvSpPr>
          <p:cNvPr id="152" name="Shape 152"/>
          <p:cNvSpPr txBox="1">
            <a:spLocks noGrp="1"/>
          </p:cNvSpPr>
          <p:nvPr>
            <p:ph type="body" idx="1"/>
          </p:nvPr>
        </p:nvSpPr>
        <p:spPr>
          <a:xfrm>
            <a:off x="457200" y="1600200"/>
            <a:ext cx="5320499" cy="4967700"/>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t" anchorCtr="0">
            <a:noAutofit/>
          </a:bodyPr>
          <a:lstStyle/>
          <a:p>
            <a:pPr marL="457200" lvl="0" indent="-387350" rtl="0">
              <a:spcBef>
                <a:spcPts val="0"/>
              </a:spcBef>
              <a:buClr>
                <a:schemeClr val="dk1"/>
              </a:buClr>
              <a:buSzPct val="166666"/>
              <a:buFont typeface="Arial"/>
              <a:buChar char="•"/>
            </a:pPr>
            <a:r>
              <a:rPr lang="en" sz="2500">
                <a:latin typeface="Calibri"/>
                <a:ea typeface="Calibri"/>
                <a:cs typeface="Calibri"/>
                <a:sym typeface="Calibri"/>
              </a:rPr>
              <a:t>Long-term preservation</a:t>
            </a:r>
          </a:p>
          <a:p>
            <a:pPr marL="457200" lvl="0" indent="-387350" rtl="0">
              <a:spcBef>
                <a:spcPts val="640"/>
              </a:spcBef>
              <a:buClr>
                <a:schemeClr val="dk1"/>
              </a:buClr>
              <a:buSzPct val="166666"/>
              <a:buFont typeface="Arial"/>
              <a:buChar char="•"/>
            </a:pPr>
            <a:r>
              <a:rPr lang="en" sz="2500">
                <a:latin typeface="Calibri"/>
                <a:ea typeface="Calibri"/>
                <a:cs typeface="Calibri"/>
                <a:sym typeface="Calibri"/>
              </a:rPr>
              <a:t>Catalog search</a:t>
            </a:r>
          </a:p>
          <a:p>
            <a:pPr marL="457200" lvl="0" indent="-387350" rtl="0">
              <a:spcBef>
                <a:spcPts val="640"/>
              </a:spcBef>
              <a:buClr>
                <a:schemeClr val="dk1"/>
              </a:buClr>
              <a:buSzPct val="166666"/>
              <a:buFont typeface="Arial"/>
              <a:buChar char="•"/>
            </a:pPr>
            <a:r>
              <a:rPr lang="en" sz="2500">
                <a:latin typeface="Calibri"/>
                <a:ea typeface="Calibri"/>
                <a:cs typeface="Calibri"/>
                <a:sym typeface="Calibri"/>
              </a:rPr>
              <a:t>Full-text search</a:t>
            </a:r>
          </a:p>
          <a:p>
            <a:pPr marL="457200" lvl="0" indent="-387350" rtl="0">
              <a:spcBef>
                <a:spcPts val="640"/>
              </a:spcBef>
              <a:buClr>
                <a:schemeClr val="dk1"/>
              </a:buClr>
              <a:buSzPct val="166666"/>
              <a:buFont typeface="Arial"/>
              <a:buChar char="•"/>
            </a:pPr>
            <a:r>
              <a:rPr lang="en" sz="2500">
                <a:latin typeface="Calibri"/>
                <a:ea typeface="Calibri"/>
                <a:cs typeface="Calibri"/>
                <a:sym typeface="Calibri"/>
              </a:rPr>
              <a:t>Reading and download capabilities</a:t>
            </a:r>
          </a:p>
          <a:p>
            <a:pPr marL="457200" lvl="0" indent="-387350" rtl="0">
              <a:spcBef>
                <a:spcPts val="640"/>
              </a:spcBef>
              <a:buClr>
                <a:schemeClr val="dk1"/>
              </a:buClr>
              <a:buSzPct val="166666"/>
              <a:buFont typeface="Arial"/>
              <a:buChar char="•"/>
            </a:pPr>
            <a:r>
              <a:rPr lang="en" sz="2500">
                <a:latin typeface="Calibri"/>
                <a:ea typeface="Calibri"/>
                <a:cs typeface="Calibri"/>
                <a:sym typeface="Calibri"/>
              </a:rPr>
              <a:t>Print-on-demand</a:t>
            </a:r>
          </a:p>
          <a:p>
            <a:pPr marL="457200" lvl="0" indent="-387350" rtl="0">
              <a:spcBef>
                <a:spcPts val="640"/>
              </a:spcBef>
              <a:buClr>
                <a:schemeClr val="dk1"/>
              </a:buClr>
              <a:buSzPct val="166666"/>
              <a:buFont typeface="Arial"/>
              <a:buChar char="•"/>
            </a:pPr>
            <a:r>
              <a:rPr lang="en" sz="2500">
                <a:latin typeface="Calibri"/>
                <a:ea typeface="Calibri"/>
                <a:cs typeface="Calibri"/>
                <a:sym typeface="Calibri"/>
              </a:rPr>
              <a:t>APIs and Data feeds</a:t>
            </a:r>
          </a:p>
          <a:p>
            <a:pPr marL="914400" lvl="1" indent="-365125" rtl="0">
              <a:spcBef>
                <a:spcPts val="560"/>
              </a:spcBef>
              <a:buClr>
                <a:schemeClr val="dk1"/>
              </a:buClr>
              <a:buSzPct val="97727"/>
              <a:buFont typeface="Courier New"/>
              <a:buChar char="o"/>
            </a:pPr>
            <a:r>
              <a:rPr lang="en" sz="2150">
                <a:latin typeface="Calibri"/>
                <a:ea typeface="Calibri"/>
                <a:cs typeface="Calibri"/>
                <a:sym typeface="Calibri"/>
              </a:rPr>
              <a:t>Data API</a:t>
            </a:r>
          </a:p>
          <a:p>
            <a:pPr marL="914400" lvl="1" indent="-365125" rtl="0">
              <a:spcBef>
                <a:spcPts val="560"/>
              </a:spcBef>
              <a:buClr>
                <a:schemeClr val="dk1"/>
              </a:buClr>
              <a:buSzPct val="97727"/>
              <a:buFont typeface="Courier New"/>
              <a:buChar char="o"/>
            </a:pPr>
            <a:r>
              <a:rPr lang="en" sz="2150">
                <a:latin typeface="Calibri"/>
                <a:ea typeface="Calibri"/>
                <a:cs typeface="Calibri"/>
                <a:sym typeface="Calibri"/>
              </a:rPr>
              <a:t>Bibliographic API</a:t>
            </a:r>
          </a:p>
          <a:p>
            <a:pPr marL="914400" lvl="1" indent="-365125" rtl="0">
              <a:spcBef>
                <a:spcPts val="560"/>
              </a:spcBef>
              <a:buClr>
                <a:schemeClr val="dk1"/>
              </a:buClr>
              <a:buSzPct val="97727"/>
              <a:buFont typeface="Courier New"/>
              <a:buChar char="o"/>
            </a:pPr>
            <a:r>
              <a:rPr lang="en" sz="2150">
                <a:latin typeface="Calibri"/>
                <a:ea typeface="Calibri"/>
                <a:cs typeface="Calibri"/>
                <a:sym typeface="Calibri"/>
              </a:rPr>
              <a:t>“Hathifiles” inventory files</a:t>
            </a:r>
          </a:p>
          <a:p>
            <a:pPr marL="914400" lvl="1" indent="-365125" rtl="0">
              <a:spcBef>
                <a:spcPts val="560"/>
              </a:spcBef>
              <a:buClr>
                <a:schemeClr val="dk1"/>
              </a:buClr>
              <a:buSzPct val="97727"/>
              <a:buFont typeface="Courier New"/>
              <a:buChar char="o"/>
            </a:pPr>
            <a:r>
              <a:rPr lang="en" sz="2150">
                <a:latin typeface="Calibri"/>
                <a:ea typeface="Calibri"/>
                <a:cs typeface="Calibri"/>
                <a:sym typeface="Calibri"/>
              </a:rPr>
              <a:t>OAI</a:t>
            </a:r>
          </a:p>
          <a:p>
            <a:pPr marL="457200" lvl="0" indent="-387350" rtl="0">
              <a:spcBef>
                <a:spcPts val="640"/>
              </a:spcBef>
              <a:buClr>
                <a:schemeClr val="dk1"/>
              </a:buClr>
              <a:buSzPct val="166666"/>
              <a:buFont typeface="Arial"/>
              <a:buChar char="•"/>
            </a:pPr>
            <a:r>
              <a:rPr lang="en" sz="2500">
                <a:latin typeface="Calibri"/>
                <a:ea typeface="Calibri"/>
                <a:cs typeface="Calibri"/>
                <a:sym typeface="Calibri"/>
              </a:rPr>
              <a:t>Collections</a:t>
            </a:r>
          </a:p>
          <a:p>
            <a:pPr marL="457200" lvl="0" indent="-387350" rtl="0">
              <a:spcBef>
                <a:spcPts val="640"/>
              </a:spcBef>
              <a:buClr>
                <a:schemeClr val="dk1"/>
              </a:buClr>
              <a:buSzPct val="166666"/>
              <a:buFont typeface="Arial"/>
              <a:buChar char="•"/>
            </a:pPr>
            <a:r>
              <a:rPr lang="en" sz="2500">
                <a:latin typeface="Calibri"/>
                <a:ea typeface="Calibri"/>
                <a:cs typeface="Calibri"/>
                <a:sym typeface="Calibri"/>
              </a:rPr>
              <a:t>Datasets, Research Center</a:t>
            </a:r>
          </a:p>
        </p:txBody>
      </p:sp>
      <p:sp>
        <p:nvSpPr>
          <p:cNvPr id="153" name="Shape 153"/>
          <p:cNvSpPr txBox="1"/>
          <p:nvPr/>
        </p:nvSpPr>
        <p:spPr>
          <a:xfrm>
            <a:off x="737100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University of California</a:t>
            </a:r>
          </a:p>
        </p:txBody>
      </p:sp>
    </p:spTree>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Shape 31"/>
          <p:cNvSpPr/>
          <p:nvPr/>
        </p:nvSpPr>
        <p:spPr>
          <a:xfrm>
            <a:off x="0" y="-53350"/>
            <a:ext cx="9776649" cy="6857999"/>
          </a:xfrm>
          <a:prstGeom prst="rect">
            <a:avLst/>
          </a:prstGeom>
          <a:blipFill>
            <a:blip r:embed="rId3"/>
            <a:stretch>
              <a:fillRect/>
            </a:stretch>
          </a:blipFill>
          <a:ln>
            <a:noFill/>
          </a:ln>
        </p:spPr>
      </p:sp>
      <p:sp>
        <p:nvSpPr>
          <p:cNvPr id="32" name="Shape 32"/>
          <p:cNvSpPr txBox="1"/>
          <p:nvPr/>
        </p:nvSpPr>
        <p:spPr>
          <a:xfrm>
            <a:off x="7028400" y="6391350"/>
            <a:ext cx="2115600" cy="283499"/>
          </a:xfrm>
          <a:prstGeom prst="rect">
            <a:avLst/>
          </a:prstGeom>
          <a:solidFill>
            <a:schemeClr val="lt1"/>
          </a:solidFill>
        </p:spPr>
        <p:txBody>
          <a:bodyPr lIns="91425" tIns="91425" rIns="91425" bIns="91425" anchor="t" anchorCtr="0">
            <a:noAutofit/>
          </a:bodyPr>
          <a:lstStyle/>
          <a:p>
            <a:pPr>
              <a:buNone/>
            </a:pPr>
            <a:r>
              <a:rPr lang="en" sz="800">
                <a:solidFill>
                  <a:srgbClr val="666666"/>
                </a:solidFill>
                <a:latin typeface="Cambria"/>
                <a:ea typeface="Cambria"/>
                <a:cs typeface="Cambria"/>
                <a:sym typeface="Cambria"/>
              </a:rPr>
              <a:t>Source: UM-Dearborn Newsletter Photos</a:t>
            </a:r>
          </a:p>
        </p:txBody>
      </p:sp>
      <p:sp>
        <p:nvSpPr>
          <p:cNvPr id="33" name="Shape 33"/>
          <p:cNvSpPr txBox="1">
            <a:spLocks noGrp="1"/>
          </p:cNvSpPr>
          <p:nvPr>
            <p:ph type="title"/>
          </p:nvPr>
        </p:nvSpPr>
        <p:spPr>
          <a:xfrm>
            <a:off x="328150" y="540325"/>
            <a:ext cx="3093899" cy="697500"/>
          </a:xfrm>
          <a:prstGeom prst="rect">
            <a:avLst/>
          </a:prstGeom>
          <a:solidFill>
            <a:schemeClr val="lt1"/>
          </a:solidFill>
        </p:spPr>
        <p:txBody>
          <a:bodyPr lIns="91425" tIns="91425" rIns="91425" bIns="91425" anchor="b" anchorCtr="0">
            <a:noAutofit/>
          </a:bodyPr>
          <a:lstStyle/>
          <a:p>
            <a:pPr>
              <a:buNone/>
            </a:pPr>
            <a:r>
              <a:rPr lang="en">
                <a:solidFill>
                  <a:schemeClr val="dk2"/>
                </a:solidFill>
                <a:latin typeface="Cambria"/>
                <a:ea typeface="Cambria"/>
                <a:cs typeface="Cambria"/>
                <a:sym typeface="Cambria"/>
              </a:rPr>
              <a:t>Introductions</a:t>
            </a:r>
          </a:p>
        </p:txBody>
      </p:sp>
    </p:spTree>
  </p:cSld>
  <p:clrMapOvr>
    <a:masterClrMapping/>
  </p:clrMapOvr>
  <p:transition xmlns:p14="http://schemas.microsoft.com/office/powerpoint/2010/mai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p:nvPr/>
        </p:nvSpPr>
        <p:spPr>
          <a:xfrm>
            <a:off x="0" y="0"/>
            <a:ext cx="9143998" cy="6857998"/>
          </a:xfrm>
          <a:prstGeom prst="rect">
            <a:avLst/>
          </a:prstGeom>
          <a:blipFill>
            <a:blip r:embed="rId3"/>
            <a:stretch>
              <a:fillRect/>
            </a:stretch>
          </a:blipFill>
          <a:ln>
            <a:noFill/>
          </a:ln>
        </p:spPr>
      </p:sp>
      <p:sp>
        <p:nvSpPr>
          <p:cNvPr id="159" name="Shape 159"/>
          <p:cNvSpPr txBox="1">
            <a:spLocks noGrp="1"/>
          </p:cNvSpPr>
          <p:nvPr>
            <p:ph type="title"/>
          </p:nvPr>
        </p:nvSpPr>
        <p:spPr>
          <a:xfrm>
            <a:off x="124" y="491050"/>
            <a:ext cx="9144000" cy="764399"/>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b" anchorCtr="0">
            <a:noAutofit/>
          </a:bodyPr>
          <a:lstStyle/>
          <a:p>
            <a:pPr marL="0" lvl="0" indent="0" rtl="0">
              <a:buNone/>
            </a:pPr>
            <a:r>
              <a:rPr lang="en" sz="4000" b="0">
                <a:solidFill>
                  <a:srgbClr val="3F3F3F"/>
                </a:solidFill>
                <a:latin typeface="Cambria"/>
                <a:ea typeface="Cambria"/>
                <a:cs typeface="Cambria"/>
                <a:sym typeface="Cambria"/>
              </a:rPr>
              <a:t>Searching</a:t>
            </a:r>
          </a:p>
        </p:txBody>
      </p:sp>
      <p:sp>
        <p:nvSpPr>
          <p:cNvPr id="160" name="Shape 160"/>
          <p:cNvSpPr txBox="1">
            <a:spLocks noGrp="1"/>
          </p:cNvSpPr>
          <p:nvPr>
            <p:ph type="body" idx="1"/>
          </p:nvPr>
        </p:nvSpPr>
        <p:spPr>
          <a:xfrm>
            <a:off x="545400" y="1936850"/>
            <a:ext cx="4500600" cy="2423700"/>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t" anchorCtr="0">
            <a:noAutofit/>
          </a:bodyPr>
          <a:lstStyle/>
          <a:p>
            <a:pPr lvl="0" rtl="0">
              <a:spcBef>
                <a:spcPts val="640"/>
              </a:spcBef>
              <a:buNone/>
            </a:pPr>
            <a:r>
              <a:rPr lang="en" sz="3200">
                <a:latin typeface="Calibri"/>
                <a:ea typeface="Calibri"/>
                <a:cs typeface="Calibri"/>
                <a:sym typeface="Calibri"/>
              </a:rPr>
              <a:t>A source for texts </a:t>
            </a:r>
          </a:p>
          <a:p>
            <a:pPr lvl="0" rtl="0">
              <a:spcBef>
                <a:spcPts val="640"/>
              </a:spcBef>
              <a:buNone/>
            </a:pPr>
            <a:r>
              <a:rPr lang="en" sz="3200">
                <a:latin typeface="Calibri"/>
                <a:ea typeface="Calibri"/>
                <a:cs typeface="Calibri"/>
                <a:sym typeface="Calibri"/>
              </a:rPr>
              <a:t>Two kinds of searches:</a:t>
            </a:r>
          </a:p>
          <a:p>
            <a:pPr marL="457200" lvl="0" indent="0" rtl="0">
              <a:spcBef>
                <a:spcPts val="640"/>
              </a:spcBef>
              <a:buNone/>
            </a:pPr>
            <a:r>
              <a:rPr lang="en" sz="2800">
                <a:latin typeface="Calibri"/>
                <a:ea typeface="Calibri"/>
                <a:cs typeface="Calibri"/>
                <a:sym typeface="Calibri"/>
              </a:rPr>
              <a:t>Full-text search </a:t>
            </a:r>
          </a:p>
          <a:p>
            <a:pPr marL="457200" lvl="0" indent="0" rtl="0">
              <a:spcBef>
                <a:spcPts val="640"/>
              </a:spcBef>
              <a:buNone/>
            </a:pPr>
            <a:r>
              <a:rPr lang="en" sz="2800">
                <a:latin typeface="Calibri"/>
                <a:ea typeface="Calibri"/>
                <a:cs typeface="Calibri"/>
                <a:sym typeface="Calibri"/>
              </a:rPr>
              <a:t>Catalog search</a:t>
            </a:r>
          </a:p>
        </p:txBody>
      </p:sp>
      <p:sp>
        <p:nvSpPr>
          <p:cNvPr id="161" name="Shape 161"/>
          <p:cNvSpPr txBox="1"/>
          <p:nvPr/>
        </p:nvSpPr>
        <p:spPr>
          <a:xfrm>
            <a:off x="737100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New York Public Library</a:t>
            </a:r>
          </a:p>
        </p:txBody>
      </p:sp>
    </p:spTree>
  </p:cSld>
  <p:clrMapOvr>
    <a:masterClrMapping/>
  </p:clrMapOvr>
  <p:transition xmlns:p14="http://schemas.microsoft.com/office/powerpoint/2010/mai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p:nvPr/>
        </p:nvSpPr>
        <p:spPr>
          <a:xfrm>
            <a:off x="209650" y="0"/>
            <a:ext cx="8724699" cy="6858000"/>
          </a:xfrm>
          <a:prstGeom prst="rect">
            <a:avLst/>
          </a:prstGeom>
          <a:blipFill>
            <a:blip r:embed="rId3"/>
            <a:stretch>
              <a:fillRect/>
            </a:stretch>
          </a:blipFill>
          <a:ln>
            <a:noFill/>
          </a:ln>
        </p:spPr>
      </p:sp>
      <p:grpSp>
        <p:nvGrpSpPr>
          <p:cNvPr id="167" name="Shape 167"/>
          <p:cNvGrpSpPr/>
          <p:nvPr/>
        </p:nvGrpSpPr>
        <p:grpSpPr>
          <a:xfrm>
            <a:off x="3899137" y="1337925"/>
            <a:ext cx="1203224" cy="526074"/>
            <a:chOff x="3840475" y="1720725"/>
            <a:chExt cx="1203224" cy="526074"/>
          </a:xfrm>
        </p:grpSpPr>
        <p:sp>
          <p:nvSpPr>
            <p:cNvPr id="168" name="Shape 168"/>
            <p:cNvSpPr/>
            <p:nvPr/>
          </p:nvSpPr>
          <p:spPr>
            <a:xfrm>
              <a:off x="3840475" y="1978900"/>
              <a:ext cx="1003800" cy="267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69" name="Shape 169"/>
            <p:cNvSpPr txBox="1"/>
            <p:nvPr/>
          </p:nvSpPr>
          <p:spPr>
            <a:xfrm>
              <a:off x="4675900" y="1720725"/>
              <a:ext cx="367799" cy="401399"/>
            </a:xfrm>
            <a:prstGeom prst="rect">
              <a:avLst/>
            </a:prstGeom>
          </p:spPr>
          <p:txBody>
            <a:bodyPr lIns="91425" tIns="91425" rIns="91425" bIns="91425" anchor="t" anchorCtr="0">
              <a:noAutofit/>
            </a:bodyPr>
            <a:lstStyle/>
            <a:p>
              <a:pPr>
                <a:buNone/>
              </a:pPr>
              <a:r>
                <a:rPr lang="en" sz="1800" b="1">
                  <a:solidFill>
                    <a:srgbClr val="FF0000"/>
                  </a:solidFill>
                </a:rPr>
                <a:t>1</a:t>
              </a:r>
            </a:p>
          </p:txBody>
        </p:sp>
      </p:grpSp>
      <p:grpSp>
        <p:nvGrpSpPr>
          <p:cNvPr id="170" name="Shape 170"/>
          <p:cNvGrpSpPr/>
          <p:nvPr/>
        </p:nvGrpSpPr>
        <p:grpSpPr>
          <a:xfrm>
            <a:off x="1213225" y="1827425"/>
            <a:ext cx="1411875" cy="538949"/>
            <a:chOff x="1174850" y="2246800"/>
            <a:chExt cx="1411875" cy="538949"/>
          </a:xfrm>
        </p:grpSpPr>
        <p:sp>
          <p:nvSpPr>
            <p:cNvPr id="171" name="Shape 171"/>
            <p:cNvSpPr/>
            <p:nvPr/>
          </p:nvSpPr>
          <p:spPr>
            <a:xfrm>
              <a:off x="1377125" y="2517850"/>
              <a:ext cx="1209600" cy="267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72" name="Shape 172"/>
            <p:cNvSpPr txBox="1"/>
            <p:nvPr/>
          </p:nvSpPr>
          <p:spPr>
            <a:xfrm>
              <a:off x="1174850" y="2246800"/>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2</a:t>
              </a:r>
            </a:p>
          </p:txBody>
        </p:sp>
      </p:grpSp>
      <p:grpSp>
        <p:nvGrpSpPr>
          <p:cNvPr id="173" name="Shape 173"/>
          <p:cNvGrpSpPr/>
          <p:nvPr/>
        </p:nvGrpSpPr>
        <p:grpSpPr>
          <a:xfrm>
            <a:off x="2625100" y="1827425"/>
            <a:ext cx="1028699" cy="538949"/>
            <a:chOff x="2586725" y="2246800"/>
            <a:chExt cx="1028699" cy="538949"/>
          </a:xfrm>
        </p:grpSpPr>
        <p:sp>
          <p:nvSpPr>
            <p:cNvPr id="174" name="Shape 174"/>
            <p:cNvSpPr/>
            <p:nvPr/>
          </p:nvSpPr>
          <p:spPr>
            <a:xfrm>
              <a:off x="2586725" y="2517850"/>
              <a:ext cx="660900" cy="267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75" name="Shape 175"/>
            <p:cNvSpPr txBox="1"/>
            <p:nvPr/>
          </p:nvSpPr>
          <p:spPr>
            <a:xfrm>
              <a:off x="3247625" y="2246800"/>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3</a:t>
              </a:r>
            </a:p>
          </p:txBody>
        </p:sp>
      </p:grpSp>
      <p:grpSp>
        <p:nvGrpSpPr>
          <p:cNvPr id="176" name="Shape 176"/>
          <p:cNvGrpSpPr/>
          <p:nvPr/>
        </p:nvGrpSpPr>
        <p:grpSpPr>
          <a:xfrm>
            <a:off x="5347700" y="1773975"/>
            <a:ext cx="1160075" cy="538949"/>
            <a:chOff x="5258050" y="2246800"/>
            <a:chExt cx="1160075" cy="538949"/>
          </a:xfrm>
        </p:grpSpPr>
        <p:sp>
          <p:nvSpPr>
            <p:cNvPr id="177" name="Shape 177"/>
            <p:cNvSpPr/>
            <p:nvPr/>
          </p:nvSpPr>
          <p:spPr>
            <a:xfrm>
              <a:off x="5414325" y="2517850"/>
              <a:ext cx="1003800" cy="267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78" name="Shape 178"/>
            <p:cNvSpPr txBox="1"/>
            <p:nvPr/>
          </p:nvSpPr>
          <p:spPr>
            <a:xfrm>
              <a:off x="5258050" y="2246800"/>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4</a:t>
              </a:r>
            </a:p>
          </p:txBody>
        </p:sp>
      </p:grpSp>
      <p:grpSp>
        <p:nvGrpSpPr>
          <p:cNvPr id="179" name="Shape 179"/>
          <p:cNvGrpSpPr/>
          <p:nvPr/>
        </p:nvGrpSpPr>
        <p:grpSpPr>
          <a:xfrm>
            <a:off x="4456550" y="2259500"/>
            <a:ext cx="2122500" cy="473824"/>
            <a:chOff x="4476475" y="2710925"/>
            <a:chExt cx="2122500" cy="473824"/>
          </a:xfrm>
        </p:grpSpPr>
        <p:sp>
          <p:nvSpPr>
            <p:cNvPr id="180" name="Shape 180"/>
            <p:cNvSpPr/>
            <p:nvPr/>
          </p:nvSpPr>
          <p:spPr>
            <a:xfrm>
              <a:off x="4765975" y="2916850"/>
              <a:ext cx="1833000" cy="267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81" name="Shape 181"/>
            <p:cNvSpPr txBox="1"/>
            <p:nvPr/>
          </p:nvSpPr>
          <p:spPr>
            <a:xfrm>
              <a:off x="4476475" y="2710925"/>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5</a:t>
              </a:r>
            </a:p>
          </p:txBody>
        </p:sp>
      </p:grpSp>
    </p:spTree>
  </p:cSld>
  <p:clrMapOvr>
    <a:masterClrMapping/>
  </p:clrMapOvr>
  <p:transition xmlns:p14="http://schemas.microsoft.com/office/powerpoint/2010/mai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6" name="Shape 186"/>
          <p:cNvGrpSpPr/>
          <p:nvPr/>
        </p:nvGrpSpPr>
        <p:grpSpPr>
          <a:xfrm>
            <a:off x="160262" y="0"/>
            <a:ext cx="8823475" cy="6858000"/>
            <a:chOff x="160262" y="0"/>
            <a:chExt cx="8823475" cy="6858000"/>
          </a:xfrm>
        </p:grpSpPr>
        <p:sp>
          <p:nvSpPr>
            <p:cNvPr id="187" name="Shape 187"/>
            <p:cNvSpPr/>
            <p:nvPr/>
          </p:nvSpPr>
          <p:spPr>
            <a:xfrm>
              <a:off x="160262" y="0"/>
              <a:ext cx="8823475" cy="6858000"/>
            </a:xfrm>
            <a:prstGeom prst="rect">
              <a:avLst/>
            </a:prstGeom>
            <a:blipFill>
              <a:blip r:embed="rId3"/>
              <a:stretch>
                <a:fillRect/>
              </a:stretch>
            </a:blipFill>
            <a:ln>
              <a:noFill/>
            </a:ln>
          </p:spPr>
        </p:sp>
        <p:sp>
          <p:nvSpPr>
            <p:cNvPr id="188" name="Shape 188"/>
            <p:cNvSpPr/>
            <p:nvPr/>
          </p:nvSpPr>
          <p:spPr>
            <a:xfrm>
              <a:off x="1857875" y="3277825"/>
              <a:ext cx="1422049" cy="793299"/>
            </a:xfrm>
            <a:prstGeom prst="rect">
              <a:avLst/>
            </a:prstGeom>
            <a:blipFill>
              <a:blip r:embed="rId4"/>
              <a:stretch>
                <a:fillRect/>
              </a:stretch>
            </a:blipFill>
          </p:spPr>
        </p:sp>
        <p:sp>
          <p:nvSpPr>
            <p:cNvPr id="189" name="Shape 189"/>
            <p:cNvSpPr/>
            <p:nvPr/>
          </p:nvSpPr>
          <p:spPr>
            <a:xfrm>
              <a:off x="6405950" y="3277825"/>
              <a:ext cx="1523924" cy="1608325"/>
            </a:xfrm>
            <a:prstGeom prst="rect">
              <a:avLst/>
            </a:prstGeom>
            <a:blipFill>
              <a:blip r:embed="rId5"/>
              <a:stretch>
                <a:fillRect/>
              </a:stretch>
            </a:blipFill>
          </p:spPr>
        </p:sp>
        <p:sp>
          <p:nvSpPr>
            <p:cNvPr id="190" name="Shape 190"/>
            <p:cNvSpPr/>
            <p:nvPr/>
          </p:nvSpPr>
          <p:spPr>
            <a:xfrm>
              <a:off x="939725" y="3277825"/>
              <a:ext cx="685800" cy="647700"/>
            </a:xfrm>
            <a:prstGeom prst="rect">
              <a:avLst/>
            </a:prstGeom>
            <a:blipFill>
              <a:blip r:embed="rId6"/>
              <a:stretch>
                <a:fillRect/>
              </a:stretch>
            </a:blipFill>
          </p:spPr>
        </p:sp>
      </p:grpSp>
    </p:spTree>
  </p:cSld>
  <p:clrMapOvr>
    <a:masterClrMapping/>
  </p:clrMapOvr>
  <p:transition xmlns:p14="http://schemas.microsoft.com/office/powerpoint/2010/mai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p:nvPr/>
        </p:nvSpPr>
        <p:spPr>
          <a:xfrm>
            <a:off x="240937" y="0"/>
            <a:ext cx="8662125" cy="6858001"/>
          </a:xfrm>
          <a:prstGeom prst="rect">
            <a:avLst/>
          </a:prstGeom>
          <a:blipFill>
            <a:blip r:embed="rId3"/>
            <a:stretch>
              <a:fillRect/>
            </a:stretch>
          </a:blipFill>
          <a:ln>
            <a:noFill/>
          </a:ln>
        </p:spPr>
      </p:sp>
      <p:grpSp>
        <p:nvGrpSpPr>
          <p:cNvPr id="196" name="Shape 196"/>
          <p:cNvGrpSpPr/>
          <p:nvPr/>
        </p:nvGrpSpPr>
        <p:grpSpPr>
          <a:xfrm>
            <a:off x="4647287" y="1384325"/>
            <a:ext cx="1203224" cy="526074"/>
            <a:chOff x="3840475" y="1720725"/>
            <a:chExt cx="1203224" cy="526074"/>
          </a:xfrm>
        </p:grpSpPr>
        <p:sp>
          <p:nvSpPr>
            <p:cNvPr id="197" name="Shape 197"/>
            <p:cNvSpPr/>
            <p:nvPr/>
          </p:nvSpPr>
          <p:spPr>
            <a:xfrm>
              <a:off x="3840475" y="1978900"/>
              <a:ext cx="1003800" cy="267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98" name="Shape 198"/>
            <p:cNvSpPr txBox="1"/>
            <p:nvPr/>
          </p:nvSpPr>
          <p:spPr>
            <a:xfrm>
              <a:off x="4675900" y="1720725"/>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1</a:t>
              </a:r>
            </a:p>
          </p:txBody>
        </p:sp>
      </p:grpSp>
      <p:grpSp>
        <p:nvGrpSpPr>
          <p:cNvPr id="199" name="Shape 199"/>
          <p:cNvGrpSpPr/>
          <p:nvPr/>
        </p:nvGrpSpPr>
        <p:grpSpPr>
          <a:xfrm>
            <a:off x="1345125" y="1856925"/>
            <a:ext cx="1411875" cy="538949"/>
            <a:chOff x="1174850" y="2246800"/>
            <a:chExt cx="1411875" cy="538949"/>
          </a:xfrm>
        </p:grpSpPr>
        <p:sp>
          <p:nvSpPr>
            <p:cNvPr id="200" name="Shape 200"/>
            <p:cNvSpPr/>
            <p:nvPr/>
          </p:nvSpPr>
          <p:spPr>
            <a:xfrm>
              <a:off x="1377125" y="2517850"/>
              <a:ext cx="1209600" cy="267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01" name="Shape 201"/>
            <p:cNvSpPr txBox="1"/>
            <p:nvPr/>
          </p:nvSpPr>
          <p:spPr>
            <a:xfrm>
              <a:off x="1174850" y="2246800"/>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2</a:t>
              </a:r>
            </a:p>
          </p:txBody>
        </p:sp>
      </p:grpSp>
      <p:grpSp>
        <p:nvGrpSpPr>
          <p:cNvPr id="202" name="Shape 202"/>
          <p:cNvGrpSpPr/>
          <p:nvPr/>
        </p:nvGrpSpPr>
        <p:grpSpPr>
          <a:xfrm>
            <a:off x="5298825" y="2119075"/>
            <a:ext cx="1122499" cy="401399"/>
            <a:chOff x="2267875" y="2517850"/>
            <a:chExt cx="1122499" cy="401399"/>
          </a:xfrm>
        </p:grpSpPr>
        <p:sp>
          <p:nvSpPr>
            <p:cNvPr id="203" name="Shape 203"/>
            <p:cNvSpPr/>
            <p:nvPr/>
          </p:nvSpPr>
          <p:spPr>
            <a:xfrm>
              <a:off x="2533275" y="2517850"/>
              <a:ext cx="857099" cy="267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04" name="Shape 204"/>
            <p:cNvSpPr txBox="1"/>
            <p:nvPr/>
          </p:nvSpPr>
          <p:spPr>
            <a:xfrm>
              <a:off x="2267875" y="2517850"/>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3</a:t>
              </a:r>
            </a:p>
          </p:txBody>
        </p:sp>
      </p:grpSp>
    </p:spTree>
  </p:cSld>
  <p:clrMapOvr>
    <a:masterClrMapping/>
  </p:clrMapOvr>
  <p:transition xmlns:p14="http://schemas.microsoft.com/office/powerpoint/2010/mai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p:nvPr/>
        </p:nvSpPr>
        <p:spPr>
          <a:xfrm>
            <a:off x="256637" y="0"/>
            <a:ext cx="8630724" cy="6857999"/>
          </a:xfrm>
          <a:prstGeom prst="rect">
            <a:avLst/>
          </a:prstGeom>
          <a:blipFill>
            <a:blip r:embed="rId3"/>
            <a:stretch>
              <a:fillRect/>
            </a:stretch>
          </a:blipFill>
          <a:ln>
            <a:noFill/>
          </a:ln>
        </p:spPr>
      </p:sp>
      <p:sp>
        <p:nvSpPr>
          <p:cNvPr id="210" name="Shape 210"/>
          <p:cNvSpPr/>
          <p:nvPr/>
        </p:nvSpPr>
        <p:spPr>
          <a:xfrm>
            <a:off x="2895600" y="2128800"/>
            <a:ext cx="1647825" cy="1390650"/>
          </a:xfrm>
          <a:prstGeom prst="rect">
            <a:avLst/>
          </a:prstGeom>
          <a:blipFill>
            <a:blip r:embed="rId4"/>
            <a:stretch>
              <a:fillRect/>
            </a:stretch>
          </a:blipFill>
        </p:spPr>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p:nvPr/>
        </p:nvSpPr>
        <p:spPr>
          <a:xfrm>
            <a:off x="0" y="0"/>
            <a:ext cx="8681875" cy="6857999"/>
          </a:xfrm>
          <a:prstGeom prst="rect">
            <a:avLst/>
          </a:prstGeom>
          <a:blipFill>
            <a:blip r:embed="rId3"/>
            <a:stretch>
              <a:fillRect/>
            </a:stretch>
          </a:blipFill>
          <a:ln>
            <a:noFill/>
          </a:ln>
        </p:spPr>
      </p:sp>
      <p:sp>
        <p:nvSpPr>
          <p:cNvPr id="216" name="Shape 216"/>
          <p:cNvSpPr/>
          <p:nvPr/>
        </p:nvSpPr>
        <p:spPr>
          <a:xfrm>
            <a:off x="462125" y="0"/>
            <a:ext cx="8681875" cy="6857999"/>
          </a:xfrm>
          <a:prstGeom prst="rect">
            <a:avLst/>
          </a:prstGeom>
          <a:blipFill>
            <a:blip r:embed="rId4"/>
            <a:stretch>
              <a:fillRect/>
            </a:stretch>
          </a:blipFill>
          <a:ln>
            <a:noFill/>
          </a:ln>
        </p:spPr>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0"/>
                                        <p:tgtEl>
                                          <p:spTgt spid="2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
                                        </p:tgtEl>
                                        <p:attrNameLst>
                                          <p:attrName>style.visibility</p:attrName>
                                        </p:attrNameLst>
                                      </p:cBhvr>
                                      <p:to>
                                        <p:strVal val="visible"/>
                                      </p:to>
                                    </p:set>
                                    <p:animEffect transition="in" filter="fade">
                                      <p:cBhvr>
                                        <p:cTn id="12" dur="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p:nvPr/>
        </p:nvSpPr>
        <p:spPr>
          <a:xfrm>
            <a:off x="149" y="-97225"/>
            <a:ext cx="9144000" cy="6955225"/>
          </a:xfrm>
          <a:prstGeom prst="rect">
            <a:avLst/>
          </a:prstGeom>
          <a:blipFill>
            <a:blip r:embed="rId3"/>
            <a:stretch>
              <a:fillRect/>
            </a:stretch>
          </a:blipFill>
          <a:ln>
            <a:noFill/>
          </a:ln>
        </p:spPr>
      </p:sp>
      <p:sp>
        <p:nvSpPr>
          <p:cNvPr id="222" name="Shape 222"/>
          <p:cNvSpPr txBox="1">
            <a:spLocks noGrp="1"/>
          </p:cNvSpPr>
          <p:nvPr>
            <p:ph type="title"/>
          </p:nvPr>
        </p:nvSpPr>
        <p:spPr>
          <a:xfrm>
            <a:off x="150" y="583700"/>
            <a:ext cx="9144000" cy="731399"/>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b" anchorCtr="0">
            <a:noAutofit/>
          </a:bodyPr>
          <a:lstStyle/>
          <a:p>
            <a:pPr>
              <a:buNone/>
            </a:pPr>
            <a:r>
              <a:rPr lang="en" sz="4000" b="0">
                <a:solidFill>
                  <a:schemeClr val="dk2"/>
                </a:solidFill>
                <a:latin typeface="Cambria"/>
                <a:ea typeface="Cambria"/>
                <a:cs typeface="Cambria"/>
                <a:sym typeface="Cambria"/>
              </a:rPr>
              <a:t>Explaining Access &amp; Restrictions</a:t>
            </a:r>
          </a:p>
        </p:txBody>
      </p:sp>
      <p:sp>
        <p:nvSpPr>
          <p:cNvPr id="223" name="Shape 223"/>
          <p:cNvSpPr txBox="1">
            <a:spLocks noGrp="1"/>
          </p:cNvSpPr>
          <p:nvPr>
            <p:ph type="body" idx="1"/>
          </p:nvPr>
        </p:nvSpPr>
        <p:spPr>
          <a:xfrm>
            <a:off x="457200" y="1600200"/>
            <a:ext cx="5443199" cy="2941799"/>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t" anchorCtr="0">
            <a:noAutofit/>
          </a:bodyPr>
          <a:lstStyle/>
          <a:p>
            <a:pPr lvl="0" rtl="0">
              <a:spcBef>
                <a:spcPts val="640"/>
              </a:spcBef>
              <a:buNone/>
            </a:pPr>
            <a:r>
              <a:rPr lang="en" sz="3200" dirty="0">
                <a:latin typeface="Calibri"/>
                <a:ea typeface="Calibri"/>
                <a:cs typeface="Calibri"/>
                <a:sym typeface="Calibri"/>
              </a:rPr>
              <a:t>Full-view v. limited-view</a:t>
            </a:r>
          </a:p>
          <a:p>
            <a:pPr lvl="0" rtl="0">
              <a:spcBef>
                <a:spcPts val="640"/>
              </a:spcBef>
              <a:buNone/>
            </a:pPr>
            <a:r>
              <a:rPr lang="en" sz="3200" dirty="0">
                <a:latin typeface="Calibri"/>
                <a:ea typeface="Calibri"/>
                <a:cs typeface="Calibri"/>
                <a:sym typeface="Calibri"/>
              </a:rPr>
              <a:t>Downloads</a:t>
            </a:r>
          </a:p>
          <a:p>
            <a:pPr lvl="0" rtl="0">
              <a:spcBef>
                <a:spcPts val="640"/>
              </a:spcBef>
              <a:buNone/>
            </a:pPr>
            <a:r>
              <a:rPr lang="en" sz="3200" dirty="0">
                <a:latin typeface="Calibri"/>
                <a:ea typeface="Calibri"/>
                <a:cs typeface="Calibri"/>
                <a:sym typeface="Calibri"/>
              </a:rPr>
              <a:t>Lawful uses</a:t>
            </a:r>
          </a:p>
          <a:p>
            <a:pPr marL="457200" lvl="0" indent="0" rtl="0">
              <a:spcBef>
                <a:spcPts val="560"/>
              </a:spcBef>
              <a:buNone/>
            </a:pPr>
            <a:r>
              <a:rPr lang="en" sz="2800" dirty="0">
                <a:latin typeface="Calibri"/>
                <a:ea typeface="Calibri"/>
                <a:cs typeface="Calibri"/>
                <a:sym typeface="Calibri"/>
              </a:rPr>
              <a:t>Users with print disabilities</a:t>
            </a:r>
          </a:p>
          <a:p>
            <a:pPr marL="457200" lvl="0" indent="0" rtl="0">
              <a:spcBef>
                <a:spcPts val="560"/>
              </a:spcBef>
              <a:buNone/>
            </a:pPr>
            <a:r>
              <a:rPr lang="en-US" sz="2800" dirty="0" smtClean="0">
                <a:latin typeface="Calibri"/>
                <a:ea typeface="Calibri"/>
                <a:cs typeface="Calibri"/>
                <a:sym typeface="Calibri"/>
              </a:rPr>
              <a:t>Preservation </a:t>
            </a:r>
            <a:r>
              <a:rPr lang="en" sz="2800" dirty="0" smtClean="0">
                <a:latin typeface="Calibri"/>
                <a:ea typeface="Calibri"/>
                <a:cs typeface="Calibri"/>
                <a:sym typeface="Calibri"/>
              </a:rPr>
              <a:t>uses </a:t>
            </a:r>
            <a:r>
              <a:rPr lang="en" sz="2800" dirty="0">
                <a:latin typeface="Calibri"/>
                <a:ea typeface="Calibri"/>
                <a:cs typeface="Calibri"/>
                <a:sym typeface="Calibri"/>
              </a:rPr>
              <a:t>of materials</a:t>
            </a:r>
          </a:p>
        </p:txBody>
      </p:sp>
      <p:sp>
        <p:nvSpPr>
          <p:cNvPr id="224" name="Shape 224"/>
          <p:cNvSpPr txBox="1"/>
          <p:nvPr/>
        </p:nvSpPr>
        <p:spPr>
          <a:xfrm>
            <a:off x="737115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University of Wisconsin</a:t>
            </a:r>
          </a:p>
        </p:txBody>
      </p:sp>
    </p:spTree>
  </p:cSld>
  <p:clrMapOvr>
    <a:masterClrMapping/>
  </p:clrMapOvr>
  <p:transition xmlns:p14="http://schemas.microsoft.com/office/powerpoint/2010/mai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p:nvPr/>
        </p:nvSpPr>
        <p:spPr>
          <a:xfrm>
            <a:off x="231050" y="0"/>
            <a:ext cx="8681875" cy="6857999"/>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235" name="Shape 23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sp>
        <p:nvSpPr>
          <p:cNvPr id="236" name="Shape 236"/>
          <p:cNvSpPr/>
          <p:nvPr/>
        </p:nvSpPr>
        <p:spPr>
          <a:xfrm>
            <a:off x="231050" y="0"/>
            <a:ext cx="8681899" cy="6814800"/>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242" name="Shape 24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sp>
        <p:nvSpPr>
          <p:cNvPr id="243" name="Shape 243"/>
          <p:cNvSpPr/>
          <p:nvPr/>
        </p:nvSpPr>
        <p:spPr>
          <a:xfrm>
            <a:off x="233125" y="0"/>
            <a:ext cx="8657074" cy="6857999"/>
          </a:xfrm>
          <a:prstGeom prst="rect">
            <a:avLst/>
          </a:prstGeom>
          <a:blipFill>
            <a:blip r:embed="rId3"/>
            <a:stretch>
              <a:fillRect/>
            </a:stretch>
          </a:blipFill>
          <a:ln>
            <a:noFill/>
          </a:ln>
        </p:spPr>
      </p:sp>
      <p:grpSp>
        <p:nvGrpSpPr>
          <p:cNvPr id="244" name="Shape 244"/>
          <p:cNvGrpSpPr/>
          <p:nvPr/>
        </p:nvGrpSpPr>
        <p:grpSpPr>
          <a:xfrm>
            <a:off x="372883" y="2787610"/>
            <a:ext cx="1878531" cy="1217984"/>
            <a:chOff x="3619085" y="1505793"/>
            <a:chExt cx="1732802" cy="790590"/>
          </a:xfrm>
        </p:grpSpPr>
        <p:sp>
          <p:nvSpPr>
            <p:cNvPr id="245" name="Shape 245"/>
            <p:cNvSpPr/>
            <p:nvPr/>
          </p:nvSpPr>
          <p:spPr>
            <a:xfrm>
              <a:off x="3619088" y="1606984"/>
              <a:ext cx="1732800" cy="689400"/>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46" name="Shape 246"/>
            <p:cNvSpPr txBox="1"/>
            <p:nvPr/>
          </p:nvSpPr>
          <p:spPr>
            <a:xfrm>
              <a:off x="3619085" y="1505793"/>
              <a:ext cx="265199" cy="260700"/>
            </a:xfrm>
            <a:prstGeom prst="rect">
              <a:avLst/>
            </a:prstGeom>
          </p:spPr>
          <p:txBody>
            <a:bodyPr lIns="91425" tIns="91425" rIns="91425" bIns="91425" anchor="t" anchorCtr="0">
              <a:noAutofit/>
            </a:bodyPr>
            <a:lstStyle/>
            <a:p>
              <a:pPr lvl="0" rtl="0">
                <a:buNone/>
              </a:pPr>
              <a:r>
                <a:rPr lang="en" sz="1800" b="1">
                  <a:solidFill>
                    <a:srgbClr val="FF0000"/>
                  </a:solidFill>
                </a:rPr>
                <a:t>1</a:t>
              </a:r>
            </a:p>
          </p:txBody>
        </p:sp>
      </p:grpSp>
      <p:grpSp>
        <p:nvGrpSpPr>
          <p:cNvPr id="247" name="Shape 247"/>
          <p:cNvGrpSpPr/>
          <p:nvPr/>
        </p:nvGrpSpPr>
        <p:grpSpPr>
          <a:xfrm>
            <a:off x="571595" y="2258492"/>
            <a:ext cx="1797304" cy="603193"/>
            <a:chOff x="3500283" y="1547855"/>
            <a:chExt cx="1797304" cy="347601"/>
          </a:xfrm>
        </p:grpSpPr>
        <p:sp>
          <p:nvSpPr>
            <p:cNvPr id="248" name="Shape 248"/>
            <p:cNvSpPr/>
            <p:nvPr/>
          </p:nvSpPr>
          <p:spPr>
            <a:xfrm>
              <a:off x="3619088" y="1678557"/>
              <a:ext cx="1678499" cy="216900"/>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49" name="Shape 249"/>
            <p:cNvSpPr txBox="1"/>
            <p:nvPr/>
          </p:nvSpPr>
          <p:spPr>
            <a:xfrm>
              <a:off x="3500283" y="1547855"/>
              <a:ext cx="265199" cy="260700"/>
            </a:xfrm>
            <a:prstGeom prst="rect">
              <a:avLst/>
            </a:prstGeom>
          </p:spPr>
          <p:txBody>
            <a:bodyPr lIns="91425" tIns="91425" rIns="91425" bIns="91425" anchor="t" anchorCtr="0">
              <a:noAutofit/>
            </a:bodyPr>
            <a:lstStyle/>
            <a:p>
              <a:pPr lvl="0" rtl="0">
                <a:buNone/>
              </a:pPr>
              <a:r>
                <a:rPr lang="en" sz="1800" b="1">
                  <a:solidFill>
                    <a:srgbClr val="FF0000"/>
                  </a:solidFill>
                </a:rPr>
                <a:t>2</a:t>
              </a:r>
            </a:p>
          </p:txBody>
        </p:sp>
      </p:grpSp>
      <p:grpSp>
        <p:nvGrpSpPr>
          <p:cNvPr id="250" name="Shape 250"/>
          <p:cNvGrpSpPr/>
          <p:nvPr/>
        </p:nvGrpSpPr>
        <p:grpSpPr>
          <a:xfrm>
            <a:off x="233132" y="3906329"/>
            <a:ext cx="2017919" cy="1255160"/>
            <a:chOff x="3218834" y="1475948"/>
            <a:chExt cx="2078829" cy="920610"/>
          </a:xfrm>
        </p:grpSpPr>
        <p:sp>
          <p:nvSpPr>
            <p:cNvPr id="251" name="Shape 251"/>
            <p:cNvSpPr/>
            <p:nvPr/>
          </p:nvSpPr>
          <p:spPr>
            <a:xfrm>
              <a:off x="3365363" y="1547859"/>
              <a:ext cx="1932300" cy="848700"/>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52" name="Shape 252"/>
            <p:cNvSpPr txBox="1"/>
            <p:nvPr/>
          </p:nvSpPr>
          <p:spPr>
            <a:xfrm>
              <a:off x="3218834" y="1475948"/>
              <a:ext cx="265199" cy="260700"/>
            </a:xfrm>
            <a:prstGeom prst="rect">
              <a:avLst/>
            </a:prstGeom>
          </p:spPr>
          <p:txBody>
            <a:bodyPr lIns="91425" tIns="91425" rIns="91425" bIns="91425" anchor="t" anchorCtr="0">
              <a:noAutofit/>
            </a:bodyPr>
            <a:lstStyle/>
            <a:p>
              <a:pPr lvl="0" rtl="0">
                <a:buNone/>
              </a:pPr>
              <a:r>
                <a:rPr lang="en" sz="1800" b="1">
                  <a:solidFill>
                    <a:srgbClr val="FF0000"/>
                  </a:solidFill>
                </a:rPr>
                <a:t>3</a:t>
              </a:r>
            </a:p>
          </p:txBody>
        </p:sp>
      </p:grpSp>
      <p:grpSp>
        <p:nvGrpSpPr>
          <p:cNvPr id="253" name="Shape 253"/>
          <p:cNvGrpSpPr/>
          <p:nvPr/>
        </p:nvGrpSpPr>
        <p:grpSpPr>
          <a:xfrm>
            <a:off x="2324275" y="1251524"/>
            <a:ext cx="724879" cy="2977069"/>
            <a:chOff x="3981049" y="1520180"/>
            <a:chExt cx="746759" cy="897599"/>
          </a:xfrm>
        </p:grpSpPr>
        <p:sp>
          <p:nvSpPr>
            <p:cNvPr id="254" name="Shape 254"/>
            <p:cNvSpPr/>
            <p:nvPr/>
          </p:nvSpPr>
          <p:spPr>
            <a:xfrm>
              <a:off x="3981049" y="1520180"/>
              <a:ext cx="572099" cy="8975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55" name="Shape 255"/>
            <p:cNvSpPr txBox="1"/>
            <p:nvPr/>
          </p:nvSpPr>
          <p:spPr>
            <a:xfrm>
              <a:off x="4462609" y="1625306"/>
              <a:ext cx="265199" cy="158100"/>
            </a:xfrm>
            <a:prstGeom prst="rect">
              <a:avLst/>
            </a:prstGeom>
          </p:spPr>
          <p:txBody>
            <a:bodyPr lIns="91425" tIns="91425" rIns="91425" bIns="91425" anchor="t" anchorCtr="0">
              <a:noAutofit/>
            </a:bodyPr>
            <a:lstStyle/>
            <a:p>
              <a:pPr lvl="0" rtl="0">
                <a:buNone/>
              </a:pPr>
              <a:r>
                <a:rPr lang="en" sz="1800" b="1">
                  <a:solidFill>
                    <a:srgbClr val="FF0000"/>
                  </a:solidFill>
                </a:rPr>
                <a:t>4</a:t>
              </a:r>
            </a:p>
          </p:txBody>
        </p:sp>
      </p:grpSp>
      <p:grpSp>
        <p:nvGrpSpPr>
          <p:cNvPr id="256" name="Shape 256"/>
          <p:cNvGrpSpPr/>
          <p:nvPr/>
        </p:nvGrpSpPr>
        <p:grpSpPr>
          <a:xfrm>
            <a:off x="5735199" y="1019267"/>
            <a:ext cx="2385900" cy="722727"/>
            <a:chOff x="3467888" y="1414016"/>
            <a:chExt cx="2385900" cy="416485"/>
          </a:xfrm>
        </p:grpSpPr>
        <p:sp>
          <p:nvSpPr>
            <p:cNvPr id="257" name="Shape 257"/>
            <p:cNvSpPr/>
            <p:nvPr/>
          </p:nvSpPr>
          <p:spPr>
            <a:xfrm>
              <a:off x="3467888" y="1604002"/>
              <a:ext cx="2385900" cy="2264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58" name="Shape 258"/>
            <p:cNvSpPr txBox="1"/>
            <p:nvPr/>
          </p:nvSpPr>
          <p:spPr>
            <a:xfrm>
              <a:off x="5588583" y="1414016"/>
              <a:ext cx="265199" cy="260700"/>
            </a:xfrm>
            <a:prstGeom prst="rect">
              <a:avLst/>
            </a:prstGeom>
          </p:spPr>
          <p:txBody>
            <a:bodyPr lIns="91425" tIns="91425" rIns="91425" bIns="91425" anchor="t" anchorCtr="0">
              <a:noAutofit/>
            </a:bodyPr>
            <a:lstStyle/>
            <a:p>
              <a:pPr lvl="0" rtl="0">
                <a:buNone/>
              </a:pPr>
              <a:r>
                <a:rPr lang="en" sz="1800" b="1">
                  <a:solidFill>
                    <a:srgbClr val="FF0000"/>
                  </a:solidFill>
                </a:rPr>
                <a:t>5</a:t>
              </a:r>
            </a:p>
          </p:txBody>
        </p:sp>
      </p:grpSp>
    </p:spTree>
  </p:cSld>
  <p:clrMapOvr>
    <a:masterClrMapping/>
  </p:clrMapOvr>
  <p:transition xmlns:p14="http://schemas.microsoft.com/office/powerpoint/2010/mai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Shape 38"/>
          <p:cNvSpPr/>
          <p:nvPr/>
        </p:nvSpPr>
        <p:spPr>
          <a:xfrm>
            <a:off x="-143150" y="0"/>
            <a:ext cx="9915075" cy="6858000"/>
          </a:xfrm>
          <a:prstGeom prst="rect">
            <a:avLst/>
          </a:prstGeom>
          <a:blipFill>
            <a:blip r:embed="rId3"/>
            <a:stretch>
              <a:fillRect/>
            </a:stretch>
          </a:blipFill>
          <a:ln>
            <a:noFill/>
          </a:ln>
        </p:spPr>
      </p:sp>
      <p:sp>
        <p:nvSpPr>
          <p:cNvPr id="39" name="Shape 39"/>
          <p:cNvSpPr txBox="1">
            <a:spLocks noGrp="1"/>
          </p:cNvSpPr>
          <p:nvPr>
            <p:ph type="ctrTitle"/>
          </p:nvPr>
        </p:nvSpPr>
        <p:spPr>
          <a:xfrm>
            <a:off x="-143125" y="4229700"/>
            <a:ext cx="9915000" cy="1778999"/>
          </a:xfrm>
          <a:prstGeom prst="rect">
            <a:avLst/>
          </a:prstGeom>
          <a:solidFill>
            <a:schemeClr val="lt1"/>
          </a:solidFill>
          <a:ln w="9525" cap="flat">
            <a:solidFill>
              <a:schemeClr val="dk2"/>
            </a:solidFill>
            <a:prstDash val="solid"/>
            <a:round/>
            <a:headEnd type="none" w="med" len="med"/>
            <a:tailEnd type="none" w="med" len="med"/>
          </a:ln>
        </p:spPr>
        <p:txBody>
          <a:bodyPr lIns="91425" tIns="91425" rIns="91425" bIns="91425" anchor="b" anchorCtr="0">
            <a:noAutofit/>
          </a:bodyPr>
          <a:lstStyle/>
          <a:p>
            <a:pPr lvl="0" rtl="0">
              <a:buNone/>
            </a:pPr>
            <a:r>
              <a:rPr lang="en">
                <a:solidFill>
                  <a:schemeClr val="dk2"/>
                </a:solidFill>
                <a:latin typeface="Cambria"/>
                <a:ea typeface="Cambria"/>
                <a:cs typeface="Cambria"/>
                <a:sym typeface="Cambria"/>
              </a:rPr>
              <a:t>Discussion Topic:</a:t>
            </a:r>
          </a:p>
          <a:p>
            <a:pPr lvl="0" rtl="0">
              <a:buNone/>
            </a:pPr>
            <a:r>
              <a:rPr lang="en">
                <a:solidFill>
                  <a:schemeClr val="dk2"/>
                </a:solidFill>
                <a:latin typeface="Cambria"/>
                <a:ea typeface="Cambria"/>
                <a:cs typeface="Cambria"/>
                <a:sym typeface="Cambria"/>
              </a:rPr>
              <a:t>What is a digital collection?</a:t>
            </a:r>
          </a:p>
          <a:p>
            <a:pPr lvl="0" rtl="0">
              <a:buNone/>
            </a:pPr>
            <a:r>
              <a:rPr lang="en">
                <a:solidFill>
                  <a:schemeClr val="dk2"/>
                </a:solidFill>
                <a:latin typeface="Cambria"/>
                <a:ea typeface="Cambria"/>
                <a:cs typeface="Cambria"/>
                <a:sym typeface="Cambria"/>
              </a:rPr>
              <a:t>Can you name a digital collection? </a:t>
            </a:r>
          </a:p>
        </p:txBody>
      </p:sp>
      <p:sp>
        <p:nvSpPr>
          <p:cNvPr id="40" name="Shape 40"/>
          <p:cNvSpPr txBox="1"/>
          <p:nvPr/>
        </p:nvSpPr>
        <p:spPr>
          <a:xfrm>
            <a:off x="7988400" y="6283375"/>
            <a:ext cx="1455000" cy="265199"/>
          </a:xfrm>
          <a:prstGeom prst="rect">
            <a:avLst/>
          </a:prstGeom>
          <a:solidFill>
            <a:schemeClr val="lt1"/>
          </a:solidFill>
        </p:spPr>
        <p:txBody>
          <a:bodyPr lIns="91425" tIns="91425" rIns="91425" bIns="91425" anchor="t" anchorCtr="0">
            <a:noAutofit/>
          </a:bodyPr>
          <a:lstStyle/>
          <a:p>
            <a:pPr lvl="0" rtl="0">
              <a:buNone/>
            </a:pPr>
            <a:r>
              <a:rPr lang="en" sz="800">
                <a:solidFill>
                  <a:srgbClr val="666666"/>
                </a:solidFill>
                <a:latin typeface="Cambria"/>
                <a:ea typeface="Cambria"/>
                <a:cs typeface="Cambria"/>
                <a:sym typeface="Cambria"/>
              </a:rPr>
              <a:t>Source: Bentley Image Bank</a:t>
            </a:r>
          </a:p>
        </p:txBody>
      </p:sp>
    </p:spTree>
  </p:cSld>
  <p:clrMapOvr>
    <a:masterClrMapping/>
  </p:clrMapOvr>
  <p:transition xmlns:p14="http://schemas.microsoft.com/office/powerpoint/2010/mai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p:nvPr/>
        </p:nvSpPr>
        <p:spPr>
          <a:xfrm>
            <a:off x="0" y="0"/>
            <a:ext cx="9144000" cy="6858000"/>
          </a:xfrm>
          <a:prstGeom prst="rect">
            <a:avLst/>
          </a:prstGeom>
          <a:blipFill>
            <a:blip r:embed="rId3"/>
            <a:stretch>
              <a:fillRect/>
            </a:stretch>
          </a:blipFill>
          <a:ln>
            <a:noFill/>
          </a:ln>
        </p:spPr>
      </p:sp>
      <p:sp>
        <p:nvSpPr>
          <p:cNvPr id="264" name="Shape 264"/>
          <p:cNvSpPr txBox="1">
            <a:spLocks noGrp="1"/>
          </p:cNvSpPr>
          <p:nvPr>
            <p:ph type="title"/>
          </p:nvPr>
        </p:nvSpPr>
        <p:spPr>
          <a:xfrm>
            <a:off x="0" y="775025"/>
            <a:ext cx="9144000" cy="858300"/>
          </a:xfrm>
          <a:prstGeom prst="rect">
            <a:avLst/>
          </a:prstGeom>
          <a:solidFill>
            <a:srgbClr val="FFFFFF"/>
          </a:solidFill>
        </p:spPr>
        <p:txBody>
          <a:bodyPr lIns="91425" tIns="91425" rIns="91425" bIns="91425" anchor="b" anchorCtr="0">
            <a:noAutofit/>
          </a:bodyPr>
          <a:lstStyle/>
          <a:p>
            <a:pPr lvl="0" rtl="0">
              <a:buNone/>
            </a:pPr>
            <a:r>
              <a:rPr lang="en" sz="4000" b="0">
                <a:solidFill>
                  <a:srgbClr val="3F3F3F"/>
                </a:solidFill>
                <a:latin typeface="Cambria"/>
                <a:ea typeface="Cambria"/>
                <a:cs typeface="Cambria"/>
                <a:sym typeface="Cambria"/>
              </a:rPr>
              <a:t>Building collections</a:t>
            </a:r>
          </a:p>
        </p:txBody>
      </p:sp>
      <p:sp>
        <p:nvSpPr>
          <p:cNvPr id="265" name="Shape 265"/>
          <p:cNvSpPr txBox="1">
            <a:spLocks noGrp="1"/>
          </p:cNvSpPr>
          <p:nvPr>
            <p:ph type="body" idx="1"/>
          </p:nvPr>
        </p:nvSpPr>
        <p:spPr>
          <a:xfrm>
            <a:off x="924975" y="2140625"/>
            <a:ext cx="4723499" cy="2064299"/>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t" anchorCtr="0">
            <a:noAutofit/>
          </a:bodyPr>
          <a:lstStyle/>
          <a:p>
            <a:pPr lvl="0" rtl="0">
              <a:spcBef>
                <a:spcPts val="640"/>
              </a:spcBef>
              <a:buNone/>
            </a:pPr>
            <a:r>
              <a:rPr lang="en" sz="3200">
                <a:latin typeface="Calibri"/>
                <a:ea typeface="Calibri"/>
                <a:cs typeface="Calibri"/>
                <a:sym typeface="Calibri"/>
              </a:rPr>
              <a:t>Build collections </a:t>
            </a:r>
          </a:p>
          <a:p>
            <a:pPr lvl="0" rtl="0">
              <a:spcBef>
                <a:spcPts val="640"/>
              </a:spcBef>
              <a:buNone/>
            </a:pPr>
            <a:r>
              <a:rPr lang="en" sz="3200">
                <a:latin typeface="Calibri"/>
                <a:ea typeface="Calibri"/>
                <a:cs typeface="Calibri"/>
                <a:sym typeface="Calibri"/>
              </a:rPr>
              <a:t>Share collections</a:t>
            </a:r>
          </a:p>
          <a:p>
            <a:pPr lvl="0" rtl="0">
              <a:spcBef>
                <a:spcPts val="640"/>
              </a:spcBef>
              <a:buNone/>
            </a:pPr>
            <a:r>
              <a:rPr lang="en" sz="3200">
                <a:latin typeface="Calibri"/>
                <a:ea typeface="Calibri"/>
                <a:cs typeface="Calibri"/>
                <a:sym typeface="Calibri"/>
              </a:rPr>
              <a:t>Search within a collection</a:t>
            </a:r>
          </a:p>
        </p:txBody>
      </p:sp>
      <p:sp>
        <p:nvSpPr>
          <p:cNvPr id="266" name="Shape 266"/>
          <p:cNvSpPr txBox="1"/>
          <p:nvPr/>
        </p:nvSpPr>
        <p:spPr>
          <a:xfrm>
            <a:off x="737100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University of California</a:t>
            </a:r>
          </a:p>
        </p:txBody>
      </p:sp>
    </p:spTree>
  </p:cSld>
  <p:clrMapOvr>
    <a:masterClrMapping/>
  </p:clrMapOvr>
  <p:transition xmlns:p14="http://schemas.microsoft.com/office/powerpoint/2010/mai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p:nvPr/>
        </p:nvSpPr>
        <p:spPr>
          <a:xfrm>
            <a:off x="235775" y="0"/>
            <a:ext cx="8672449" cy="6857999"/>
          </a:xfrm>
          <a:prstGeom prst="rect">
            <a:avLst/>
          </a:prstGeom>
          <a:blipFill>
            <a:blip r:embed="rId3"/>
            <a:stretch>
              <a:fillRect/>
            </a:stretch>
          </a:blipFill>
          <a:ln>
            <a:noFill/>
          </a:ln>
        </p:spPr>
      </p:sp>
      <p:grpSp>
        <p:nvGrpSpPr>
          <p:cNvPr id="272" name="Shape 272"/>
          <p:cNvGrpSpPr/>
          <p:nvPr/>
        </p:nvGrpSpPr>
        <p:grpSpPr>
          <a:xfrm>
            <a:off x="894325" y="1587067"/>
            <a:ext cx="3541423" cy="663685"/>
            <a:chOff x="3781076" y="1696662"/>
            <a:chExt cx="3541423" cy="550274"/>
          </a:xfrm>
        </p:grpSpPr>
        <p:sp>
          <p:nvSpPr>
            <p:cNvPr id="273" name="Shape 273"/>
            <p:cNvSpPr/>
            <p:nvPr/>
          </p:nvSpPr>
          <p:spPr>
            <a:xfrm>
              <a:off x="3781076" y="1893836"/>
              <a:ext cx="3417599" cy="353100"/>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74" name="Shape 274"/>
            <p:cNvSpPr txBox="1"/>
            <p:nvPr/>
          </p:nvSpPr>
          <p:spPr>
            <a:xfrm>
              <a:off x="6954700" y="1696662"/>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1</a:t>
              </a:r>
            </a:p>
          </p:txBody>
        </p:sp>
      </p:grpSp>
      <p:grpSp>
        <p:nvGrpSpPr>
          <p:cNvPr id="275" name="Shape 275"/>
          <p:cNvGrpSpPr/>
          <p:nvPr/>
        </p:nvGrpSpPr>
        <p:grpSpPr>
          <a:xfrm>
            <a:off x="5349000" y="1849350"/>
            <a:ext cx="1450724" cy="557324"/>
            <a:chOff x="1377125" y="2228425"/>
            <a:chExt cx="1450724" cy="557324"/>
          </a:xfrm>
        </p:grpSpPr>
        <p:sp>
          <p:nvSpPr>
            <p:cNvPr id="276" name="Shape 276"/>
            <p:cNvSpPr/>
            <p:nvPr/>
          </p:nvSpPr>
          <p:spPr>
            <a:xfrm>
              <a:off x="1377125" y="2517850"/>
              <a:ext cx="1209600" cy="267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77" name="Shape 277"/>
            <p:cNvSpPr txBox="1"/>
            <p:nvPr/>
          </p:nvSpPr>
          <p:spPr>
            <a:xfrm>
              <a:off x="2460050" y="2228425"/>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2</a:t>
              </a:r>
            </a:p>
          </p:txBody>
        </p:sp>
      </p:grpSp>
      <p:grpSp>
        <p:nvGrpSpPr>
          <p:cNvPr id="278" name="Shape 278"/>
          <p:cNvGrpSpPr/>
          <p:nvPr/>
        </p:nvGrpSpPr>
        <p:grpSpPr>
          <a:xfrm>
            <a:off x="7253625" y="715075"/>
            <a:ext cx="1225099" cy="617399"/>
            <a:chOff x="2354275" y="2517850"/>
            <a:chExt cx="1225099" cy="617399"/>
          </a:xfrm>
        </p:grpSpPr>
        <p:sp>
          <p:nvSpPr>
            <p:cNvPr id="279" name="Shape 279"/>
            <p:cNvSpPr/>
            <p:nvPr/>
          </p:nvSpPr>
          <p:spPr>
            <a:xfrm>
              <a:off x="2533275" y="2517850"/>
              <a:ext cx="1046099" cy="4013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80" name="Shape 280"/>
            <p:cNvSpPr txBox="1"/>
            <p:nvPr/>
          </p:nvSpPr>
          <p:spPr>
            <a:xfrm>
              <a:off x="2354275" y="2733850"/>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3</a:t>
              </a:r>
            </a:p>
          </p:txBody>
        </p:sp>
      </p:grpSp>
    </p:spTree>
  </p:cSld>
  <p:clrMapOvr>
    <a:masterClrMapping/>
  </p:clrMapOvr>
  <p:transition xmlns:p14="http://schemas.microsoft.com/office/powerpoint/2010/mai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p:nvPr/>
        </p:nvSpPr>
        <p:spPr>
          <a:xfrm>
            <a:off x="279237" y="0"/>
            <a:ext cx="8585524" cy="6858000"/>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p:nvPr/>
        </p:nvSpPr>
        <p:spPr>
          <a:xfrm>
            <a:off x="257675" y="0"/>
            <a:ext cx="8628650" cy="6857999"/>
          </a:xfrm>
          <a:prstGeom prst="rect">
            <a:avLst/>
          </a:prstGeom>
          <a:blipFill>
            <a:blip r:embed="rId3"/>
            <a:stretch>
              <a:fillRect/>
            </a:stretch>
          </a:blipFill>
          <a:ln>
            <a:noFill/>
          </a:ln>
        </p:spPr>
      </p:sp>
      <p:grpSp>
        <p:nvGrpSpPr>
          <p:cNvPr id="291" name="Shape 291"/>
          <p:cNvGrpSpPr/>
          <p:nvPr/>
        </p:nvGrpSpPr>
        <p:grpSpPr>
          <a:xfrm>
            <a:off x="2345450" y="2011142"/>
            <a:ext cx="1831898" cy="589144"/>
            <a:chOff x="3781076" y="1696662"/>
            <a:chExt cx="1831898" cy="488470"/>
          </a:xfrm>
        </p:grpSpPr>
        <p:sp>
          <p:nvSpPr>
            <p:cNvPr id="292" name="Shape 292"/>
            <p:cNvSpPr/>
            <p:nvPr/>
          </p:nvSpPr>
          <p:spPr>
            <a:xfrm>
              <a:off x="3781076" y="1893833"/>
              <a:ext cx="1688099" cy="2912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93" name="Shape 293"/>
            <p:cNvSpPr txBox="1"/>
            <p:nvPr/>
          </p:nvSpPr>
          <p:spPr>
            <a:xfrm>
              <a:off x="5245175" y="1696662"/>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1</a:t>
              </a:r>
            </a:p>
          </p:txBody>
        </p:sp>
      </p:grpSp>
      <p:grpSp>
        <p:nvGrpSpPr>
          <p:cNvPr id="294" name="Shape 294"/>
          <p:cNvGrpSpPr/>
          <p:nvPr/>
        </p:nvGrpSpPr>
        <p:grpSpPr>
          <a:xfrm>
            <a:off x="4017175" y="2027050"/>
            <a:ext cx="1450724" cy="557324"/>
            <a:chOff x="1377125" y="2228425"/>
            <a:chExt cx="1450724" cy="557324"/>
          </a:xfrm>
        </p:grpSpPr>
        <p:sp>
          <p:nvSpPr>
            <p:cNvPr id="295" name="Shape 295"/>
            <p:cNvSpPr/>
            <p:nvPr/>
          </p:nvSpPr>
          <p:spPr>
            <a:xfrm>
              <a:off x="1377125" y="2517850"/>
              <a:ext cx="1209600" cy="267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96" name="Shape 296"/>
            <p:cNvSpPr txBox="1"/>
            <p:nvPr/>
          </p:nvSpPr>
          <p:spPr>
            <a:xfrm>
              <a:off x="2460050" y="2228425"/>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2</a:t>
              </a:r>
            </a:p>
          </p:txBody>
        </p:sp>
      </p:grpSp>
      <p:grpSp>
        <p:nvGrpSpPr>
          <p:cNvPr id="297" name="Shape 297"/>
          <p:cNvGrpSpPr/>
          <p:nvPr/>
        </p:nvGrpSpPr>
        <p:grpSpPr>
          <a:xfrm>
            <a:off x="3630731" y="2425868"/>
            <a:ext cx="2824321" cy="589125"/>
            <a:chOff x="1377125" y="2278125"/>
            <a:chExt cx="2752749" cy="582025"/>
          </a:xfrm>
        </p:grpSpPr>
        <p:sp>
          <p:nvSpPr>
            <p:cNvPr id="298" name="Shape 298"/>
            <p:cNvSpPr/>
            <p:nvPr/>
          </p:nvSpPr>
          <p:spPr>
            <a:xfrm>
              <a:off x="1377125" y="2517850"/>
              <a:ext cx="2655600" cy="342300"/>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99" name="Shape 299"/>
            <p:cNvSpPr txBox="1"/>
            <p:nvPr/>
          </p:nvSpPr>
          <p:spPr>
            <a:xfrm>
              <a:off x="3762075" y="2278125"/>
              <a:ext cx="367799" cy="401399"/>
            </a:xfrm>
            <a:prstGeom prst="rect">
              <a:avLst/>
            </a:prstGeom>
          </p:spPr>
          <p:txBody>
            <a:bodyPr lIns="91425" tIns="91425" rIns="91425" bIns="91425" anchor="t" anchorCtr="0">
              <a:noAutofit/>
            </a:bodyPr>
            <a:lstStyle/>
            <a:p>
              <a:pPr lvl="0" rtl="0">
                <a:buNone/>
              </a:pPr>
              <a:r>
                <a:rPr lang="en" sz="1800" b="1">
                  <a:solidFill>
                    <a:srgbClr val="FF0000"/>
                  </a:solidFill>
                </a:rPr>
                <a:t>3</a:t>
              </a:r>
            </a:p>
          </p:txBody>
        </p:sp>
      </p:grpSp>
    </p:spTree>
  </p:cSld>
  <p:clrMapOvr>
    <a:masterClrMapping/>
  </p:clrMapOvr>
  <p:transition xmlns:p14="http://schemas.microsoft.com/office/powerpoint/2010/main" spd="slow">
    <p:cu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3"/>
        <p:cNvGrpSpPr/>
        <p:nvPr/>
      </p:nvGrpSpPr>
      <p:grpSpPr>
        <a:xfrm>
          <a:off x="0" y="0"/>
          <a:ext cx="0" cy="0"/>
          <a:chOff x="0" y="0"/>
          <a:chExt cx="0" cy="0"/>
        </a:xfrm>
      </p:grpSpPr>
      <p:sp>
        <p:nvSpPr>
          <p:cNvPr id="304" name="Shape 304"/>
          <p:cNvSpPr txBox="1"/>
          <p:nvPr/>
        </p:nvSpPr>
        <p:spPr>
          <a:xfrm>
            <a:off x="106951" y="2038075"/>
            <a:ext cx="8930100" cy="831000"/>
          </a:xfrm>
          <a:prstGeom prst="rect">
            <a:avLst/>
          </a:prstGeom>
          <a:noFill/>
          <a:ln>
            <a:noFill/>
          </a:ln>
        </p:spPr>
        <p:txBody>
          <a:bodyPr lIns="91425" tIns="45700" rIns="91425" bIns="45700" anchor="t" anchorCtr="0">
            <a:noAutofit/>
          </a:bodyPr>
          <a:lstStyle/>
          <a:p>
            <a:pPr marL="0" marR="0" lvl="0" indent="0" algn="ctr" rtl="0">
              <a:buSzPct val="25000"/>
              <a:buNone/>
            </a:pPr>
            <a:r>
              <a:rPr lang="en" sz="4800" b="1">
                <a:solidFill>
                  <a:schemeClr val="accent6"/>
                </a:solidFill>
                <a:latin typeface="Cambria"/>
                <a:ea typeface="Cambria"/>
                <a:cs typeface="Cambria"/>
                <a:sym typeface="Cambria"/>
              </a:rPr>
              <a:t>UM Digital Collections</a:t>
            </a:r>
          </a:p>
        </p:txBody>
      </p:sp>
      <p:sp>
        <p:nvSpPr>
          <p:cNvPr id="305" name="Shape 305"/>
          <p:cNvSpPr txBox="1"/>
          <p:nvPr/>
        </p:nvSpPr>
        <p:spPr>
          <a:xfrm>
            <a:off x="106064" y="5613150"/>
            <a:ext cx="8930100" cy="831000"/>
          </a:xfrm>
          <a:prstGeom prst="rect">
            <a:avLst/>
          </a:prstGeom>
          <a:noFill/>
          <a:ln>
            <a:noFill/>
          </a:ln>
        </p:spPr>
        <p:txBody>
          <a:bodyPr lIns="91425" tIns="45700" rIns="91425" bIns="45700" anchor="t" anchorCtr="0">
            <a:noAutofit/>
          </a:bodyPr>
          <a:lstStyle/>
          <a:p>
            <a:pPr marL="0" marR="0" lvl="0" indent="0" algn="ctr" rtl="0">
              <a:buSzPct val="25000"/>
              <a:buNone/>
            </a:pPr>
            <a:r>
              <a:rPr lang="en" sz="3600" b="1">
                <a:solidFill>
                  <a:schemeClr val="accent6"/>
                </a:solidFill>
                <a:latin typeface="Cambria"/>
                <a:ea typeface="Cambria"/>
                <a:cs typeface="Cambria"/>
                <a:sym typeface="Cambria"/>
              </a:rPr>
              <a:t>aka UM Digital Library</a:t>
            </a:r>
          </a:p>
        </p:txBody>
      </p:sp>
      <p:grpSp>
        <p:nvGrpSpPr>
          <p:cNvPr id="306" name="Shape 306"/>
          <p:cNvGrpSpPr/>
          <p:nvPr/>
        </p:nvGrpSpPr>
        <p:grpSpPr>
          <a:xfrm>
            <a:off x="349" y="1067593"/>
            <a:ext cx="9153798" cy="871407"/>
            <a:chOff x="118850" y="1435523"/>
            <a:chExt cx="8971673" cy="904888"/>
          </a:xfrm>
        </p:grpSpPr>
        <p:sp>
          <p:nvSpPr>
            <p:cNvPr id="307" name="Shape 307"/>
            <p:cNvSpPr/>
            <p:nvPr/>
          </p:nvSpPr>
          <p:spPr>
            <a:xfrm>
              <a:off x="1402350" y="1435525"/>
              <a:ext cx="1295400" cy="904875"/>
            </a:xfrm>
            <a:prstGeom prst="rect">
              <a:avLst/>
            </a:prstGeom>
            <a:blipFill>
              <a:blip r:embed="rId3"/>
              <a:stretch>
                <a:fillRect/>
              </a:stretch>
            </a:blipFill>
            <a:ln>
              <a:noFill/>
            </a:ln>
          </p:spPr>
        </p:sp>
        <p:sp>
          <p:nvSpPr>
            <p:cNvPr id="308" name="Shape 308"/>
            <p:cNvSpPr/>
            <p:nvPr/>
          </p:nvSpPr>
          <p:spPr>
            <a:xfrm>
              <a:off x="2697750" y="1435537"/>
              <a:ext cx="1295400" cy="904875"/>
            </a:xfrm>
            <a:prstGeom prst="rect">
              <a:avLst/>
            </a:prstGeom>
            <a:blipFill>
              <a:blip r:embed="rId4"/>
              <a:stretch>
                <a:fillRect/>
              </a:stretch>
            </a:blipFill>
            <a:ln>
              <a:noFill/>
            </a:ln>
          </p:spPr>
        </p:sp>
        <p:sp>
          <p:nvSpPr>
            <p:cNvPr id="309" name="Shape 309"/>
            <p:cNvSpPr/>
            <p:nvPr/>
          </p:nvSpPr>
          <p:spPr>
            <a:xfrm>
              <a:off x="3993150" y="1435525"/>
              <a:ext cx="1295400" cy="904875"/>
            </a:xfrm>
            <a:prstGeom prst="rect">
              <a:avLst/>
            </a:prstGeom>
            <a:blipFill>
              <a:blip r:embed="rId5"/>
              <a:stretch>
                <a:fillRect/>
              </a:stretch>
            </a:blipFill>
            <a:ln>
              <a:noFill/>
            </a:ln>
          </p:spPr>
        </p:sp>
        <p:sp>
          <p:nvSpPr>
            <p:cNvPr id="310" name="Shape 310"/>
            <p:cNvSpPr/>
            <p:nvPr/>
          </p:nvSpPr>
          <p:spPr>
            <a:xfrm>
              <a:off x="5288549" y="1435535"/>
              <a:ext cx="1295399" cy="904875"/>
            </a:xfrm>
            <a:prstGeom prst="rect">
              <a:avLst/>
            </a:prstGeom>
            <a:blipFill>
              <a:blip r:embed="rId6"/>
              <a:stretch>
                <a:fillRect/>
              </a:stretch>
            </a:blipFill>
            <a:ln>
              <a:noFill/>
            </a:ln>
          </p:spPr>
        </p:sp>
        <p:sp>
          <p:nvSpPr>
            <p:cNvPr id="311" name="Shape 311"/>
            <p:cNvSpPr/>
            <p:nvPr/>
          </p:nvSpPr>
          <p:spPr>
            <a:xfrm>
              <a:off x="6583950" y="1435537"/>
              <a:ext cx="1295399" cy="904874"/>
            </a:xfrm>
            <a:prstGeom prst="rect">
              <a:avLst/>
            </a:prstGeom>
            <a:blipFill>
              <a:blip r:embed="rId7"/>
              <a:stretch>
                <a:fillRect/>
              </a:stretch>
            </a:blipFill>
            <a:ln>
              <a:noFill/>
            </a:ln>
          </p:spPr>
        </p:sp>
        <p:sp>
          <p:nvSpPr>
            <p:cNvPr id="312" name="Shape 312"/>
            <p:cNvSpPr/>
            <p:nvPr/>
          </p:nvSpPr>
          <p:spPr>
            <a:xfrm>
              <a:off x="118850" y="1435525"/>
              <a:ext cx="1295400" cy="904875"/>
            </a:xfrm>
            <a:prstGeom prst="rect">
              <a:avLst/>
            </a:prstGeom>
            <a:blipFill>
              <a:blip r:embed="rId8"/>
              <a:stretch>
                <a:fillRect/>
              </a:stretch>
            </a:blipFill>
            <a:ln>
              <a:noFill/>
            </a:ln>
          </p:spPr>
        </p:sp>
        <p:sp>
          <p:nvSpPr>
            <p:cNvPr id="313" name="Shape 313"/>
            <p:cNvSpPr/>
            <p:nvPr/>
          </p:nvSpPr>
          <p:spPr>
            <a:xfrm>
              <a:off x="7849699" y="1435523"/>
              <a:ext cx="1240824" cy="904849"/>
            </a:xfrm>
            <a:prstGeom prst="rect">
              <a:avLst/>
            </a:prstGeom>
            <a:blipFill>
              <a:blip r:embed="rId9"/>
              <a:stretch>
                <a:fillRect/>
              </a:stretch>
            </a:blipFill>
            <a:ln>
              <a:noFill/>
            </a:ln>
          </p:spPr>
        </p:sp>
      </p:grpSp>
      <p:grpSp>
        <p:nvGrpSpPr>
          <p:cNvPr id="314" name="Shape 314"/>
          <p:cNvGrpSpPr/>
          <p:nvPr/>
        </p:nvGrpSpPr>
        <p:grpSpPr>
          <a:xfrm>
            <a:off x="0" y="2999195"/>
            <a:ext cx="9144002" cy="1063867"/>
            <a:chOff x="0" y="2922995"/>
            <a:chExt cx="9144002" cy="1063867"/>
          </a:xfrm>
        </p:grpSpPr>
        <p:sp>
          <p:nvSpPr>
            <p:cNvPr id="315" name="Shape 315"/>
            <p:cNvSpPr/>
            <p:nvPr/>
          </p:nvSpPr>
          <p:spPr>
            <a:xfrm>
              <a:off x="0" y="2922995"/>
              <a:ext cx="1701956" cy="1063866"/>
            </a:xfrm>
            <a:prstGeom prst="rect">
              <a:avLst/>
            </a:prstGeom>
            <a:blipFill>
              <a:blip r:embed="rId10"/>
              <a:stretch>
                <a:fillRect/>
              </a:stretch>
            </a:blipFill>
            <a:ln>
              <a:noFill/>
            </a:ln>
          </p:spPr>
        </p:sp>
        <p:sp>
          <p:nvSpPr>
            <p:cNvPr id="316" name="Shape 316"/>
            <p:cNvSpPr/>
            <p:nvPr/>
          </p:nvSpPr>
          <p:spPr>
            <a:xfrm>
              <a:off x="1642200" y="2923000"/>
              <a:ext cx="1787525" cy="1063850"/>
            </a:xfrm>
            <a:prstGeom prst="rect">
              <a:avLst/>
            </a:prstGeom>
            <a:blipFill>
              <a:blip r:embed="rId11"/>
              <a:stretch>
                <a:fillRect/>
              </a:stretch>
            </a:blipFill>
            <a:ln>
              <a:noFill/>
            </a:ln>
          </p:spPr>
        </p:sp>
        <p:sp>
          <p:nvSpPr>
            <p:cNvPr id="317" name="Shape 317"/>
            <p:cNvSpPr/>
            <p:nvPr/>
          </p:nvSpPr>
          <p:spPr>
            <a:xfrm>
              <a:off x="3429720" y="2922995"/>
              <a:ext cx="1590011" cy="1063866"/>
            </a:xfrm>
            <a:prstGeom prst="rect">
              <a:avLst/>
            </a:prstGeom>
            <a:blipFill>
              <a:blip r:embed="rId12"/>
              <a:stretch>
                <a:fillRect/>
              </a:stretch>
            </a:blipFill>
            <a:ln>
              <a:noFill/>
            </a:ln>
          </p:spPr>
        </p:sp>
        <p:sp>
          <p:nvSpPr>
            <p:cNvPr id="318" name="Shape 318"/>
            <p:cNvSpPr/>
            <p:nvPr/>
          </p:nvSpPr>
          <p:spPr>
            <a:xfrm>
              <a:off x="7442045" y="2922995"/>
              <a:ext cx="1701957" cy="1063866"/>
            </a:xfrm>
            <a:prstGeom prst="rect">
              <a:avLst/>
            </a:prstGeom>
            <a:blipFill>
              <a:blip r:embed="rId13"/>
              <a:stretch>
                <a:fillRect/>
              </a:stretch>
            </a:blipFill>
            <a:ln>
              <a:noFill/>
            </a:ln>
          </p:spPr>
        </p:sp>
        <p:sp>
          <p:nvSpPr>
            <p:cNvPr id="319" name="Shape 319"/>
            <p:cNvSpPr/>
            <p:nvPr/>
          </p:nvSpPr>
          <p:spPr>
            <a:xfrm>
              <a:off x="6546827" y="2922995"/>
              <a:ext cx="895217" cy="1063866"/>
            </a:xfrm>
            <a:prstGeom prst="rect">
              <a:avLst/>
            </a:prstGeom>
            <a:blipFill>
              <a:blip r:embed="rId14"/>
              <a:stretch>
                <a:fillRect/>
              </a:stretch>
            </a:blipFill>
            <a:ln>
              <a:noFill/>
            </a:ln>
          </p:spPr>
        </p:sp>
        <p:sp>
          <p:nvSpPr>
            <p:cNvPr id="320" name="Shape 320"/>
            <p:cNvSpPr/>
            <p:nvPr/>
          </p:nvSpPr>
          <p:spPr>
            <a:xfrm>
              <a:off x="5019725" y="2923000"/>
              <a:ext cx="1527100" cy="1063849"/>
            </a:xfrm>
            <a:prstGeom prst="rect">
              <a:avLst/>
            </a:prstGeom>
            <a:blipFill>
              <a:blip r:embed="rId15"/>
              <a:stretch>
                <a:fillRect/>
              </a:stretch>
            </a:blipFill>
          </p:spPr>
        </p:sp>
      </p:grpSp>
    </p:spTree>
  </p:cSld>
  <p:clrMapOvr>
    <a:masterClrMapping/>
  </p:clrMapOvr>
  <p:transition xmlns:p14="http://schemas.microsoft.com/office/powerpoint/2010/mai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UM Digital Collections</a:t>
            </a:r>
          </a:p>
        </p:txBody>
      </p:sp>
      <p:sp>
        <p:nvSpPr>
          <p:cNvPr id="326" name="Shape 326"/>
          <p:cNvSpPr txBox="1">
            <a:spLocks noGrp="1"/>
          </p:cNvSpPr>
          <p:nvPr>
            <p:ph type="body" idx="1"/>
          </p:nvPr>
        </p:nvSpPr>
        <p:spPr>
          <a:xfrm>
            <a:off x="6861100" y="1929175"/>
            <a:ext cx="2154899" cy="4065899"/>
          </a:xfrm>
          <a:prstGeom prst="rect">
            <a:avLst/>
          </a:prstGeom>
        </p:spPr>
        <p:txBody>
          <a:bodyPr lIns="91425" tIns="91425" rIns="91425" bIns="91425" anchor="t" anchorCtr="0">
            <a:noAutofit/>
          </a:bodyPr>
          <a:lstStyle/>
          <a:p>
            <a:pPr lvl="0" rtl="0">
              <a:lnSpc>
                <a:spcPct val="115000"/>
              </a:lnSpc>
              <a:spcBef>
                <a:spcPts val="0"/>
              </a:spcBef>
              <a:buNone/>
            </a:pPr>
            <a:r>
              <a:rPr lang="en" sz="2400"/>
              <a:t>Famous for digitization efforts</a:t>
            </a:r>
          </a:p>
          <a:p>
            <a:endParaRPr lang="en" sz="2400"/>
          </a:p>
          <a:p>
            <a:pPr lvl="0" rtl="0">
              <a:lnSpc>
                <a:spcPct val="115000"/>
              </a:lnSpc>
              <a:spcBef>
                <a:spcPts val="0"/>
              </a:spcBef>
              <a:buNone/>
            </a:pPr>
            <a:r>
              <a:rPr lang="en" sz="2400"/>
              <a:t>One of the first digital libraries with a production focus</a:t>
            </a:r>
          </a:p>
        </p:txBody>
      </p:sp>
      <p:sp>
        <p:nvSpPr>
          <p:cNvPr id="327" name="Shape 327"/>
          <p:cNvSpPr/>
          <p:nvPr/>
        </p:nvSpPr>
        <p:spPr>
          <a:xfrm>
            <a:off x="457187" y="1523725"/>
            <a:ext cx="6257925" cy="4876800"/>
          </a:xfrm>
          <a:prstGeom prst="rect">
            <a:avLst/>
          </a:prstGeom>
          <a:blipFill>
            <a:blip r:embed="rId3"/>
            <a:stretch>
              <a:fillRect/>
            </a:stretch>
          </a:blipFill>
          <a:ln>
            <a:noFill/>
          </a:ln>
        </p:spPr>
      </p:sp>
      <p:sp>
        <p:nvSpPr>
          <p:cNvPr id="328" name="Shape 328"/>
          <p:cNvSpPr txBox="1"/>
          <p:nvPr/>
        </p:nvSpPr>
        <p:spPr>
          <a:xfrm>
            <a:off x="7106475" y="6336025"/>
            <a:ext cx="1455000" cy="265199"/>
          </a:xfrm>
          <a:prstGeom prst="rect">
            <a:avLst/>
          </a:prstGeom>
          <a:solidFill>
            <a:schemeClr val="lt1"/>
          </a:solidFill>
        </p:spPr>
        <p:txBody>
          <a:bodyPr lIns="91425" tIns="91425" rIns="91425" bIns="91425" anchor="t" anchorCtr="0">
            <a:noAutofit/>
          </a:bodyPr>
          <a:lstStyle/>
          <a:p>
            <a:pPr lvl="0" rtl="0">
              <a:buNone/>
            </a:pPr>
            <a:r>
              <a:rPr lang="en" sz="800">
                <a:solidFill>
                  <a:srgbClr val="666666"/>
                </a:solidFill>
                <a:latin typeface="Cambria"/>
                <a:ea typeface="Cambria"/>
                <a:cs typeface="Cambria"/>
                <a:sym typeface="Cambria"/>
              </a:rPr>
              <a:t>Source: Bentley Image Bank</a:t>
            </a:r>
          </a:p>
        </p:txBody>
      </p:sp>
    </p:spTree>
  </p:cSld>
  <p:clrMapOvr>
    <a:masterClrMapping/>
  </p:clrMapOvr>
  <p:transition xmlns:p14="http://schemas.microsoft.com/office/powerpoint/2010/mai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What do we have?</a:t>
            </a:r>
          </a:p>
        </p:txBody>
      </p:sp>
      <p:sp>
        <p:nvSpPr>
          <p:cNvPr id="334" name="Shape 33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a:t>Currently -- 259 separate collections of</a:t>
            </a:r>
          </a:p>
          <a:p>
            <a:pPr marL="457200" lvl="0" indent="-419100" rtl="0">
              <a:buClr>
                <a:schemeClr val="dk1"/>
              </a:buClr>
              <a:buSzPct val="100000"/>
              <a:buFont typeface="Arial"/>
              <a:buChar char="➔"/>
            </a:pPr>
            <a:r>
              <a:rPr lang="en"/>
              <a:t>images = photographs, drawings, etc.</a:t>
            </a:r>
          </a:p>
          <a:p>
            <a:pPr marL="457200" lvl="0" indent="-419100" rtl="0">
              <a:buClr>
                <a:schemeClr val="dk1"/>
              </a:buClr>
              <a:buSzPct val="100000"/>
              <a:buFont typeface="Arial"/>
              <a:buChar char="➔"/>
            </a:pPr>
            <a:r>
              <a:rPr lang="en"/>
              <a:t>texts = books, journals, etc.</a:t>
            </a:r>
          </a:p>
          <a:p>
            <a:pPr marL="457200" lvl="0" indent="-419100" rtl="0">
              <a:buClr>
                <a:schemeClr val="dk1"/>
              </a:buClr>
              <a:buSzPct val="100000"/>
              <a:buFont typeface="Arial"/>
              <a:buChar char="➔"/>
            </a:pPr>
            <a:r>
              <a:rPr lang="en"/>
              <a:t>finding aids = digital tools to find archives</a:t>
            </a:r>
          </a:p>
          <a:p>
            <a:endParaRPr lang="en"/>
          </a:p>
          <a:p>
            <a:pPr algn="ctr">
              <a:buNone/>
            </a:pPr>
            <a:r>
              <a:rPr lang="en" sz="4800" b="1"/>
              <a:t>quod.lib.umich.edu</a:t>
            </a:r>
          </a:p>
        </p:txBody>
      </p:sp>
    </p:spTree>
  </p:cSld>
  <p:clrMapOvr>
    <a:masterClrMapping/>
  </p:clrMapOvr>
  <p:transition xmlns:p14="http://schemas.microsoft.com/office/powerpoint/2010/main" spd="slow">
    <p:cut/>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38"/>
        <p:cNvGrpSpPr/>
        <p:nvPr/>
      </p:nvGrpSpPr>
      <p:grpSpPr>
        <a:xfrm>
          <a:off x="0" y="0"/>
          <a:ext cx="0" cy="0"/>
          <a:chOff x="0" y="0"/>
          <a:chExt cx="0" cy="0"/>
        </a:xfrm>
      </p:grpSpPr>
      <p:sp>
        <p:nvSpPr>
          <p:cNvPr id="339" name="Shape 339"/>
          <p:cNvSpPr/>
          <p:nvPr/>
        </p:nvSpPr>
        <p:spPr>
          <a:xfrm>
            <a:off x="0" y="652825"/>
            <a:ext cx="9144001" cy="5399575"/>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What if I forget that URL?</a:t>
            </a:r>
          </a:p>
        </p:txBody>
      </p:sp>
      <p:sp>
        <p:nvSpPr>
          <p:cNvPr id="345" name="Shape 345"/>
          <p:cNvSpPr txBox="1">
            <a:spLocks noGrp="1"/>
          </p:cNvSpPr>
          <p:nvPr>
            <p:ph type="body" idx="1"/>
          </p:nvPr>
        </p:nvSpPr>
        <p:spPr>
          <a:xfrm>
            <a:off x="6049200" y="1823125"/>
            <a:ext cx="2637599" cy="3612600"/>
          </a:xfrm>
          <a:prstGeom prst="rect">
            <a:avLst/>
          </a:prstGeom>
        </p:spPr>
        <p:txBody>
          <a:bodyPr lIns="91425" tIns="91425" rIns="91425" bIns="91425" anchor="t" anchorCtr="0">
            <a:noAutofit/>
          </a:bodyPr>
          <a:lstStyle/>
          <a:p>
            <a:pPr lvl="0" rtl="0">
              <a:buNone/>
            </a:pPr>
            <a:r>
              <a:rPr lang="en" sz="2400"/>
              <a:t>Multiple ways to get to the UM Digital Collections</a:t>
            </a:r>
          </a:p>
          <a:p>
            <a:endParaRPr lang="en" sz="2400"/>
          </a:p>
          <a:p>
            <a:pPr lvl="0" rtl="0">
              <a:buNone/>
            </a:pPr>
            <a:r>
              <a:rPr lang="en" sz="2400"/>
              <a:t>Several ways from the main Library gateway</a:t>
            </a:r>
          </a:p>
        </p:txBody>
      </p:sp>
      <p:sp>
        <p:nvSpPr>
          <p:cNvPr id="346" name="Shape 346"/>
          <p:cNvSpPr txBox="1"/>
          <p:nvPr/>
        </p:nvSpPr>
        <p:spPr>
          <a:xfrm>
            <a:off x="5890950" y="6361475"/>
            <a:ext cx="3102599" cy="265199"/>
          </a:xfrm>
          <a:prstGeom prst="rect">
            <a:avLst/>
          </a:prstGeom>
          <a:solidFill>
            <a:schemeClr val="lt1"/>
          </a:solidFill>
          <a:ln>
            <a:noFill/>
          </a:ln>
        </p:spPr>
        <p:txBody>
          <a:bodyPr lIns="91425" tIns="91425" rIns="91425" bIns="91425" anchor="t" anchorCtr="0">
            <a:noAutofit/>
          </a:bodyPr>
          <a:lstStyle/>
          <a:p>
            <a:pPr lvl="0" rtl="0">
              <a:buClr>
                <a:schemeClr val="dk1"/>
              </a:buClr>
              <a:buSzPct val="137500"/>
              <a:buFont typeface="Arial"/>
              <a:buNone/>
            </a:pPr>
            <a:r>
              <a:rPr lang="en" sz="800">
                <a:solidFill>
                  <a:srgbClr val="666666"/>
                </a:solidFill>
                <a:latin typeface="Cambria"/>
                <a:ea typeface="Cambria"/>
                <a:cs typeface="Cambria"/>
                <a:sym typeface="Cambria"/>
              </a:rPr>
              <a:t>Source: History of Art Department, Visual Resources Collections</a:t>
            </a:r>
          </a:p>
          <a:p>
            <a:endParaRPr lang="en" sz="800">
              <a:solidFill>
                <a:srgbClr val="666666"/>
              </a:solidFill>
              <a:latin typeface="Cambria"/>
              <a:ea typeface="Cambria"/>
              <a:cs typeface="Cambria"/>
              <a:sym typeface="Cambria"/>
            </a:endParaRPr>
          </a:p>
        </p:txBody>
      </p:sp>
      <p:sp>
        <p:nvSpPr>
          <p:cNvPr id="347" name="Shape 347"/>
          <p:cNvSpPr/>
          <p:nvPr/>
        </p:nvSpPr>
        <p:spPr>
          <a:xfrm>
            <a:off x="256350" y="1823125"/>
            <a:ext cx="5467350" cy="3962400"/>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51"/>
        <p:cNvGrpSpPr/>
        <p:nvPr/>
      </p:nvGrpSpPr>
      <p:grpSpPr>
        <a:xfrm>
          <a:off x="0" y="0"/>
          <a:ext cx="0" cy="0"/>
          <a:chOff x="0" y="0"/>
          <a:chExt cx="0" cy="0"/>
        </a:xfrm>
      </p:grpSpPr>
      <p:sp>
        <p:nvSpPr>
          <p:cNvPr id="352" name="Shape 352"/>
          <p:cNvSpPr/>
          <p:nvPr/>
        </p:nvSpPr>
        <p:spPr>
          <a:xfrm>
            <a:off x="0" y="34505"/>
            <a:ext cx="9144000" cy="6788988"/>
          </a:xfrm>
          <a:prstGeom prst="rect">
            <a:avLst/>
          </a:prstGeom>
          <a:blipFill>
            <a:blip r:embed="rId3"/>
            <a:stretch>
              <a:fillRect/>
            </a:stretch>
          </a:blipFill>
          <a:ln>
            <a:noFill/>
          </a:ln>
        </p:spPr>
      </p:sp>
      <p:sp>
        <p:nvSpPr>
          <p:cNvPr id="353" name="Shape 353"/>
          <p:cNvSpPr/>
          <p:nvPr/>
        </p:nvSpPr>
        <p:spPr>
          <a:xfrm>
            <a:off x="1394450" y="464350"/>
            <a:ext cx="2625599" cy="811500"/>
          </a:xfrm>
          <a:prstGeom prst="ellipse">
            <a:avLst/>
          </a:prstGeom>
          <a:noFill/>
          <a:ln w="38100" cap="flat">
            <a:solidFill>
              <a:schemeClr val="accent6"/>
            </a:solidFill>
            <a:prstDash val="solid"/>
            <a:round/>
            <a:headEnd type="none" w="med" len="med"/>
            <a:tailEnd type="none" w="med" len="med"/>
          </a:ln>
        </p:spPr>
        <p:txBody>
          <a:bodyPr lIns="91425" tIns="91425" rIns="91425" bIns="91425" anchor="ctr" anchorCtr="0">
            <a:noAutofit/>
          </a:bodyPr>
          <a:lstStyle/>
          <a:p>
            <a:endParaRPr/>
          </a:p>
        </p:txBody>
      </p:sp>
    </p:spTree>
  </p:cSld>
  <p:clrMapOvr>
    <a:masterClrMapping/>
  </p:clrMapOvr>
  <p:transition xmlns:p14="http://schemas.microsoft.com/office/powerpoint/2010/mai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4259500" y="2234150"/>
            <a:ext cx="4775924" cy="2987699"/>
          </a:xfrm>
          <a:prstGeom prst="rect">
            <a:avLst/>
          </a:prstGeom>
        </p:spPr>
        <p:txBody>
          <a:bodyPr lIns="91425" tIns="91425" rIns="91425" bIns="91425" anchor="t" anchorCtr="0">
            <a:noAutofit/>
          </a:bodyPr>
          <a:lstStyle/>
          <a:p>
            <a:pPr lvl="0" rtl="0">
              <a:lnSpc>
                <a:spcPct val="115000"/>
              </a:lnSpc>
              <a:spcBef>
                <a:spcPts val="0"/>
              </a:spcBef>
              <a:buNone/>
            </a:pPr>
            <a:r>
              <a:rPr lang="en" sz="2400" b="1" dirty="0">
                <a:solidFill>
                  <a:schemeClr val="dk2"/>
                </a:solidFill>
                <a:latin typeface="Cambria"/>
                <a:ea typeface="Cambria"/>
                <a:cs typeface="Cambria"/>
                <a:sym typeface="Cambria"/>
              </a:rPr>
              <a:t>
* Breadth of our collections</a:t>
            </a:r>
          </a:p>
          <a:p>
            <a:pPr lvl="0" rtl="0">
              <a:lnSpc>
                <a:spcPct val="115000"/>
              </a:lnSpc>
              <a:spcBef>
                <a:spcPts val="0"/>
              </a:spcBef>
              <a:buNone/>
            </a:pPr>
            <a:r>
              <a:rPr lang="en" sz="2400" b="1" dirty="0">
                <a:solidFill>
                  <a:schemeClr val="dk2"/>
                </a:solidFill>
                <a:latin typeface="Cambria"/>
                <a:ea typeface="Cambria"/>
                <a:cs typeface="Cambria"/>
                <a:sym typeface="Cambria"/>
              </a:rPr>
              <a:t>* How to access our collections</a:t>
            </a:r>
          </a:p>
          <a:p>
            <a:pPr lvl="0" rtl="0">
              <a:lnSpc>
                <a:spcPct val="115000"/>
              </a:lnSpc>
              <a:spcBef>
                <a:spcPts val="0"/>
              </a:spcBef>
              <a:buNone/>
            </a:pPr>
            <a:r>
              <a:rPr lang="en" sz="2400" b="1" dirty="0">
                <a:solidFill>
                  <a:schemeClr val="dk2"/>
                </a:solidFill>
                <a:latin typeface="Cambria"/>
                <a:ea typeface="Cambria"/>
                <a:cs typeface="Cambria"/>
                <a:sym typeface="Cambria"/>
              </a:rPr>
              <a:t>* How to use our collections</a:t>
            </a:r>
          </a:p>
          <a:p>
            <a:pPr lvl="0" rtl="0">
              <a:lnSpc>
                <a:spcPct val="115000"/>
              </a:lnSpc>
              <a:spcBef>
                <a:spcPts val="0"/>
              </a:spcBef>
              <a:buNone/>
            </a:pPr>
            <a:r>
              <a:rPr lang="en" sz="2400" b="1" dirty="0">
                <a:solidFill>
                  <a:schemeClr val="dk2"/>
                </a:solidFill>
                <a:latin typeface="Cambria"/>
                <a:ea typeface="Cambria"/>
                <a:cs typeface="Cambria"/>
                <a:sym typeface="Cambria"/>
              </a:rPr>
              <a:t>* Collections &amp; Research/Teaching</a:t>
            </a:r>
          </a:p>
          <a:p>
            <a:endParaRPr lang="en" sz="2400" b="1" dirty="0">
              <a:solidFill>
                <a:schemeClr val="dk2"/>
              </a:solidFill>
              <a:latin typeface="Cambria"/>
              <a:ea typeface="Cambria"/>
              <a:cs typeface="Cambria"/>
              <a:sym typeface="Cambria"/>
            </a:endParaRPr>
          </a:p>
        </p:txBody>
      </p:sp>
      <p:sp>
        <p:nvSpPr>
          <p:cNvPr id="46" name="Shape 46"/>
          <p:cNvSpPr/>
          <p:nvPr/>
        </p:nvSpPr>
        <p:spPr>
          <a:xfrm>
            <a:off x="312824" y="1232450"/>
            <a:ext cx="4037325" cy="5444674"/>
          </a:xfrm>
          <a:prstGeom prst="rect">
            <a:avLst/>
          </a:prstGeom>
          <a:blipFill>
            <a:blip r:embed="rId3"/>
            <a:stretch>
              <a:fillRect/>
            </a:stretch>
          </a:blipFill>
          <a:ln>
            <a:noFill/>
          </a:ln>
        </p:spPr>
      </p:sp>
      <p:sp>
        <p:nvSpPr>
          <p:cNvPr id="47" name="Shape 47"/>
          <p:cNvSpPr txBox="1"/>
          <p:nvPr/>
        </p:nvSpPr>
        <p:spPr>
          <a:xfrm>
            <a:off x="0" y="405525"/>
            <a:ext cx="9144000" cy="457200"/>
          </a:xfrm>
          <a:prstGeom prst="rect">
            <a:avLst/>
          </a:prstGeom>
        </p:spPr>
        <p:txBody>
          <a:bodyPr lIns="91425" tIns="91425" rIns="91425" bIns="91425" anchor="t" anchorCtr="0">
            <a:noAutofit/>
          </a:bodyPr>
          <a:lstStyle/>
          <a:p>
            <a:pPr algn="ctr">
              <a:buNone/>
            </a:pPr>
            <a:r>
              <a:rPr lang="en" sz="3600" b="1">
                <a:solidFill>
                  <a:schemeClr val="dk2"/>
                </a:solidFill>
                <a:latin typeface="Cambria"/>
                <a:ea typeface="Cambria"/>
                <a:cs typeface="Cambria"/>
                <a:sym typeface="Cambria"/>
              </a:rPr>
              <a:t>What we’re going to cover (Yes!)</a:t>
            </a:r>
          </a:p>
        </p:txBody>
      </p:sp>
      <p:sp>
        <p:nvSpPr>
          <p:cNvPr id="48" name="Shape 48"/>
          <p:cNvSpPr txBox="1"/>
          <p:nvPr/>
        </p:nvSpPr>
        <p:spPr>
          <a:xfrm>
            <a:off x="7426825" y="6458175"/>
            <a:ext cx="1608599" cy="272400"/>
          </a:xfrm>
          <a:prstGeom prst="rect">
            <a:avLst/>
          </a:prstGeom>
        </p:spPr>
        <p:txBody>
          <a:bodyPr lIns="91425" tIns="91425" rIns="91425" bIns="91425" anchor="t" anchorCtr="0">
            <a:noAutofit/>
          </a:bodyPr>
          <a:lstStyle/>
          <a:p>
            <a:pPr lvl="0" rtl="0">
              <a:buNone/>
            </a:pPr>
            <a:r>
              <a:rPr lang="en" sz="800">
                <a:solidFill>
                  <a:srgbClr val="666666"/>
                </a:solidFill>
                <a:latin typeface="Cambria"/>
                <a:ea typeface="Cambria"/>
                <a:cs typeface="Cambria"/>
                <a:sym typeface="Cambria"/>
              </a:rPr>
              <a:t>Source: UM History of Art, VRC</a:t>
            </a:r>
          </a:p>
        </p:txBody>
      </p:sp>
    </p:spTree>
  </p:cSld>
  <p:clrMapOvr>
    <a:masterClrMapping/>
  </p:clrMapOvr>
  <p:transition xmlns:p14="http://schemas.microsoft.com/office/powerpoint/2010/main" spd="slow">
    <p:cut/>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57"/>
        <p:cNvGrpSpPr/>
        <p:nvPr/>
      </p:nvGrpSpPr>
      <p:grpSpPr>
        <a:xfrm>
          <a:off x="0" y="0"/>
          <a:ext cx="0" cy="0"/>
          <a:chOff x="0" y="0"/>
          <a:chExt cx="0" cy="0"/>
        </a:xfrm>
      </p:grpSpPr>
      <p:sp>
        <p:nvSpPr>
          <p:cNvPr id="358" name="Shape 358"/>
          <p:cNvSpPr/>
          <p:nvPr/>
        </p:nvSpPr>
        <p:spPr>
          <a:xfrm>
            <a:off x="0" y="102922"/>
            <a:ext cx="9143999" cy="6537654"/>
          </a:xfrm>
          <a:prstGeom prst="rect">
            <a:avLst/>
          </a:prstGeom>
          <a:blipFill>
            <a:blip r:embed="rId3"/>
            <a:stretch>
              <a:fillRect/>
            </a:stretch>
          </a:blipFill>
          <a:ln>
            <a:noFill/>
          </a:ln>
        </p:spPr>
      </p:sp>
      <p:sp>
        <p:nvSpPr>
          <p:cNvPr id="359" name="Shape 359"/>
          <p:cNvSpPr/>
          <p:nvPr/>
        </p:nvSpPr>
        <p:spPr>
          <a:xfrm>
            <a:off x="1318100" y="2869100"/>
            <a:ext cx="2625599" cy="811500"/>
          </a:xfrm>
          <a:prstGeom prst="ellipse">
            <a:avLst/>
          </a:prstGeom>
          <a:noFill/>
          <a:ln w="38100" cap="flat">
            <a:solidFill>
              <a:schemeClr val="accent6"/>
            </a:solidFill>
            <a:prstDash val="solid"/>
            <a:round/>
            <a:headEnd type="none" w="med" len="med"/>
            <a:tailEnd type="none" w="med" len="med"/>
          </a:ln>
        </p:spPr>
        <p:txBody>
          <a:bodyPr lIns="91425" tIns="91425" rIns="91425" bIns="91425" anchor="ctr" anchorCtr="0">
            <a:noAutofit/>
          </a:bodyPr>
          <a:lstStyle/>
          <a:p>
            <a:endParaRPr/>
          </a:p>
        </p:txBody>
      </p:sp>
      <p:sp>
        <p:nvSpPr>
          <p:cNvPr id="360" name="Shape 360"/>
          <p:cNvSpPr/>
          <p:nvPr/>
        </p:nvSpPr>
        <p:spPr>
          <a:xfrm>
            <a:off x="3639700" y="3072400"/>
            <a:ext cx="2956200" cy="1148699"/>
          </a:xfrm>
          <a:prstGeom prst="ellipse">
            <a:avLst/>
          </a:prstGeom>
          <a:noFill/>
          <a:ln w="38100" cap="flat">
            <a:solidFill>
              <a:schemeClr val="accent6"/>
            </a:solidFill>
            <a:prstDash val="solid"/>
            <a:round/>
            <a:headEnd type="none" w="med" len="med"/>
            <a:tailEnd type="none" w="med" len="med"/>
          </a:ln>
        </p:spPr>
        <p:txBody>
          <a:bodyPr lIns="91425" tIns="91425" rIns="91425" bIns="91425" anchor="ctr" anchorCtr="0">
            <a:noAutofit/>
          </a:bodyPr>
          <a:lstStyle/>
          <a:p>
            <a:endParaRPr/>
          </a:p>
        </p:txBody>
      </p:sp>
    </p:spTree>
  </p:cSld>
  <p:clrMapOvr>
    <a:masterClrMapping/>
  </p:clrMapOvr>
  <p:transition xmlns:p14="http://schemas.microsoft.com/office/powerpoint/2010/main" spd="slow">
    <p:cut/>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64"/>
        <p:cNvGrpSpPr/>
        <p:nvPr/>
      </p:nvGrpSpPr>
      <p:grpSpPr>
        <a:xfrm>
          <a:off x="0" y="0"/>
          <a:ext cx="0" cy="0"/>
          <a:chOff x="0" y="0"/>
          <a:chExt cx="0" cy="0"/>
        </a:xfrm>
      </p:grpSpPr>
      <p:sp>
        <p:nvSpPr>
          <p:cNvPr id="365" name="Shape 365"/>
          <p:cNvSpPr/>
          <p:nvPr/>
        </p:nvSpPr>
        <p:spPr>
          <a:xfrm>
            <a:off x="0" y="827035"/>
            <a:ext cx="9143998" cy="5439927"/>
          </a:xfrm>
          <a:prstGeom prst="rect">
            <a:avLst/>
          </a:prstGeom>
          <a:blipFill>
            <a:blip r:embed="rId3"/>
            <a:stretch>
              <a:fillRect/>
            </a:stretch>
          </a:blipFill>
          <a:ln>
            <a:noFill/>
          </a:ln>
        </p:spPr>
      </p:sp>
      <p:sp>
        <p:nvSpPr>
          <p:cNvPr id="366" name="Shape 366"/>
          <p:cNvSpPr/>
          <p:nvPr/>
        </p:nvSpPr>
        <p:spPr>
          <a:xfrm>
            <a:off x="4314325" y="941550"/>
            <a:ext cx="952200" cy="366300"/>
          </a:xfrm>
          <a:prstGeom prst="ellipse">
            <a:avLst/>
          </a:prstGeom>
          <a:noFill/>
          <a:ln w="38100" cap="flat">
            <a:solidFill>
              <a:schemeClr val="accent6"/>
            </a:solidFill>
            <a:prstDash val="solid"/>
            <a:round/>
            <a:headEnd type="none" w="med" len="med"/>
            <a:tailEnd type="none" w="med" len="med"/>
          </a:ln>
        </p:spPr>
        <p:txBody>
          <a:bodyPr lIns="91425" tIns="91425" rIns="91425" bIns="91425" anchor="ctr" anchorCtr="0">
            <a:noAutofit/>
          </a:bodyPr>
          <a:lstStyle/>
          <a:p>
            <a:endParaRPr/>
          </a:p>
        </p:txBody>
      </p:sp>
    </p:spTree>
  </p:cSld>
  <p:clrMapOvr>
    <a:masterClrMapping/>
  </p:clrMapOvr>
  <p:transition xmlns:p14="http://schemas.microsoft.com/office/powerpoint/2010/main" spd="slow">
    <p:cut/>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71"/>
        <p:cNvGrpSpPr/>
        <p:nvPr/>
      </p:nvGrpSpPr>
      <p:grpSpPr>
        <a:xfrm>
          <a:off x="0" y="0"/>
          <a:ext cx="0" cy="0"/>
          <a:chOff x="0" y="0"/>
          <a:chExt cx="0" cy="0"/>
        </a:xfrm>
      </p:grpSpPr>
      <p:sp>
        <p:nvSpPr>
          <p:cNvPr id="372" name="Shape 372"/>
          <p:cNvSpPr/>
          <p:nvPr/>
        </p:nvSpPr>
        <p:spPr>
          <a:xfrm>
            <a:off x="0" y="153024"/>
            <a:ext cx="9143998" cy="6616224"/>
          </a:xfrm>
          <a:prstGeom prst="rect">
            <a:avLst/>
          </a:prstGeom>
          <a:blipFill>
            <a:blip r:embed="rId3"/>
            <a:stretch>
              <a:fillRect/>
            </a:stretch>
          </a:blipFill>
          <a:ln>
            <a:noFill/>
          </a:ln>
        </p:spPr>
      </p:sp>
      <p:sp>
        <p:nvSpPr>
          <p:cNvPr id="373" name="Shape 373"/>
          <p:cNvSpPr/>
          <p:nvPr/>
        </p:nvSpPr>
        <p:spPr>
          <a:xfrm>
            <a:off x="1426100" y="4904875"/>
            <a:ext cx="2669999" cy="811500"/>
          </a:xfrm>
          <a:prstGeom prst="ellipse">
            <a:avLst/>
          </a:prstGeom>
          <a:noFill/>
          <a:ln w="38100" cap="flat">
            <a:solidFill>
              <a:schemeClr val="accent6"/>
            </a:solidFill>
            <a:prstDash val="solid"/>
            <a:round/>
            <a:headEnd type="none" w="med" len="med"/>
            <a:tailEnd type="none" w="med" len="med"/>
          </a:ln>
        </p:spPr>
        <p:txBody>
          <a:bodyPr lIns="91425" tIns="91425" rIns="91425" bIns="91425" anchor="ctr" anchorCtr="0">
            <a:noAutofit/>
          </a:bodyPr>
          <a:lstStyle/>
          <a:p>
            <a:endParaRPr/>
          </a:p>
        </p:txBody>
      </p:sp>
    </p:spTree>
  </p:cSld>
  <p:clrMapOvr>
    <a:masterClrMapping/>
  </p:clrMapOvr>
  <p:transition xmlns:p14="http://schemas.microsoft.com/office/powerpoint/2010/main" spd="slow">
    <p:cu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77"/>
        <p:cNvGrpSpPr/>
        <p:nvPr/>
      </p:nvGrpSpPr>
      <p:grpSpPr>
        <a:xfrm>
          <a:off x="0" y="0"/>
          <a:ext cx="0" cy="0"/>
          <a:chOff x="0" y="0"/>
          <a:chExt cx="0" cy="0"/>
        </a:xfrm>
      </p:grpSpPr>
      <p:sp>
        <p:nvSpPr>
          <p:cNvPr id="378" name="Shape 378"/>
          <p:cNvSpPr/>
          <p:nvPr/>
        </p:nvSpPr>
        <p:spPr>
          <a:xfrm>
            <a:off x="81562" y="104437"/>
            <a:ext cx="8980875" cy="6649124"/>
          </a:xfrm>
          <a:prstGeom prst="rect">
            <a:avLst/>
          </a:prstGeom>
          <a:blipFill>
            <a:blip r:embed="rId3"/>
            <a:stretch>
              <a:fillRect/>
            </a:stretch>
          </a:blipFill>
          <a:ln>
            <a:noFill/>
          </a:ln>
        </p:spPr>
      </p:sp>
      <p:sp>
        <p:nvSpPr>
          <p:cNvPr id="379" name="Shape 379"/>
          <p:cNvSpPr/>
          <p:nvPr/>
        </p:nvSpPr>
        <p:spPr>
          <a:xfrm>
            <a:off x="6521875" y="2735525"/>
            <a:ext cx="1931999" cy="531600"/>
          </a:xfrm>
          <a:prstGeom prst="ellipse">
            <a:avLst/>
          </a:prstGeom>
          <a:noFill/>
          <a:ln w="38100" cap="flat">
            <a:solidFill>
              <a:schemeClr val="accent6"/>
            </a:solidFill>
            <a:prstDash val="solid"/>
            <a:round/>
            <a:headEnd type="none" w="med" len="med"/>
            <a:tailEnd type="none" w="med" len="med"/>
          </a:ln>
        </p:spPr>
        <p:txBody>
          <a:bodyPr lIns="91425" tIns="91425" rIns="91425" bIns="91425" anchor="ctr" anchorCtr="0">
            <a:noAutofit/>
          </a:bodyPr>
          <a:lstStyle/>
          <a:p>
            <a:endParaRPr/>
          </a:p>
        </p:txBody>
      </p:sp>
    </p:spTree>
  </p:cSld>
  <p:clrMapOvr>
    <a:masterClrMapping/>
  </p:clrMapOvr>
  <p:transition xmlns:p14="http://schemas.microsoft.com/office/powerpoint/2010/mai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198100" y="274650"/>
            <a:ext cx="8488800" cy="1143000"/>
          </a:xfrm>
          <a:prstGeom prst="rect">
            <a:avLst/>
          </a:prstGeom>
        </p:spPr>
        <p:txBody>
          <a:bodyPr lIns="91425" tIns="91425" rIns="91425" bIns="91425" anchor="b" anchorCtr="0">
            <a:noAutofit/>
          </a:bodyPr>
          <a:lstStyle/>
          <a:p>
            <a:pPr lvl="0" rtl="0">
              <a:buNone/>
            </a:pPr>
            <a:r>
              <a:rPr lang="en"/>
              <a:t>How do I find things?</a:t>
            </a:r>
          </a:p>
        </p:txBody>
      </p:sp>
      <p:sp>
        <p:nvSpPr>
          <p:cNvPr id="385" name="Shape 385"/>
          <p:cNvSpPr txBox="1">
            <a:spLocks noGrp="1"/>
          </p:cNvSpPr>
          <p:nvPr>
            <p:ph type="body" idx="1"/>
          </p:nvPr>
        </p:nvSpPr>
        <p:spPr>
          <a:xfrm>
            <a:off x="198100" y="1600200"/>
            <a:ext cx="8690099" cy="4967700"/>
          </a:xfrm>
          <a:prstGeom prst="rect">
            <a:avLst/>
          </a:prstGeom>
        </p:spPr>
        <p:txBody>
          <a:bodyPr lIns="91425" tIns="91425" rIns="91425" bIns="91425" anchor="t" anchorCtr="0">
            <a:noAutofit/>
          </a:bodyPr>
          <a:lstStyle/>
          <a:p>
            <a:pPr lvl="0" rtl="0">
              <a:buNone/>
            </a:pPr>
            <a:r>
              <a:rPr lang="en"/>
              <a:t>Right, now that you know where the list of all digital collections is, you want to search for books and images and everything.</a:t>
            </a:r>
          </a:p>
          <a:p>
            <a:pPr marL="457200" lvl="0" indent="-419100" rtl="0">
              <a:buClr>
                <a:schemeClr val="dk1"/>
              </a:buClr>
              <a:buSzPct val="100000"/>
              <a:buFont typeface="Arial"/>
              <a:buChar char="➔"/>
            </a:pPr>
            <a:r>
              <a:rPr lang="en"/>
              <a:t>images = </a:t>
            </a:r>
            <a:r>
              <a:rPr lang="en" sz="2400" i="1"/>
              <a:t>images.umdl.umich.edu</a:t>
            </a:r>
          </a:p>
          <a:p>
            <a:pPr marL="457200" lvl="0" indent="-419100" rtl="0">
              <a:buClr>
                <a:schemeClr val="dk1"/>
              </a:buClr>
              <a:buSzPct val="100000"/>
              <a:buFont typeface="Arial"/>
              <a:buChar char="➔"/>
            </a:pPr>
            <a:r>
              <a:rPr lang="en"/>
              <a:t>texts = </a:t>
            </a:r>
            <a:r>
              <a:rPr lang="en" sz="2400" i="1"/>
              <a:t>quod.lib.umich.edu/t/text</a:t>
            </a:r>
          </a:p>
          <a:p>
            <a:pPr marL="457200" lvl="0" indent="-419100" rtl="0">
              <a:buClr>
                <a:schemeClr val="dk1"/>
              </a:buClr>
              <a:buSzPct val="100000"/>
              <a:buFont typeface="Arial"/>
              <a:buChar char="➔"/>
            </a:pPr>
            <a:r>
              <a:rPr lang="en"/>
              <a:t>finding aids = </a:t>
            </a:r>
            <a:r>
              <a:rPr lang="en" sz="2400" i="1"/>
              <a:t>quod.lib.umich.edu/cgi/f/findaid/findaid-idx</a:t>
            </a:r>
          </a:p>
          <a:p>
            <a:endParaRPr lang="en" sz="2400" i="1"/>
          </a:p>
          <a:p>
            <a:pPr lvl="0" rtl="0">
              <a:buNone/>
            </a:pPr>
            <a:r>
              <a:rPr lang="en"/>
              <a:t>Which are all linked from...</a:t>
            </a:r>
          </a:p>
          <a:p>
            <a:pPr lvl="0" algn="ctr" rtl="0">
              <a:buNone/>
            </a:pPr>
            <a:r>
              <a:rPr lang="en" sz="4800" b="1"/>
              <a:t>quod.lib.umich.edu</a:t>
            </a:r>
          </a:p>
        </p:txBody>
      </p:sp>
    </p:spTree>
  </p:cSld>
  <p:clrMapOvr>
    <a:masterClrMapping/>
  </p:clrMapOvr>
  <p:transition xmlns:p14="http://schemas.microsoft.com/office/powerpoint/2010/main" spd="slow">
    <p:cu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89"/>
        <p:cNvGrpSpPr/>
        <p:nvPr/>
      </p:nvGrpSpPr>
      <p:grpSpPr>
        <a:xfrm>
          <a:off x="0" y="0"/>
          <a:ext cx="0" cy="0"/>
          <a:chOff x="0" y="0"/>
          <a:chExt cx="0" cy="0"/>
        </a:xfrm>
      </p:grpSpPr>
      <p:sp>
        <p:nvSpPr>
          <p:cNvPr id="390" name="Shape 390"/>
          <p:cNvSpPr/>
          <p:nvPr/>
        </p:nvSpPr>
        <p:spPr>
          <a:xfrm>
            <a:off x="0" y="627400"/>
            <a:ext cx="9144001" cy="5399575"/>
          </a:xfrm>
          <a:prstGeom prst="rect">
            <a:avLst/>
          </a:prstGeom>
          <a:blipFill>
            <a:blip r:embed="rId3"/>
            <a:stretch>
              <a:fillRect/>
            </a:stretch>
          </a:blipFill>
          <a:ln>
            <a:noFill/>
          </a:ln>
        </p:spPr>
      </p:sp>
      <p:sp>
        <p:nvSpPr>
          <p:cNvPr id="391" name="Shape 391"/>
          <p:cNvSpPr/>
          <p:nvPr/>
        </p:nvSpPr>
        <p:spPr>
          <a:xfrm>
            <a:off x="1076200" y="1157800"/>
            <a:ext cx="1931999" cy="531600"/>
          </a:xfrm>
          <a:prstGeom prst="ellipse">
            <a:avLst/>
          </a:prstGeom>
          <a:noFill/>
          <a:ln w="38100" cap="flat">
            <a:solidFill>
              <a:schemeClr val="accent6"/>
            </a:solidFill>
            <a:prstDash val="solid"/>
            <a:round/>
            <a:headEnd type="none" w="med" len="med"/>
            <a:tailEnd type="none" w="med" len="med"/>
          </a:ln>
        </p:spPr>
        <p:txBody>
          <a:bodyPr lIns="91425" tIns="91425" rIns="91425" bIns="91425" anchor="ctr" anchorCtr="0">
            <a:noAutofit/>
          </a:bodyPr>
          <a:lstStyle/>
          <a:p>
            <a:endParaRPr/>
          </a:p>
        </p:txBody>
      </p:sp>
    </p:spTree>
  </p:cSld>
  <p:clrMapOvr>
    <a:masterClrMapping/>
  </p:clrMapOvr>
  <p:transition xmlns:p14="http://schemas.microsoft.com/office/powerpoint/2010/main" spd="slow">
    <p:cut/>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95"/>
        <p:cNvGrpSpPr/>
        <p:nvPr/>
      </p:nvGrpSpPr>
      <p:grpSpPr>
        <a:xfrm>
          <a:off x="0" y="0"/>
          <a:ext cx="0" cy="0"/>
          <a:chOff x="0" y="0"/>
          <a:chExt cx="0" cy="0"/>
        </a:xfrm>
      </p:grpSpPr>
      <p:sp>
        <p:nvSpPr>
          <p:cNvPr id="396" name="Shape 396"/>
          <p:cNvSpPr/>
          <p:nvPr/>
        </p:nvSpPr>
        <p:spPr>
          <a:xfrm>
            <a:off x="0" y="1304785"/>
            <a:ext cx="9144000" cy="3904879"/>
          </a:xfrm>
          <a:prstGeom prst="rect">
            <a:avLst/>
          </a:prstGeom>
          <a:blipFill>
            <a:blip r:embed="rId3"/>
            <a:stretch>
              <a:fillRect/>
            </a:stretch>
          </a:blipFill>
          <a:ln>
            <a:noFill/>
          </a:ln>
        </p:spPr>
      </p:sp>
      <p:sp>
        <p:nvSpPr>
          <p:cNvPr id="397" name="Shape 397"/>
          <p:cNvSpPr/>
          <p:nvPr/>
        </p:nvSpPr>
        <p:spPr>
          <a:xfrm>
            <a:off x="1717675" y="3231775"/>
            <a:ext cx="2506500" cy="1221600"/>
          </a:xfrm>
          <a:prstGeom prst="rect">
            <a:avLst/>
          </a:prstGeom>
          <a:noFill/>
          <a:ln w="38100" cap="flat">
            <a:solidFill>
              <a:srgbClr val="980000"/>
            </a:solidFill>
            <a:prstDash val="solid"/>
            <a:round/>
            <a:headEnd type="none" w="med" len="med"/>
            <a:tailEnd type="none" w="med" len="med"/>
          </a:ln>
        </p:spPr>
        <p:txBody>
          <a:bodyPr lIns="91425" tIns="91425" rIns="91425" bIns="91425" anchor="ctr" anchorCtr="0">
            <a:noAutofit/>
          </a:bodyPr>
          <a:lstStyle/>
          <a:p>
            <a:endParaRPr/>
          </a:p>
        </p:txBody>
      </p:sp>
    </p:spTree>
  </p:cSld>
  <p:clrMapOvr>
    <a:masterClrMapping/>
  </p:clrMapOvr>
  <p:transition xmlns:p14="http://schemas.microsoft.com/office/powerpoint/2010/main" spd="slow">
    <p:cut/>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01"/>
        <p:cNvGrpSpPr/>
        <p:nvPr/>
      </p:nvGrpSpPr>
      <p:grpSpPr>
        <a:xfrm>
          <a:off x="0" y="0"/>
          <a:ext cx="0" cy="0"/>
          <a:chOff x="0" y="0"/>
          <a:chExt cx="0" cy="0"/>
        </a:xfrm>
      </p:grpSpPr>
      <p:sp>
        <p:nvSpPr>
          <p:cNvPr id="402" name="Shape 402"/>
          <p:cNvSpPr/>
          <p:nvPr/>
        </p:nvSpPr>
        <p:spPr>
          <a:xfrm>
            <a:off x="395587" y="861550"/>
            <a:ext cx="6238875" cy="5257800"/>
          </a:xfrm>
          <a:prstGeom prst="rect">
            <a:avLst/>
          </a:prstGeom>
          <a:blipFill>
            <a:blip r:embed="rId3"/>
            <a:stretch>
              <a:fillRect/>
            </a:stretch>
          </a:blipFill>
          <a:ln>
            <a:noFill/>
          </a:ln>
        </p:spPr>
      </p:sp>
      <p:sp>
        <p:nvSpPr>
          <p:cNvPr id="403" name="Shape 403"/>
          <p:cNvSpPr txBox="1">
            <a:spLocks noGrp="1"/>
          </p:cNvSpPr>
          <p:nvPr>
            <p:ph type="body" idx="1"/>
          </p:nvPr>
        </p:nvSpPr>
        <p:spPr>
          <a:xfrm>
            <a:off x="6774400" y="1206900"/>
            <a:ext cx="1863300" cy="4832400"/>
          </a:xfrm>
          <a:prstGeom prst="rect">
            <a:avLst/>
          </a:prstGeom>
        </p:spPr>
        <p:txBody>
          <a:bodyPr lIns="91425" tIns="91425" rIns="91425" bIns="91425" anchor="t" anchorCtr="0">
            <a:noAutofit/>
          </a:bodyPr>
          <a:lstStyle/>
          <a:p>
            <a:pPr lvl="0" algn="l" rtl="0">
              <a:buNone/>
            </a:pPr>
            <a:r>
              <a:rPr lang="en" sz="2400"/>
              <a:t>Searching texts is by group or individual collection.</a:t>
            </a:r>
          </a:p>
          <a:p>
            <a:endParaRPr lang="en" sz="2400"/>
          </a:p>
          <a:p>
            <a:pPr lvl="0" algn="l" rtl="0">
              <a:buNone/>
            </a:pPr>
            <a:r>
              <a:rPr lang="en" sz="2400"/>
              <a:t>We don’t have the functionality to search across all of them... yet.</a:t>
            </a:r>
          </a:p>
        </p:txBody>
      </p:sp>
      <p:sp>
        <p:nvSpPr>
          <p:cNvPr id="404" name="Shape 404"/>
          <p:cNvSpPr/>
          <p:nvPr/>
        </p:nvSpPr>
        <p:spPr>
          <a:xfrm>
            <a:off x="3786225" y="2288500"/>
            <a:ext cx="973499" cy="531600"/>
          </a:xfrm>
          <a:prstGeom prst="ellipse">
            <a:avLst/>
          </a:prstGeom>
          <a:noFill/>
          <a:ln w="38100" cap="flat">
            <a:solidFill>
              <a:schemeClr val="accent6"/>
            </a:solidFill>
            <a:prstDash val="solid"/>
            <a:round/>
            <a:headEnd type="none" w="med" len="med"/>
            <a:tailEnd type="none" w="med" len="med"/>
          </a:ln>
        </p:spPr>
        <p:txBody>
          <a:bodyPr lIns="91425" tIns="91425" rIns="91425" bIns="91425" anchor="ctr" anchorCtr="0">
            <a:noAutofit/>
          </a:bodyPr>
          <a:lstStyle/>
          <a:p>
            <a:endParaRPr/>
          </a:p>
        </p:txBody>
      </p:sp>
      <p:sp>
        <p:nvSpPr>
          <p:cNvPr id="405" name="Shape 405"/>
          <p:cNvSpPr txBox="1"/>
          <p:nvPr/>
        </p:nvSpPr>
        <p:spPr>
          <a:xfrm>
            <a:off x="8281525" y="76425"/>
            <a:ext cx="735899" cy="345599"/>
          </a:xfrm>
          <a:prstGeom prst="rect">
            <a:avLst/>
          </a:prstGeom>
          <a:solidFill>
            <a:srgbClr val="FF9900"/>
          </a:solidFill>
        </p:spPr>
        <p:txBody>
          <a:bodyPr lIns="91425" tIns="91425" rIns="91425" bIns="91425" anchor="t" anchorCtr="0">
            <a:noAutofit/>
          </a:bodyPr>
          <a:lstStyle/>
          <a:p>
            <a:pPr lvl="0" rtl="0">
              <a:buNone/>
            </a:pPr>
            <a:r>
              <a:rPr lang="en"/>
              <a:t> TEXT</a:t>
            </a:r>
          </a:p>
        </p:txBody>
      </p:sp>
    </p:spTree>
  </p:cSld>
  <p:clrMapOvr>
    <a:masterClrMapping/>
  </p:clrMapOvr>
  <p:transition xmlns:p14="http://schemas.microsoft.com/office/powerpoint/2010/mai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So before I move on...</a:t>
            </a:r>
          </a:p>
        </p:txBody>
      </p:sp>
      <p:sp>
        <p:nvSpPr>
          <p:cNvPr id="411" name="Shape 41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a:t>We need to talk about migration.</a:t>
            </a:r>
          </a:p>
          <a:p>
            <a:pPr marL="457200" lvl="0" indent="-419100" rtl="0">
              <a:buClr>
                <a:schemeClr val="dk1"/>
              </a:buClr>
              <a:buSzPct val="166666"/>
              <a:buFont typeface="Arial"/>
              <a:buChar char="•"/>
            </a:pPr>
            <a:r>
              <a:rPr lang="en"/>
              <a:t>Many, many of these text collections are migrating to HathiTrust.</a:t>
            </a:r>
          </a:p>
          <a:p>
            <a:pPr marL="457200" lvl="0" indent="-419100" rtl="0">
              <a:buClr>
                <a:schemeClr val="dk1"/>
              </a:buClr>
              <a:buSzPct val="166666"/>
              <a:buFont typeface="Arial"/>
              <a:buChar char="•"/>
            </a:pPr>
            <a:r>
              <a:rPr lang="en"/>
              <a:t>We will slowly be closing off access to these - as separate UM Digital Collections - over time.</a:t>
            </a:r>
          </a:p>
          <a:p>
            <a:endParaRPr lang="en"/>
          </a:p>
          <a:p>
            <a:pPr>
              <a:buNone/>
            </a:pPr>
            <a:r>
              <a:rPr lang="en"/>
              <a:t>This is NOT happening with the image or finding aids collections.</a:t>
            </a:r>
          </a:p>
        </p:txBody>
      </p:sp>
    </p:spTree>
  </p:cSld>
  <p:clrMapOvr>
    <a:masterClrMapping/>
  </p:clrMapOvr>
  <p:transition xmlns:p14="http://schemas.microsoft.com/office/powerpoint/2010/main" spd="slow">
    <p:cut/>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15"/>
        <p:cNvGrpSpPr/>
        <p:nvPr/>
      </p:nvGrpSpPr>
      <p:grpSpPr>
        <a:xfrm>
          <a:off x="0" y="0"/>
          <a:ext cx="0" cy="0"/>
          <a:chOff x="0" y="0"/>
          <a:chExt cx="0" cy="0"/>
        </a:xfrm>
      </p:grpSpPr>
      <p:sp>
        <p:nvSpPr>
          <p:cNvPr id="416" name="Shape 416"/>
          <p:cNvSpPr txBox="1">
            <a:spLocks noGrp="1"/>
          </p:cNvSpPr>
          <p:nvPr>
            <p:ph type="body" idx="1"/>
          </p:nvPr>
        </p:nvSpPr>
        <p:spPr>
          <a:xfrm>
            <a:off x="860150" y="5604425"/>
            <a:ext cx="7880699" cy="982199"/>
          </a:xfrm>
          <a:prstGeom prst="rect">
            <a:avLst/>
          </a:prstGeom>
        </p:spPr>
        <p:txBody>
          <a:bodyPr lIns="91425" tIns="91425" rIns="91425" bIns="91425" anchor="t" anchorCtr="0">
            <a:noAutofit/>
          </a:bodyPr>
          <a:lstStyle/>
          <a:p>
            <a:pPr lvl="0" algn="l" rtl="0">
              <a:buNone/>
            </a:pPr>
            <a:r>
              <a:rPr lang="en" sz="2400"/>
              <a:t>Searching images is easier. We’ve built functionality so you can “Search items within collections.”</a:t>
            </a:r>
          </a:p>
        </p:txBody>
      </p:sp>
      <p:sp>
        <p:nvSpPr>
          <p:cNvPr id="417" name="Shape 417"/>
          <p:cNvSpPr/>
          <p:nvPr/>
        </p:nvSpPr>
        <p:spPr>
          <a:xfrm>
            <a:off x="90600" y="254626"/>
            <a:ext cx="7977550" cy="5349801"/>
          </a:xfrm>
          <a:prstGeom prst="rect">
            <a:avLst/>
          </a:prstGeom>
          <a:blipFill>
            <a:blip r:embed="rId3"/>
            <a:stretch>
              <a:fillRect/>
            </a:stretch>
          </a:blipFill>
          <a:ln>
            <a:noFill/>
          </a:ln>
        </p:spPr>
      </p:sp>
      <p:sp>
        <p:nvSpPr>
          <p:cNvPr id="418" name="Shape 418"/>
          <p:cNvSpPr/>
          <p:nvPr/>
        </p:nvSpPr>
        <p:spPr>
          <a:xfrm>
            <a:off x="142300" y="652500"/>
            <a:ext cx="2007299" cy="982199"/>
          </a:xfrm>
          <a:prstGeom prst="rect">
            <a:avLst/>
          </a:prstGeom>
          <a:noFill/>
          <a:ln w="38100" cap="flat">
            <a:solidFill>
              <a:srgbClr val="980000"/>
            </a:solidFill>
            <a:prstDash val="solid"/>
            <a:round/>
            <a:headEnd type="none" w="med" len="med"/>
            <a:tailEnd type="none" w="med" len="med"/>
          </a:ln>
        </p:spPr>
        <p:txBody>
          <a:bodyPr lIns="91425" tIns="91425" rIns="91425" bIns="91425" anchor="ctr" anchorCtr="0">
            <a:noAutofit/>
          </a:bodyPr>
          <a:lstStyle/>
          <a:p>
            <a:endParaRPr/>
          </a:p>
        </p:txBody>
      </p:sp>
      <p:sp>
        <p:nvSpPr>
          <p:cNvPr id="419" name="Shape 419"/>
          <p:cNvSpPr txBox="1"/>
          <p:nvPr/>
        </p:nvSpPr>
        <p:spPr>
          <a:xfrm>
            <a:off x="8163650" y="76425"/>
            <a:ext cx="853799" cy="345599"/>
          </a:xfrm>
          <a:prstGeom prst="rect">
            <a:avLst/>
          </a:prstGeom>
          <a:solidFill>
            <a:srgbClr val="FF9900"/>
          </a:solidFill>
        </p:spPr>
        <p:txBody>
          <a:bodyPr lIns="91425" tIns="91425" rIns="91425" bIns="91425" anchor="t" anchorCtr="0">
            <a:noAutofit/>
          </a:bodyPr>
          <a:lstStyle/>
          <a:p>
            <a:pPr lvl="0" rtl="0">
              <a:buNone/>
            </a:pPr>
            <a:r>
              <a:rPr lang="en"/>
              <a:t> IMAGE</a:t>
            </a:r>
          </a:p>
        </p:txBody>
      </p:sp>
    </p:spTree>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4426800" y="2454825"/>
            <a:ext cx="4717199" cy="2582400"/>
          </a:xfrm>
          <a:prstGeom prst="rect">
            <a:avLst/>
          </a:prstGeom>
        </p:spPr>
        <p:txBody>
          <a:bodyPr lIns="91425" tIns="91425" rIns="91425" bIns="91425" anchor="t" anchorCtr="0">
            <a:noAutofit/>
          </a:bodyPr>
          <a:lstStyle/>
          <a:p>
            <a:pPr marL="0" lvl="0" indent="0" rtl="0">
              <a:lnSpc>
                <a:spcPct val="115000"/>
              </a:lnSpc>
              <a:spcBef>
                <a:spcPts val="0"/>
              </a:spcBef>
              <a:buNone/>
            </a:pPr>
            <a:r>
              <a:rPr lang="en" sz="2400" b="1">
                <a:solidFill>
                  <a:schemeClr val="dk2"/>
                </a:solidFill>
                <a:latin typeface="Cambria"/>
                <a:ea typeface="Cambria"/>
                <a:cs typeface="Cambria"/>
                <a:sym typeface="Cambria"/>
              </a:rPr>
              <a:t>* Licensed/subscription</a:t>
            </a:r>
          </a:p>
          <a:p>
            <a:pPr marL="0" lvl="0" indent="0" rtl="0">
              <a:lnSpc>
                <a:spcPct val="115000"/>
              </a:lnSpc>
              <a:spcBef>
                <a:spcPts val="0"/>
              </a:spcBef>
              <a:buNone/>
            </a:pPr>
            <a:r>
              <a:rPr lang="en" sz="2400" b="1">
                <a:solidFill>
                  <a:schemeClr val="dk2"/>
                </a:solidFill>
                <a:latin typeface="Cambria"/>
                <a:ea typeface="Cambria"/>
                <a:cs typeface="Cambria"/>
                <a:sym typeface="Cambria"/>
              </a:rPr>
              <a:t>	</a:t>
            </a:r>
            <a:r>
              <a:rPr lang="en" sz="1800" b="1">
                <a:solidFill>
                  <a:schemeClr val="dk2"/>
                </a:solidFill>
                <a:latin typeface="Cambria"/>
                <a:ea typeface="Cambria"/>
                <a:cs typeface="Cambria"/>
                <a:sym typeface="Cambria"/>
              </a:rPr>
              <a:t>(ProQuest, Web of Science, PsycINFO)</a:t>
            </a:r>
          </a:p>
          <a:p>
            <a:pPr lvl="0" rtl="0">
              <a:lnSpc>
                <a:spcPct val="115000"/>
              </a:lnSpc>
              <a:spcBef>
                <a:spcPts val="0"/>
              </a:spcBef>
              <a:buNone/>
            </a:pPr>
            <a:r>
              <a:rPr lang="en" sz="2400" b="1">
                <a:solidFill>
                  <a:schemeClr val="dk2"/>
                </a:solidFill>
                <a:latin typeface="Cambria"/>
                <a:ea typeface="Cambria"/>
                <a:cs typeface="Cambria"/>
                <a:sym typeface="Cambria"/>
              </a:rPr>
              <a:t>* Datasets</a:t>
            </a:r>
          </a:p>
          <a:p>
            <a:pPr lvl="0" rtl="0">
              <a:lnSpc>
                <a:spcPct val="115000"/>
              </a:lnSpc>
              <a:spcBef>
                <a:spcPts val="0"/>
              </a:spcBef>
              <a:buNone/>
            </a:pPr>
            <a:r>
              <a:rPr lang="en" sz="2400" b="1">
                <a:solidFill>
                  <a:schemeClr val="dk2"/>
                </a:solidFill>
                <a:latin typeface="Cambria"/>
                <a:ea typeface="Cambria"/>
                <a:cs typeface="Cambria"/>
                <a:sym typeface="Cambria"/>
              </a:rPr>
              <a:t>* MPub Collections</a:t>
            </a:r>
          </a:p>
          <a:p>
            <a:pPr lvl="0" rtl="0">
              <a:lnSpc>
                <a:spcPct val="115000"/>
              </a:lnSpc>
              <a:spcBef>
                <a:spcPts val="0"/>
              </a:spcBef>
              <a:buNone/>
            </a:pPr>
            <a:r>
              <a:rPr lang="en" sz="2400" b="1">
                <a:solidFill>
                  <a:schemeClr val="dk2"/>
                </a:solidFill>
                <a:latin typeface="Cambria"/>
                <a:ea typeface="Cambria"/>
                <a:cs typeface="Cambria"/>
                <a:sym typeface="Cambria"/>
              </a:rPr>
              <a:t>* Online Exhibits</a:t>
            </a:r>
          </a:p>
          <a:p>
            <a:endParaRPr lang="en" sz="2400" b="1">
              <a:solidFill>
                <a:schemeClr val="dk2"/>
              </a:solidFill>
              <a:latin typeface="Cambria"/>
              <a:ea typeface="Cambria"/>
              <a:cs typeface="Cambria"/>
              <a:sym typeface="Cambria"/>
            </a:endParaRPr>
          </a:p>
        </p:txBody>
      </p:sp>
      <p:sp>
        <p:nvSpPr>
          <p:cNvPr id="54" name="Shape 54"/>
          <p:cNvSpPr txBox="1"/>
          <p:nvPr/>
        </p:nvSpPr>
        <p:spPr>
          <a:xfrm>
            <a:off x="-238650" y="381675"/>
            <a:ext cx="9621299" cy="457200"/>
          </a:xfrm>
          <a:prstGeom prst="rect">
            <a:avLst/>
          </a:prstGeom>
        </p:spPr>
        <p:txBody>
          <a:bodyPr lIns="91425" tIns="91425" rIns="91425" bIns="91425" anchor="t" anchorCtr="0">
            <a:noAutofit/>
          </a:bodyPr>
          <a:lstStyle/>
          <a:p>
            <a:pPr lvl="0" algn="ctr" rtl="0">
              <a:buNone/>
            </a:pPr>
            <a:r>
              <a:rPr lang="en" sz="3600" b="1">
                <a:solidFill>
                  <a:schemeClr val="dk2"/>
                </a:solidFill>
                <a:latin typeface="Cambria"/>
                <a:ea typeface="Cambria"/>
                <a:cs typeface="Cambria"/>
                <a:sym typeface="Cambria"/>
              </a:rPr>
              <a:t>What we’re NOT going to cover (Boo!)</a:t>
            </a:r>
          </a:p>
        </p:txBody>
      </p:sp>
      <p:sp>
        <p:nvSpPr>
          <p:cNvPr id="55" name="Shape 55"/>
          <p:cNvSpPr txBox="1"/>
          <p:nvPr/>
        </p:nvSpPr>
        <p:spPr>
          <a:xfrm>
            <a:off x="7426825" y="6458175"/>
            <a:ext cx="1608599" cy="272400"/>
          </a:xfrm>
          <a:prstGeom prst="rect">
            <a:avLst/>
          </a:prstGeom>
        </p:spPr>
        <p:txBody>
          <a:bodyPr lIns="91425" tIns="91425" rIns="91425" bIns="91425" anchor="t" anchorCtr="0">
            <a:noAutofit/>
          </a:bodyPr>
          <a:lstStyle/>
          <a:p>
            <a:pPr lvl="0" rtl="0">
              <a:buNone/>
            </a:pPr>
            <a:r>
              <a:rPr lang="en" sz="800">
                <a:solidFill>
                  <a:srgbClr val="666666"/>
                </a:solidFill>
                <a:latin typeface="Cambria"/>
                <a:ea typeface="Cambria"/>
                <a:cs typeface="Cambria"/>
                <a:sym typeface="Cambria"/>
              </a:rPr>
              <a:t>Source: UM History of Art, VRC</a:t>
            </a:r>
          </a:p>
        </p:txBody>
      </p:sp>
      <p:sp>
        <p:nvSpPr>
          <p:cNvPr id="56" name="Shape 56"/>
          <p:cNvSpPr/>
          <p:nvPr/>
        </p:nvSpPr>
        <p:spPr>
          <a:xfrm>
            <a:off x="283150" y="1049575"/>
            <a:ext cx="4024375" cy="5748800"/>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buNone/>
            </a:pPr>
            <a:r>
              <a:rPr lang="en"/>
              <a:t>And one more thing...</a:t>
            </a:r>
          </a:p>
        </p:txBody>
      </p:sp>
      <p:sp>
        <p:nvSpPr>
          <p:cNvPr id="425" name="Shape 42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a:t>We need to talk about metadata.</a:t>
            </a:r>
          </a:p>
          <a:p>
            <a:pPr marL="457200" lvl="0" indent="-419100" rtl="0">
              <a:buClr>
                <a:schemeClr val="dk1"/>
              </a:buClr>
              <a:buSzPct val="166666"/>
              <a:buFont typeface="Arial"/>
              <a:buChar char="•"/>
            </a:pPr>
            <a:r>
              <a:rPr lang="en"/>
              <a:t>Metadata = technically, data about data</a:t>
            </a:r>
          </a:p>
          <a:p>
            <a:pPr marL="457200" lvl="0" indent="-419100" rtl="0">
              <a:buClr>
                <a:schemeClr val="dk1"/>
              </a:buClr>
              <a:buSzPct val="166666"/>
              <a:buFont typeface="Arial"/>
              <a:buChar char="•"/>
            </a:pPr>
            <a:r>
              <a:rPr lang="en"/>
              <a:t>Think of the records you see in Mirlyn - that’s metadata</a:t>
            </a:r>
          </a:p>
          <a:p>
            <a:pPr marL="457200" lvl="0" indent="-419100" rtl="0">
              <a:buClr>
                <a:schemeClr val="dk1"/>
              </a:buClr>
              <a:buSzPct val="166666"/>
              <a:buFont typeface="Arial"/>
              <a:buChar char="•"/>
            </a:pPr>
            <a:r>
              <a:rPr lang="en"/>
              <a:t>Image collections, unfortunately, </a:t>
            </a:r>
            <a:r>
              <a:rPr lang="en" i="1"/>
              <a:t>tend to</a:t>
            </a:r>
            <a:r>
              <a:rPr lang="en"/>
              <a:t> have sparser metadata</a:t>
            </a:r>
          </a:p>
          <a:p>
            <a:pPr marL="457200" lvl="0" indent="-419100" rtl="0">
              <a:buClr>
                <a:schemeClr val="dk1"/>
              </a:buClr>
              <a:buSzPct val="166666"/>
              <a:buFont typeface="Arial"/>
              <a:buChar char="•"/>
            </a:pPr>
            <a:r>
              <a:rPr lang="en"/>
              <a:t>So your search may not be as accurate as searching text collections.</a:t>
            </a:r>
          </a:p>
        </p:txBody>
      </p:sp>
    </p:spTree>
  </p:cSld>
  <p:clrMapOvr>
    <a:masterClrMapping/>
  </p:clrMapOvr>
  <p:transition xmlns:p14="http://schemas.microsoft.com/office/powerpoint/2010/main" spd="slow">
    <p:cut/>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29"/>
        <p:cNvGrpSpPr/>
        <p:nvPr/>
      </p:nvGrpSpPr>
      <p:grpSpPr>
        <a:xfrm>
          <a:off x="0" y="0"/>
          <a:ext cx="0" cy="0"/>
          <a:chOff x="0" y="0"/>
          <a:chExt cx="0" cy="0"/>
        </a:xfrm>
      </p:grpSpPr>
      <p:sp>
        <p:nvSpPr>
          <p:cNvPr id="430" name="Shape 430"/>
          <p:cNvSpPr txBox="1">
            <a:spLocks noGrp="1"/>
          </p:cNvSpPr>
          <p:nvPr>
            <p:ph type="body" idx="1"/>
          </p:nvPr>
        </p:nvSpPr>
        <p:spPr>
          <a:xfrm>
            <a:off x="257450" y="5604300"/>
            <a:ext cx="8816999" cy="1001999"/>
          </a:xfrm>
          <a:prstGeom prst="rect">
            <a:avLst/>
          </a:prstGeom>
          <a:noFill/>
        </p:spPr>
        <p:txBody>
          <a:bodyPr lIns="91425" tIns="91425" rIns="91425" bIns="91425" anchor="t" anchorCtr="0">
            <a:noAutofit/>
          </a:bodyPr>
          <a:lstStyle/>
          <a:p>
            <a:pPr lvl="0" algn="l" rtl="0">
              <a:buNone/>
            </a:pPr>
            <a:r>
              <a:rPr lang="en" sz="2400"/>
              <a:t>Finding aid = document containing detailed information about a specific collection of papers or records within an archive.</a:t>
            </a:r>
          </a:p>
        </p:txBody>
      </p:sp>
      <p:sp>
        <p:nvSpPr>
          <p:cNvPr id="431" name="Shape 431"/>
          <p:cNvSpPr/>
          <p:nvPr/>
        </p:nvSpPr>
        <p:spPr>
          <a:xfrm>
            <a:off x="257449" y="105324"/>
            <a:ext cx="7766775" cy="5405875"/>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buNone/>
            </a:pPr>
            <a:r>
              <a:rPr lang="en"/>
              <a:t>How do I use your interfaces?</a:t>
            </a:r>
          </a:p>
        </p:txBody>
      </p:sp>
      <p:sp>
        <p:nvSpPr>
          <p:cNvPr id="437" name="Shape 437"/>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a:t>Text collections and image collections have a different look-n-feel. They also have slightly different functionality.</a:t>
            </a:r>
          </a:p>
          <a:p>
            <a:endParaRPr lang="en"/>
          </a:p>
          <a:p>
            <a:pPr lvl="0" rtl="0">
              <a:buNone/>
            </a:pPr>
            <a:r>
              <a:rPr lang="en"/>
              <a:t>But what both have is the ability to search and browse through the items.</a:t>
            </a:r>
          </a:p>
        </p:txBody>
      </p:sp>
    </p:spTree>
  </p:cSld>
  <p:clrMapOvr>
    <a:masterClrMapping/>
  </p:clrMapOvr>
  <p:transition xmlns:p14="http://schemas.microsoft.com/office/powerpoint/2010/main" spd="slow">
    <p:cut/>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41"/>
        <p:cNvGrpSpPr/>
        <p:nvPr/>
      </p:nvGrpSpPr>
      <p:grpSpPr>
        <a:xfrm>
          <a:off x="0" y="0"/>
          <a:ext cx="0" cy="0"/>
          <a:chOff x="0" y="0"/>
          <a:chExt cx="0" cy="0"/>
        </a:xfrm>
      </p:grpSpPr>
      <p:sp>
        <p:nvSpPr>
          <p:cNvPr id="442" name="Shape 442"/>
          <p:cNvSpPr txBox="1"/>
          <p:nvPr/>
        </p:nvSpPr>
        <p:spPr>
          <a:xfrm>
            <a:off x="8281525" y="76425"/>
            <a:ext cx="735899" cy="345599"/>
          </a:xfrm>
          <a:prstGeom prst="rect">
            <a:avLst/>
          </a:prstGeom>
          <a:solidFill>
            <a:srgbClr val="FF9900"/>
          </a:solidFill>
        </p:spPr>
        <p:txBody>
          <a:bodyPr lIns="91425" tIns="91425" rIns="91425" bIns="91425" anchor="t" anchorCtr="0">
            <a:noAutofit/>
          </a:bodyPr>
          <a:lstStyle/>
          <a:p>
            <a:pPr lvl="0" rtl="0">
              <a:buNone/>
            </a:pPr>
            <a:r>
              <a:rPr lang="en"/>
              <a:t> TEXT</a:t>
            </a:r>
          </a:p>
        </p:txBody>
      </p:sp>
      <p:sp>
        <p:nvSpPr>
          <p:cNvPr id="443" name="Shape 443"/>
          <p:cNvSpPr/>
          <p:nvPr/>
        </p:nvSpPr>
        <p:spPr>
          <a:xfrm>
            <a:off x="329850" y="210497"/>
            <a:ext cx="7331676" cy="6362200"/>
          </a:xfrm>
          <a:prstGeom prst="rect">
            <a:avLst/>
          </a:prstGeom>
          <a:blipFill>
            <a:blip r:embed="rId3"/>
            <a:stretch>
              <a:fillRect/>
            </a:stretch>
          </a:blipFill>
          <a:ln>
            <a:noFill/>
          </a:ln>
        </p:spPr>
      </p:sp>
      <p:sp>
        <p:nvSpPr>
          <p:cNvPr id="444" name="Shape 444"/>
          <p:cNvSpPr/>
          <p:nvPr/>
        </p:nvSpPr>
        <p:spPr>
          <a:xfrm>
            <a:off x="5603525" y="2259050"/>
            <a:ext cx="3173100" cy="1685400"/>
          </a:xfrm>
          <a:prstGeom prst="wedgeEllipseCallout">
            <a:avLst>
              <a:gd name="adj1" fmla="val -96772"/>
              <a:gd name="adj2" fmla="val 14637"/>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When you select “Browse” from quod.lib.umich.edu/t/text, you can choose a group of collections to search within.</a:t>
            </a:r>
          </a:p>
        </p:txBody>
      </p:sp>
      <p:sp>
        <p:nvSpPr>
          <p:cNvPr id="445" name="Shape 445"/>
          <p:cNvSpPr/>
          <p:nvPr/>
        </p:nvSpPr>
        <p:spPr>
          <a:xfrm>
            <a:off x="6115375" y="4945025"/>
            <a:ext cx="2713199" cy="937200"/>
          </a:xfrm>
          <a:prstGeom prst="wedgeEllipseCallout">
            <a:avLst>
              <a:gd name="adj1" fmla="val -213051"/>
              <a:gd name="adj2" fmla="val -75477"/>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Click on the name of the group to search all those collections.</a:t>
            </a:r>
          </a:p>
        </p:txBody>
      </p:sp>
    </p:spTree>
  </p:cSld>
  <p:clrMapOvr>
    <a:masterClrMapping/>
  </p:clrMapOvr>
  <p:transition xmlns:p14="http://schemas.microsoft.com/office/powerpoint/2010/main" spd="slow">
    <p:cut/>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49"/>
        <p:cNvGrpSpPr/>
        <p:nvPr/>
      </p:nvGrpSpPr>
      <p:grpSpPr>
        <a:xfrm>
          <a:off x="0" y="0"/>
          <a:ext cx="0" cy="0"/>
          <a:chOff x="0" y="0"/>
          <a:chExt cx="0" cy="0"/>
        </a:xfrm>
      </p:grpSpPr>
      <p:sp>
        <p:nvSpPr>
          <p:cNvPr id="450" name="Shape 450"/>
          <p:cNvSpPr/>
          <p:nvPr/>
        </p:nvSpPr>
        <p:spPr>
          <a:xfrm>
            <a:off x="590775" y="245325"/>
            <a:ext cx="4943525" cy="6338774"/>
          </a:xfrm>
          <a:prstGeom prst="rect">
            <a:avLst/>
          </a:prstGeom>
          <a:blipFill>
            <a:blip r:embed="rId3"/>
            <a:stretch>
              <a:fillRect/>
            </a:stretch>
          </a:blipFill>
          <a:ln>
            <a:noFill/>
          </a:ln>
        </p:spPr>
      </p:sp>
      <p:sp>
        <p:nvSpPr>
          <p:cNvPr id="451" name="Shape 451"/>
          <p:cNvSpPr/>
          <p:nvPr/>
        </p:nvSpPr>
        <p:spPr>
          <a:xfrm>
            <a:off x="6115375" y="4945025"/>
            <a:ext cx="2713199" cy="937200"/>
          </a:xfrm>
          <a:prstGeom prst="wedgeEllipseCallout">
            <a:avLst>
              <a:gd name="adj1" fmla="val -100015"/>
              <a:gd name="adj2" fmla="val 55492"/>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You can select a group of text collections to search within.</a:t>
            </a:r>
          </a:p>
        </p:txBody>
      </p:sp>
      <p:sp>
        <p:nvSpPr>
          <p:cNvPr id="452" name="Shape 452"/>
          <p:cNvSpPr/>
          <p:nvPr/>
        </p:nvSpPr>
        <p:spPr>
          <a:xfrm>
            <a:off x="5891200" y="1902350"/>
            <a:ext cx="2937299" cy="1686900"/>
          </a:xfrm>
          <a:prstGeom prst="wedgeEllipseCallout">
            <a:avLst>
              <a:gd name="adj1" fmla="val -148845"/>
              <a:gd name="adj2" fmla="val -13768"/>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Basic Search gives you some advanced search capabilities, like limiting by a certain field. BUT this is limited when searching in a group.</a:t>
            </a:r>
          </a:p>
        </p:txBody>
      </p:sp>
      <p:sp>
        <p:nvSpPr>
          <p:cNvPr id="453" name="Shape 453"/>
          <p:cNvSpPr txBox="1"/>
          <p:nvPr/>
        </p:nvSpPr>
        <p:spPr>
          <a:xfrm>
            <a:off x="8281525" y="76425"/>
            <a:ext cx="735899" cy="345599"/>
          </a:xfrm>
          <a:prstGeom prst="rect">
            <a:avLst/>
          </a:prstGeom>
          <a:solidFill>
            <a:srgbClr val="FF9900"/>
          </a:solidFill>
        </p:spPr>
        <p:txBody>
          <a:bodyPr lIns="91425" tIns="91425" rIns="91425" bIns="91425" anchor="t" anchorCtr="0">
            <a:noAutofit/>
          </a:bodyPr>
          <a:lstStyle/>
          <a:p>
            <a:pPr>
              <a:buNone/>
            </a:pPr>
            <a:r>
              <a:rPr lang="en"/>
              <a:t> TEXT</a:t>
            </a:r>
          </a:p>
        </p:txBody>
      </p:sp>
    </p:spTree>
  </p:cSld>
  <p:clrMapOvr>
    <a:masterClrMapping/>
  </p:clrMapOvr>
  <p:transition xmlns:p14="http://schemas.microsoft.com/office/powerpoint/2010/main" spd="slow">
    <p:cut/>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57"/>
        <p:cNvGrpSpPr/>
        <p:nvPr/>
      </p:nvGrpSpPr>
      <p:grpSpPr>
        <a:xfrm>
          <a:off x="0" y="0"/>
          <a:ext cx="0" cy="0"/>
          <a:chOff x="0" y="0"/>
          <a:chExt cx="0" cy="0"/>
        </a:xfrm>
      </p:grpSpPr>
      <p:sp>
        <p:nvSpPr>
          <p:cNvPr id="458" name="Shape 458"/>
          <p:cNvSpPr/>
          <p:nvPr/>
        </p:nvSpPr>
        <p:spPr>
          <a:xfrm>
            <a:off x="231521" y="0"/>
            <a:ext cx="4713908" cy="6858001"/>
          </a:xfrm>
          <a:prstGeom prst="rect">
            <a:avLst/>
          </a:prstGeom>
          <a:blipFill>
            <a:blip r:embed="rId3"/>
            <a:stretch>
              <a:fillRect/>
            </a:stretch>
          </a:blipFill>
          <a:ln>
            <a:noFill/>
          </a:ln>
        </p:spPr>
      </p:sp>
      <p:sp>
        <p:nvSpPr>
          <p:cNvPr id="459" name="Shape 459"/>
          <p:cNvSpPr/>
          <p:nvPr/>
        </p:nvSpPr>
        <p:spPr>
          <a:xfrm>
            <a:off x="4496850" y="2064000"/>
            <a:ext cx="2937299" cy="1686900"/>
          </a:xfrm>
          <a:prstGeom prst="wedgeEllipseCallout">
            <a:avLst>
              <a:gd name="adj1" fmla="val -82012"/>
              <a:gd name="adj2" fmla="val -10636"/>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Boolean Search provides complex Boolean operators so you can “AND” or “OR” or “NOT” your search.</a:t>
            </a:r>
          </a:p>
        </p:txBody>
      </p:sp>
      <p:sp>
        <p:nvSpPr>
          <p:cNvPr id="460" name="Shape 460"/>
          <p:cNvSpPr txBox="1"/>
          <p:nvPr/>
        </p:nvSpPr>
        <p:spPr>
          <a:xfrm>
            <a:off x="8281525" y="76425"/>
            <a:ext cx="735899" cy="345599"/>
          </a:xfrm>
          <a:prstGeom prst="rect">
            <a:avLst/>
          </a:prstGeom>
          <a:solidFill>
            <a:srgbClr val="FF9900"/>
          </a:solidFill>
        </p:spPr>
        <p:txBody>
          <a:bodyPr lIns="91425" tIns="91425" rIns="91425" bIns="91425" anchor="t" anchorCtr="0">
            <a:noAutofit/>
          </a:bodyPr>
          <a:lstStyle/>
          <a:p>
            <a:pPr lvl="0" rtl="0">
              <a:buNone/>
            </a:pPr>
            <a:r>
              <a:rPr lang="en"/>
              <a:t> TEXT</a:t>
            </a:r>
          </a:p>
        </p:txBody>
      </p:sp>
    </p:spTree>
  </p:cSld>
  <p:clrMapOvr>
    <a:masterClrMapping/>
  </p:clrMapOvr>
  <p:transition xmlns:p14="http://schemas.microsoft.com/office/powerpoint/2010/main" spd="slow">
    <p:cu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64"/>
        <p:cNvGrpSpPr/>
        <p:nvPr/>
      </p:nvGrpSpPr>
      <p:grpSpPr>
        <a:xfrm>
          <a:off x="0" y="0"/>
          <a:ext cx="0" cy="0"/>
          <a:chOff x="0" y="0"/>
          <a:chExt cx="0" cy="0"/>
        </a:xfrm>
      </p:grpSpPr>
      <p:sp>
        <p:nvSpPr>
          <p:cNvPr id="465" name="Shape 465"/>
          <p:cNvSpPr/>
          <p:nvPr/>
        </p:nvSpPr>
        <p:spPr>
          <a:xfrm>
            <a:off x="2286000" y="137521"/>
            <a:ext cx="6574098" cy="6119700"/>
          </a:xfrm>
          <a:prstGeom prst="rect">
            <a:avLst/>
          </a:prstGeom>
          <a:blipFill>
            <a:blip r:embed="rId3"/>
            <a:stretch>
              <a:fillRect/>
            </a:stretch>
          </a:blipFill>
          <a:ln>
            <a:noFill/>
          </a:ln>
        </p:spPr>
      </p:sp>
      <p:sp>
        <p:nvSpPr>
          <p:cNvPr id="466" name="Shape 466"/>
          <p:cNvSpPr/>
          <p:nvPr/>
        </p:nvSpPr>
        <p:spPr>
          <a:xfrm>
            <a:off x="112925" y="880325"/>
            <a:ext cx="2077800" cy="1686900"/>
          </a:xfrm>
          <a:prstGeom prst="wedgeEllipseCallout">
            <a:avLst>
              <a:gd name="adj1" fmla="val 55986"/>
              <a:gd name="adj2" fmla="val 68813"/>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Search results show hits in all collections and in each collection you’re searching.</a:t>
            </a:r>
          </a:p>
        </p:txBody>
      </p:sp>
      <p:sp>
        <p:nvSpPr>
          <p:cNvPr id="467" name="Shape 467"/>
          <p:cNvSpPr/>
          <p:nvPr/>
        </p:nvSpPr>
        <p:spPr>
          <a:xfrm>
            <a:off x="4383150" y="2022225"/>
            <a:ext cx="2007299" cy="982199"/>
          </a:xfrm>
          <a:prstGeom prst="rect">
            <a:avLst/>
          </a:prstGeom>
          <a:noFill/>
          <a:ln w="38100" cap="flat">
            <a:solidFill>
              <a:srgbClr val="980000"/>
            </a:solidFill>
            <a:prstDash val="solid"/>
            <a:round/>
            <a:headEnd type="none" w="med" len="med"/>
            <a:tailEnd type="none" w="med" len="med"/>
          </a:ln>
        </p:spPr>
        <p:txBody>
          <a:bodyPr lIns="91425" tIns="91425" rIns="91425" bIns="91425" anchor="ctr" anchorCtr="0">
            <a:noAutofit/>
          </a:bodyPr>
          <a:lstStyle/>
          <a:p>
            <a:endParaRPr/>
          </a:p>
        </p:txBody>
      </p:sp>
      <p:sp>
        <p:nvSpPr>
          <p:cNvPr id="468" name="Shape 468"/>
          <p:cNvSpPr txBox="1"/>
          <p:nvPr/>
        </p:nvSpPr>
        <p:spPr>
          <a:xfrm>
            <a:off x="8281525" y="76425"/>
            <a:ext cx="735899" cy="345599"/>
          </a:xfrm>
          <a:prstGeom prst="rect">
            <a:avLst/>
          </a:prstGeom>
          <a:solidFill>
            <a:srgbClr val="FF9900"/>
          </a:solidFill>
        </p:spPr>
        <p:txBody>
          <a:bodyPr lIns="91425" tIns="91425" rIns="91425" bIns="91425" anchor="t" anchorCtr="0">
            <a:noAutofit/>
          </a:bodyPr>
          <a:lstStyle/>
          <a:p>
            <a:pPr lvl="0" rtl="0">
              <a:buNone/>
            </a:pPr>
            <a:r>
              <a:rPr lang="en"/>
              <a:t> TEXT</a:t>
            </a:r>
          </a:p>
        </p:txBody>
      </p:sp>
      <p:sp>
        <p:nvSpPr>
          <p:cNvPr id="469" name="Shape 469"/>
          <p:cNvSpPr/>
          <p:nvPr/>
        </p:nvSpPr>
        <p:spPr>
          <a:xfrm>
            <a:off x="6488175" y="645875"/>
            <a:ext cx="2445599" cy="1524599"/>
          </a:xfrm>
          <a:prstGeom prst="wedgeEllipseCallout">
            <a:avLst>
              <a:gd name="adj1" fmla="val -64951"/>
              <a:gd name="adj2" fmla="val 53609"/>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Go to the text itself, the list of pages that contain the word(s) you were searching, or the TOC.</a:t>
            </a:r>
          </a:p>
        </p:txBody>
      </p:sp>
      <p:sp>
        <p:nvSpPr>
          <p:cNvPr id="470" name="Shape 470"/>
          <p:cNvSpPr/>
          <p:nvPr/>
        </p:nvSpPr>
        <p:spPr>
          <a:xfrm>
            <a:off x="6160800" y="2905500"/>
            <a:ext cx="2276400" cy="1355100"/>
          </a:xfrm>
          <a:prstGeom prst="wedgeEllipseCallout">
            <a:avLst>
              <a:gd name="adj1" fmla="val -83038"/>
              <a:gd name="adj2" fmla="val -40655"/>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Save the record to your “bookbag” (sort of like RefWorks or Zotero)</a:t>
            </a:r>
          </a:p>
        </p:txBody>
      </p:sp>
    </p:spTree>
  </p:cSld>
  <p:clrMapOvr>
    <a:masterClrMapping/>
  </p:clrMapOvr>
  <p:transition xmlns:p14="http://schemas.microsoft.com/office/powerpoint/2010/main" spd="slow">
    <p:cut/>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74"/>
        <p:cNvGrpSpPr/>
        <p:nvPr/>
      </p:nvGrpSpPr>
      <p:grpSpPr>
        <a:xfrm>
          <a:off x="0" y="0"/>
          <a:ext cx="0" cy="0"/>
          <a:chOff x="0" y="0"/>
          <a:chExt cx="0" cy="0"/>
        </a:xfrm>
      </p:grpSpPr>
      <p:sp>
        <p:nvSpPr>
          <p:cNvPr id="475" name="Shape 475"/>
          <p:cNvSpPr txBox="1"/>
          <p:nvPr/>
        </p:nvSpPr>
        <p:spPr>
          <a:xfrm>
            <a:off x="8281525" y="76425"/>
            <a:ext cx="735899" cy="345599"/>
          </a:xfrm>
          <a:prstGeom prst="rect">
            <a:avLst/>
          </a:prstGeom>
          <a:solidFill>
            <a:srgbClr val="FF9900"/>
          </a:solidFill>
        </p:spPr>
        <p:txBody>
          <a:bodyPr lIns="91425" tIns="91425" rIns="91425" bIns="91425" anchor="t" anchorCtr="0">
            <a:noAutofit/>
          </a:bodyPr>
          <a:lstStyle/>
          <a:p>
            <a:pPr lvl="0" rtl="0">
              <a:buNone/>
            </a:pPr>
            <a:r>
              <a:rPr lang="en"/>
              <a:t> TEXT</a:t>
            </a:r>
          </a:p>
        </p:txBody>
      </p:sp>
      <p:sp>
        <p:nvSpPr>
          <p:cNvPr id="476" name="Shape 476"/>
          <p:cNvSpPr/>
          <p:nvPr/>
        </p:nvSpPr>
        <p:spPr>
          <a:xfrm>
            <a:off x="301025" y="173524"/>
            <a:ext cx="7209124" cy="6200949"/>
          </a:xfrm>
          <a:prstGeom prst="rect">
            <a:avLst/>
          </a:prstGeom>
          <a:blipFill>
            <a:blip r:embed="rId3"/>
            <a:stretch>
              <a:fillRect/>
            </a:stretch>
          </a:blipFill>
          <a:ln>
            <a:noFill/>
          </a:ln>
        </p:spPr>
      </p:sp>
      <p:sp>
        <p:nvSpPr>
          <p:cNvPr id="477" name="Shape 477"/>
          <p:cNvSpPr/>
          <p:nvPr/>
        </p:nvSpPr>
        <p:spPr>
          <a:xfrm>
            <a:off x="3951250" y="4913350"/>
            <a:ext cx="2937299" cy="1686900"/>
          </a:xfrm>
          <a:prstGeom prst="wedgeEllipseCallout">
            <a:avLst>
              <a:gd name="adj1" fmla="val -146727"/>
              <a:gd name="adj2" fmla="val -122657"/>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Selecting “results details” (the list of pages containing your search word) gives you the option to select a particular page.</a:t>
            </a:r>
          </a:p>
        </p:txBody>
      </p:sp>
    </p:spTree>
  </p:cSld>
  <p:clrMapOvr>
    <a:masterClrMapping/>
  </p:clrMapOvr>
  <p:transition xmlns:p14="http://schemas.microsoft.com/office/powerpoint/2010/main" spd="slow">
    <p:cut/>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81"/>
        <p:cNvGrpSpPr/>
        <p:nvPr/>
      </p:nvGrpSpPr>
      <p:grpSpPr>
        <a:xfrm>
          <a:off x="0" y="0"/>
          <a:ext cx="0" cy="0"/>
          <a:chOff x="0" y="0"/>
          <a:chExt cx="0" cy="0"/>
        </a:xfrm>
      </p:grpSpPr>
      <p:sp>
        <p:nvSpPr>
          <p:cNvPr id="482" name="Shape 482"/>
          <p:cNvSpPr txBox="1"/>
          <p:nvPr/>
        </p:nvSpPr>
        <p:spPr>
          <a:xfrm>
            <a:off x="8281525" y="76425"/>
            <a:ext cx="735899" cy="345599"/>
          </a:xfrm>
          <a:prstGeom prst="rect">
            <a:avLst/>
          </a:prstGeom>
          <a:solidFill>
            <a:srgbClr val="FF9900"/>
          </a:solidFill>
        </p:spPr>
        <p:txBody>
          <a:bodyPr lIns="91425" tIns="91425" rIns="91425" bIns="91425" anchor="t" anchorCtr="0">
            <a:noAutofit/>
          </a:bodyPr>
          <a:lstStyle/>
          <a:p>
            <a:pPr lvl="0" rtl="0">
              <a:buNone/>
            </a:pPr>
            <a:r>
              <a:rPr lang="en"/>
              <a:t> TEXT</a:t>
            </a:r>
          </a:p>
        </p:txBody>
      </p:sp>
      <p:sp>
        <p:nvSpPr>
          <p:cNvPr id="483" name="Shape 483"/>
          <p:cNvSpPr/>
          <p:nvPr/>
        </p:nvSpPr>
        <p:spPr>
          <a:xfrm>
            <a:off x="244600" y="161925"/>
            <a:ext cx="7130551" cy="6462924"/>
          </a:xfrm>
          <a:prstGeom prst="rect">
            <a:avLst/>
          </a:prstGeom>
          <a:blipFill>
            <a:blip r:embed="rId3"/>
            <a:stretch>
              <a:fillRect/>
            </a:stretch>
          </a:blipFill>
          <a:ln>
            <a:noFill/>
          </a:ln>
        </p:spPr>
      </p:sp>
      <p:sp>
        <p:nvSpPr>
          <p:cNvPr id="484" name="Shape 484"/>
          <p:cNvSpPr/>
          <p:nvPr/>
        </p:nvSpPr>
        <p:spPr>
          <a:xfrm>
            <a:off x="6867550" y="3954900"/>
            <a:ext cx="1991700" cy="1686900"/>
          </a:xfrm>
          <a:prstGeom prst="wedgeEllipseCallout">
            <a:avLst>
              <a:gd name="adj1" fmla="val -50951"/>
              <a:gd name="adj2" fmla="val -79781"/>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Selecting the page (“Page 6”) shows you the scanned page.</a:t>
            </a:r>
          </a:p>
        </p:txBody>
      </p:sp>
    </p:spTree>
  </p:cSld>
  <p:clrMapOvr>
    <a:masterClrMapping/>
  </p:clrMapOvr>
  <p:transition xmlns:p14="http://schemas.microsoft.com/office/powerpoint/2010/main" spd="slow">
    <p:cut/>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88"/>
        <p:cNvGrpSpPr/>
        <p:nvPr/>
      </p:nvGrpSpPr>
      <p:grpSpPr>
        <a:xfrm>
          <a:off x="0" y="0"/>
          <a:ext cx="0" cy="0"/>
          <a:chOff x="0" y="0"/>
          <a:chExt cx="0" cy="0"/>
        </a:xfrm>
      </p:grpSpPr>
      <p:sp>
        <p:nvSpPr>
          <p:cNvPr id="489" name="Shape 489"/>
          <p:cNvSpPr txBox="1"/>
          <p:nvPr/>
        </p:nvSpPr>
        <p:spPr>
          <a:xfrm>
            <a:off x="8281525" y="76425"/>
            <a:ext cx="735899" cy="345599"/>
          </a:xfrm>
          <a:prstGeom prst="rect">
            <a:avLst/>
          </a:prstGeom>
          <a:solidFill>
            <a:srgbClr val="FF9900"/>
          </a:solidFill>
        </p:spPr>
        <p:txBody>
          <a:bodyPr lIns="91425" tIns="91425" rIns="91425" bIns="91425" anchor="t" anchorCtr="0">
            <a:noAutofit/>
          </a:bodyPr>
          <a:lstStyle/>
          <a:p>
            <a:pPr lvl="0" rtl="0">
              <a:buNone/>
            </a:pPr>
            <a:r>
              <a:rPr lang="en"/>
              <a:t> TEXT</a:t>
            </a:r>
          </a:p>
        </p:txBody>
      </p:sp>
      <p:sp>
        <p:nvSpPr>
          <p:cNvPr id="490" name="Shape 490"/>
          <p:cNvSpPr/>
          <p:nvPr/>
        </p:nvSpPr>
        <p:spPr>
          <a:xfrm>
            <a:off x="310425" y="145525"/>
            <a:ext cx="7318976" cy="6566949"/>
          </a:xfrm>
          <a:prstGeom prst="rect">
            <a:avLst/>
          </a:prstGeom>
          <a:blipFill>
            <a:blip r:embed="rId3"/>
            <a:stretch>
              <a:fillRect/>
            </a:stretch>
          </a:blipFill>
          <a:ln>
            <a:noFill/>
          </a:ln>
        </p:spPr>
      </p:sp>
      <p:sp>
        <p:nvSpPr>
          <p:cNvPr id="491" name="Shape 491"/>
          <p:cNvSpPr/>
          <p:nvPr/>
        </p:nvSpPr>
        <p:spPr>
          <a:xfrm>
            <a:off x="2756500" y="1113850"/>
            <a:ext cx="2551499" cy="1244700"/>
          </a:xfrm>
          <a:prstGeom prst="wedgeEllipseCallout">
            <a:avLst>
              <a:gd name="adj1" fmla="val -74568"/>
              <a:gd name="adj2" fmla="val -54127"/>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Selecting a different format gets you the plain text (or the page as a PDF)</a:t>
            </a:r>
          </a:p>
        </p:txBody>
      </p:sp>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p:nvPr/>
        </p:nvSpPr>
        <p:spPr>
          <a:xfrm>
            <a:off x="0" y="0"/>
            <a:ext cx="9144000" cy="6858000"/>
          </a:xfrm>
          <a:prstGeom prst="rect">
            <a:avLst/>
          </a:prstGeom>
          <a:blipFill>
            <a:blip r:embed="rId3"/>
            <a:stretch>
              <a:fillRect/>
            </a:stretch>
          </a:blipFill>
          <a:ln>
            <a:noFill/>
          </a:ln>
        </p:spPr>
      </p:sp>
      <p:sp>
        <p:nvSpPr>
          <p:cNvPr id="62" name="Shape 62"/>
          <p:cNvSpPr txBox="1"/>
          <p:nvPr/>
        </p:nvSpPr>
        <p:spPr>
          <a:xfrm>
            <a:off x="0" y="2093600"/>
            <a:ext cx="9544499" cy="457200"/>
          </a:xfrm>
          <a:prstGeom prst="rect">
            <a:avLst/>
          </a:prstGeom>
        </p:spPr>
        <p:txBody>
          <a:bodyPr lIns="91425" tIns="91425" rIns="91425" bIns="91425" anchor="t" anchorCtr="0">
            <a:noAutofit/>
          </a:bodyPr>
          <a:lstStyle/>
          <a:p>
            <a:pPr lvl="0" algn="ctr" rtl="0">
              <a:buNone/>
            </a:pPr>
            <a:r>
              <a:rPr lang="en" sz="2400" b="1">
                <a:solidFill>
                  <a:schemeClr val="dk2"/>
                </a:solidFill>
                <a:latin typeface="Corsiva"/>
                <a:ea typeface="Corsiva"/>
                <a:cs typeface="Corsiva"/>
                <a:sym typeface="Corsiva"/>
              </a:rPr>
              <a:t>Digital Collections (our definition):</a:t>
            </a:r>
          </a:p>
          <a:p>
            <a:endParaRPr lang="en" sz="2400" b="1">
              <a:solidFill>
                <a:schemeClr val="dk2"/>
              </a:solidFill>
              <a:latin typeface="Corsiva"/>
              <a:ea typeface="Corsiva"/>
              <a:cs typeface="Corsiva"/>
              <a:sym typeface="Corsiva"/>
            </a:endParaRPr>
          </a:p>
          <a:p>
            <a:pPr lvl="0" algn="ctr" rtl="0">
              <a:buNone/>
            </a:pPr>
            <a:r>
              <a:rPr lang="en" sz="2400" b="1">
                <a:solidFill>
                  <a:schemeClr val="dk2"/>
                </a:solidFill>
                <a:latin typeface="Corsiva"/>
                <a:ea typeface="Corsiva"/>
                <a:cs typeface="Corsiva"/>
                <a:sym typeface="Corsiva"/>
              </a:rPr>
              <a:t>A collection of digital objects, curated by an expert, </a:t>
            </a:r>
          </a:p>
          <a:p>
            <a:pPr algn="ctr">
              <a:buNone/>
            </a:pPr>
            <a:r>
              <a:rPr lang="en" sz="2400" b="1">
                <a:solidFill>
                  <a:schemeClr val="dk2"/>
                </a:solidFill>
                <a:latin typeface="Corsiva"/>
                <a:ea typeface="Corsiva"/>
                <a:cs typeface="Corsiva"/>
                <a:sym typeface="Corsiva"/>
              </a:rPr>
              <a:t>includes metadata and images, and a mechanism of access</a:t>
            </a:r>
          </a:p>
        </p:txBody>
      </p:sp>
      <p:sp>
        <p:nvSpPr>
          <p:cNvPr id="63" name="Shape 63"/>
          <p:cNvSpPr txBox="1"/>
          <p:nvPr/>
        </p:nvSpPr>
        <p:spPr>
          <a:xfrm>
            <a:off x="737100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University of California</a:t>
            </a:r>
          </a:p>
        </p:txBody>
      </p:sp>
    </p:spTree>
  </p:cSld>
  <p:clrMapOvr>
    <a:masterClrMapping/>
  </p:clrMapOvr>
  <p:transition xmlns:p14="http://schemas.microsoft.com/office/powerpoint/2010/main" spd="slow">
    <p:cut/>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95"/>
        <p:cNvGrpSpPr/>
        <p:nvPr/>
      </p:nvGrpSpPr>
      <p:grpSpPr>
        <a:xfrm>
          <a:off x="0" y="0"/>
          <a:ext cx="0" cy="0"/>
          <a:chOff x="0" y="0"/>
          <a:chExt cx="0" cy="0"/>
        </a:xfrm>
      </p:grpSpPr>
      <p:sp>
        <p:nvSpPr>
          <p:cNvPr id="496" name="Shape 496"/>
          <p:cNvSpPr txBox="1"/>
          <p:nvPr/>
        </p:nvSpPr>
        <p:spPr>
          <a:xfrm>
            <a:off x="8281525" y="76425"/>
            <a:ext cx="735899" cy="345599"/>
          </a:xfrm>
          <a:prstGeom prst="rect">
            <a:avLst/>
          </a:prstGeom>
          <a:solidFill>
            <a:srgbClr val="FF9900"/>
          </a:solidFill>
        </p:spPr>
        <p:txBody>
          <a:bodyPr lIns="91425" tIns="91425" rIns="91425" bIns="91425" anchor="t" anchorCtr="0">
            <a:noAutofit/>
          </a:bodyPr>
          <a:lstStyle/>
          <a:p>
            <a:pPr lvl="0" rtl="0">
              <a:buNone/>
            </a:pPr>
            <a:r>
              <a:rPr lang="en"/>
              <a:t> TEXT</a:t>
            </a:r>
          </a:p>
        </p:txBody>
      </p:sp>
      <p:sp>
        <p:nvSpPr>
          <p:cNvPr id="497" name="Shape 497"/>
          <p:cNvSpPr/>
          <p:nvPr/>
        </p:nvSpPr>
        <p:spPr>
          <a:xfrm>
            <a:off x="400087" y="524287"/>
            <a:ext cx="7572375" cy="4219575"/>
          </a:xfrm>
          <a:prstGeom prst="rect">
            <a:avLst/>
          </a:prstGeom>
          <a:blipFill>
            <a:blip r:embed="rId3"/>
            <a:stretch>
              <a:fillRect/>
            </a:stretch>
          </a:blipFill>
          <a:ln>
            <a:noFill/>
          </a:ln>
        </p:spPr>
      </p:sp>
      <p:sp>
        <p:nvSpPr>
          <p:cNvPr id="498" name="Shape 498"/>
          <p:cNvSpPr/>
          <p:nvPr/>
        </p:nvSpPr>
        <p:spPr>
          <a:xfrm>
            <a:off x="4543900" y="4632225"/>
            <a:ext cx="2875799" cy="1244700"/>
          </a:xfrm>
          <a:prstGeom prst="wedgeEllipseCallout">
            <a:avLst>
              <a:gd name="adj1" fmla="val -58485"/>
              <a:gd name="adj2" fmla="val -241520"/>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The search history tab shows all the searches you’ve done, and with one click you can repeat the search.</a:t>
            </a:r>
          </a:p>
        </p:txBody>
      </p:sp>
    </p:spTree>
  </p:cSld>
  <p:clrMapOvr>
    <a:masterClrMapping/>
  </p:clrMapOvr>
  <p:transition xmlns:p14="http://schemas.microsoft.com/office/powerpoint/2010/main" spd="slow">
    <p:cut/>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502"/>
        <p:cNvGrpSpPr/>
        <p:nvPr/>
      </p:nvGrpSpPr>
      <p:grpSpPr>
        <a:xfrm>
          <a:off x="0" y="0"/>
          <a:ext cx="0" cy="0"/>
          <a:chOff x="0" y="0"/>
          <a:chExt cx="0" cy="0"/>
        </a:xfrm>
      </p:grpSpPr>
      <p:sp>
        <p:nvSpPr>
          <p:cNvPr id="503" name="Shape 503"/>
          <p:cNvSpPr txBox="1"/>
          <p:nvPr/>
        </p:nvSpPr>
        <p:spPr>
          <a:xfrm>
            <a:off x="8281525" y="76425"/>
            <a:ext cx="735899" cy="345599"/>
          </a:xfrm>
          <a:prstGeom prst="rect">
            <a:avLst/>
          </a:prstGeom>
          <a:solidFill>
            <a:srgbClr val="FF9900"/>
          </a:solidFill>
        </p:spPr>
        <p:txBody>
          <a:bodyPr lIns="91425" tIns="91425" rIns="91425" bIns="91425" anchor="t" anchorCtr="0">
            <a:noAutofit/>
          </a:bodyPr>
          <a:lstStyle/>
          <a:p>
            <a:pPr lvl="0" rtl="0">
              <a:buNone/>
            </a:pPr>
            <a:r>
              <a:rPr lang="en"/>
              <a:t> TEXT</a:t>
            </a:r>
          </a:p>
        </p:txBody>
      </p:sp>
      <p:sp>
        <p:nvSpPr>
          <p:cNvPr id="504" name="Shape 504"/>
          <p:cNvSpPr/>
          <p:nvPr/>
        </p:nvSpPr>
        <p:spPr>
          <a:xfrm>
            <a:off x="692562" y="203962"/>
            <a:ext cx="5915025" cy="5819775"/>
          </a:xfrm>
          <a:prstGeom prst="rect">
            <a:avLst/>
          </a:prstGeom>
          <a:blipFill>
            <a:blip r:embed="rId3"/>
            <a:stretch>
              <a:fillRect/>
            </a:stretch>
          </a:blipFill>
          <a:ln>
            <a:noFill/>
          </a:ln>
        </p:spPr>
      </p:sp>
      <p:sp>
        <p:nvSpPr>
          <p:cNvPr id="505" name="Shape 505"/>
          <p:cNvSpPr/>
          <p:nvPr/>
        </p:nvSpPr>
        <p:spPr>
          <a:xfrm>
            <a:off x="5211825" y="1969925"/>
            <a:ext cx="3416700" cy="1244700"/>
          </a:xfrm>
          <a:prstGeom prst="wedgeEllipseCallout">
            <a:avLst>
              <a:gd name="adj1" fmla="val -116359"/>
              <a:gd name="adj2" fmla="val -123616"/>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Selecting the Bookbag tab will allow you to see all your saved records, search them, and download or email them.</a:t>
            </a:r>
          </a:p>
        </p:txBody>
      </p:sp>
    </p:spTree>
  </p:cSld>
  <p:clrMapOvr>
    <a:masterClrMapping/>
  </p:clrMapOvr>
  <p:transition xmlns:p14="http://schemas.microsoft.com/office/powerpoint/2010/main" spd="slow">
    <p:cut/>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509"/>
        <p:cNvGrpSpPr/>
        <p:nvPr/>
      </p:nvGrpSpPr>
      <p:grpSpPr>
        <a:xfrm>
          <a:off x="0" y="0"/>
          <a:ext cx="0" cy="0"/>
          <a:chOff x="0" y="0"/>
          <a:chExt cx="0" cy="0"/>
        </a:xfrm>
      </p:grpSpPr>
      <p:sp>
        <p:nvSpPr>
          <p:cNvPr id="510" name="Shape 510"/>
          <p:cNvSpPr/>
          <p:nvPr/>
        </p:nvSpPr>
        <p:spPr>
          <a:xfrm>
            <a:off x="71475" y="191626"/>
            <a:ext cx="7977550" cy="5349801"/>
          </a:xfrm>
          <a:prstGeom prst="rect">
            <a:avLst/>
          </a:prstGeom>
          <a:blipFill>
            <a:blip r:embed="rId3"/>
            <a:stretch>
              <a:fillRect/>
            </a:stretch>
          </a:blipFill>
          <a:ln>
            <a:noFill/>
          </a:ln>
        </p:spPr>
      </p:sp>
      <p:sp>
        <p:nvSpPr>
          <p:cNvPr id="511" name="Shape 511"/>
          <p:cNvSpPr/>
          <p:nvPr/>
        </p:nvSpPr>
        <p:spPr>
          <a:xfrm>
            <a:off x="4221150" y="5139000"/>
            <a:ext cx="2766899" cy="1214700"/>
          </a:xfrm>
          <a:prstGeom prst="wedgeEllipseCallout">
            <a:avLst>
              <a:gd name="adj1" fmla="val -142039"/>
              <a:gd name="adj2" fmla="val -92031"/>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One way to limit what you search is by clicking on a group or groups first.</a:t>
            </a:r>
          </a:p>
        </p:txBody>
      </p:sp>
      <p:sp>
        <p:nvSpPr>
          <p:cNvPr id="512" name="Shape 512"/>
          <p:cNvSpPr txBox="1"/>
          <p:nvPr/>
        </p:nvSpPr>
        <p:spPr>
          <a:xfrm>
            <a:off x="8163650" y="76425"/>
            <a:ext cx="853799" cy="345599"/>
          </a:xfrm>
          <a:prstGeom prst="rect">
            <a:avLst/>
          </a:prstGeom>
          <a:solidFill>
            <a:srgbClr val="FF9900"/>
          </a:solidFill>
        </p:spPr>
        <p:txBody>
          <a:bodyPr lIns="91425" tIns="91425" rIns="91425" bIns="91425" anchor="t" anchorCtr="0">
            <a:noAutofit/>
          </a:bodyPr>
          <a:lstStyle/>
          <a:p>
            <a:pPr lvl="0" rtl="0">
              <a:buNone/>
            </a:pPr>
            <a:r>
              <a:rPr lang="en"/>
              <a:t> IMAGE</a:t>
            </a:r>
          </a:p>
        </p:txBody>
      </p:sp>
    </p:spTree>
  </p:cSld>
  <p:clrMapOvr>
    <a:masterClrMapping/>
  </p:clrMapOvr>
  <p:transition xmlns:p14="http://schemas.microsoft.com/office/powerpoint/2010/main" spd="slow">
    <p:cut/>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516"/>
        <p:cNvGrpSpPr/>
        <p:nvPr/>
      </p:nvGrpSpPr>
      <p:grpSpPr>
        <a:xfrm>
          <a:off x="0" y="0"/>
          <a:ext cx="0" cy="0"/>
          <a:chOff x="0" y="0"/>
          <a:chExt cx="0" cy="0"/>
        </a:xfrm>
      </p:grpSpPr>
      <p:sp>
        <p:nvSpPr>
          <p:cNvPr id="517" name="Shape 517"/>
          <p:cNvSpPr/>
          <p:nvPr/>
        </p:nvSpPr>
        <p:spPr>
          <a:xfrm>
            <a:off x="1026900" y="0"/>
            <a:ext cx="7456300" cy="6857999"/>
          </a:xfrm>
          <a:prstGeom prst="rect">
            <a:avLst/>
          </a:prstGeom>
          <a:blipFill>
            <a:blip r:embed="rId3"/>
            <a:stretch>
              <a:fillRect/>
            </a:stretch>
          </a:blipFill>
          <a:ln>
            <a:noFill/>
          </a:ln>
        </p:spPr>
      </p:sp>
      <p:sp>
        <p:nvSpPr>
          <p:cNvPr id="518" name="Shape 518"/>
          <p:cNvSpPr/>
          <p:nvPr/>
        </p:nvSpPr>
        <p:spPr>
          <a:xfrm>
            <a:off x="3219050" y="5000350"/>
            <a:ext cx="2590199" cy="1099499"/>
          </a:xfrm>
          <a:prstGeom prst="wedgeEllipseCallout">
            <a:avLst>
              <a:gd name="adj1" fmla="val -69701"/>
              <a:gd name="adj2" fmla="val -33327"/>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Tell us what you like or don't like or what could be more useful or, really, anything.</a:t>
            </a:r>
          </a:p>
        </p:txBody>
      </p:sp>
      <p:sp>
        <p:nvSpPr>
          <p:cNvPr id="519" name="Shape 519"/>
          <p:cNvSpPr/>
          <p:nvPr/>
        </p:nvSpPr>
        <p:spPr>
          <a:xfrm>
            <a:off x="2862475" y="3284700"/>
            <a:ext cx="2428200" cy="1099499"/>
          </a:xfrm>
          <a:prstGeom prst="wedgeEllipseCallout">
            <a:avLst>
              <a:gd name="adj1" fmla="val -66598"/>
              <a:gd name="adj2" fmla="val -35657"/>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b="1">
                <a:solidFill>
                  <a:schemeClr val="dk1"/>
                </a:solidFill>
                <a:latin typeface="Cambria"/>
                <a:ea typeface="Cambria"/>
                <a:cs typeface="Cambria"/>
                <a:sym typeface="Cambria"/>
              </a:rPr>
              <a:t>Tip #1</a:t>
            </a:r>
            <a:r>
              <a:rPr lang="en">
                <a:solidFill>
                  <a:schemeClr val="dk1"/>
                </a:solidFill>
                <a:latin typeface="Cambria"/>
                <a:ea typeface="Cambria"/>
                <a:cs typeface="Cambria"/>
                <a:sym typeface="Cambria"/>
              </a:rPr>
              <a:t>: You can browse by a variety of different aspects of the photos here.</a:t>
            </a:r>
          </a:p>
        </p:txBody>
      </p:sp>
      <p:sp>
        <p:nvSpPr>
          <p:cNvPr id="520" name="Shape 520"/>
          <p:cNvSpPr txBox="1"/>
          <p:nvPr/>
        </p:nvSpPr>
        <p:spPr>
          <a:xfrm>
            <a:off x="8163650" y="76425"/>
            <a:ext cx="853799" cy="345599"/>
          </a:xfrm>
          <a:prstGeom prst="rect">
            <a:avLst/>
          </a:prstGeom>
          <a:solidFill>
            <a:srgbClr val="FF9900"/>
          </a:solidFill>
        </p:spPr>
        <p:txBody>
          <a:bodyPr lIns="91425" tIns="91425" rIns="91425" bIns="91425" anchor="t" anchorCtr="0">
            <a:noAutofit/>
          </a:bodyPr>
          <a:lstStyle/>
          <a:p>
            <a:pPr lvl="0" rtl="0">
              <a:buNone/>
            </a:pPr>
            <a:r>
              <a:rPr lang="en"/>
              <a:t> IMAGE</a:t>
            </a:r>
          </a:p>
        </p:txBody>
      </p:sp>
    </p:spTree>
  </p:cSld>
  <p:clrMapOvr>
    <a:masterClrMapping/>
  </p:clrMapOvr>
  <p:transition xmlns:p14="http://schemas.microsoft.com/office/powerpoint/2010/main" spd="slow">
    <p:cu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524"/>
        <p:cNvGrpSpPr/>
        <p:nvPr/>
      </p:nvGrpSpPr>
      <p:grpSpPr>
        <a:xfrm>
          <a:off x="0" y="0"/>
          <a:ext cx="0" cy="0"/>
          <a:chOff x="0" y="0"/>
          <a:chExt cx="0" cy="0"/>
        </a:xfrm>
      </p:grpSpPr>
      <p:sp>
        <p:nvSpPr>
          <p:cNvPr id="525" name="Shape 525"/>
          <p:cNvSpPr/>
          <p:nvPr/>
        </p:nvSpPr>
        <p:spPr>
          <a:xfrm>
            <a:off x="475800" y="0"/>
            <a:ext cx="7456300" cy="6857999"/>
          </a:xfrm>
          <a:prstGeom prst="rect">
            <a:avLst/>
          </a:prstGeom>
          <a:blipFill>
            <a:blip r:embed="rId3"/>
            <a:stretch>
              <a:fillRect/>
            </a:stretch>
          </a:blipFill>
          <a:ln>
            <a:noFill/>
          </a:ln>
        </p:spPr>
      </p:sp>
      <p:sp>
        <p:nvSpPr>
          <p:cNvPr id="526" name="Shape 526"/>
          <p:cNvSpPr/>
          <p:nvPr/>
        </p:nvSpPr>
        <p:spPr>
          <a:xfrm>
            <a:off x="6583225" y="936750"/>
            <a:ext cx="1899900" cy="878400"/>
          </a:xfrm>
          <a:prstGeom prst="wedgeEllipseCallout">
            <a:avLst>
              <a:gd name="adj1" fmla="val 7698"/>
              <a:gd name="adj2" fmla="val -124021"/>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Note that I am not logged in.</a:t>
            </a:r>
          </a:p>
        </p:txBody>
      </p:sp>
      <p:sp>
        <p:nvSpPr>
          <p:cNvPr id="527" name="Shape 527"/>
          <p:cNvSpPr/>
          <p:nvPr/>
        </p:nvSpPr>
        <p:spPr>
          <a:xfrm>
            <a:off x="2185950" y="4392225"/>
            <a:ext cx="2870700" cy="1397399"/>
          </a:xfrm>
          <a:prstGeom prst="wedgeEllipseCallout">
            <a:avLst>
              <a:gd name="adj1" fmla="val -50868"/>
              <a:gd name="adj2" fmla="val -65000"/>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But I am an authorized user of the collection. That's because you're sitting in a UM building or you're proxied in.</a:t>
            </a:r>
          </a:p>
        </p:txBody>
      </p:sp>
      <p:sp>
        <p:nvSpPr>
          <p:cNvPr id="528" name="Shape 528"/>
          <p:cNvSpPr txBox="1"/>
          <p:nvPr/>
        </p:nvSpPr>
        <p:spPr>
          <a:xfrm>
            <a:off x="8163650" y="76425"/>
            <a:ext cx="853799" cy="345599"/>
          </a:xfrm>
          <a:prstGeom prst="rect">
            <a:avLst/>
          </a:prstGeom>
          <a:solidFill>
            <a:srgbClr val="FF9900"/>
          </a:solidFill>
        </p:spPr>
        <p:txBody>
          <a:bodyPr lIns="91425" tIns="91425" rIns="91425" bIns="91425" anchor="t" anchorCtr="0">
            <a:noAutofit/>
          </a:bodyPr>
          <a:lstStyle/>
          <a:p>
            <a:pPr lvl="0" rtl="0">
              <a:buNone/>
            </a:pPr>
            <a:r>
              <a:rPr lang="en"/>
              <a:t> IMAGE</a:t>
            </a:r>
          </a:p>
        </p:txBody>
      </p:sp>
    </p:spTree>
  </p:cSld>
  <p:clrMapOvr>
    <a:masterClrMapping/>
  </p:clrMapOvr>
  <p:transition xmlns:p14="http://schemas.microsoft.com/office/powerpoint/2010/main" spd="slow">
    <p:cut/>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532"/>
        <p:cNvGrpSpPr/>
        <p:nvPr/>
      </p:nvGrpSpPr>
      <p:grpSpPr>
        <a:xfrm>
          <a:off x="0" y="0"/>
          <a:ext cx="0" cy="0"/>
          <a:chOff x="0" y="0"/>
          <a:chExt cx="0" cy="0"/>
        </a:xfrm>
      </p:grpSpPr>
      <p:sp>
        <p:nvSpPr>
          <p:cNvPr id="533" name="Shape 533"/>
          <p:cNvSpPr/>
          <p:nvPr/>
        </p:nvSpPr>
        <p:spPr>
          <a:xfrm>
            <a:off x="1332750" y="0"/>
            <a:ext cx="7811249" cy="6858000"/>
          </a:xfrm>
          <a:prstGeom prst="rect">
            <a:avLst/>
          </a:prstGeom>
          <a:blipFill>
            <a:blip r:embed="rId3"/>
            <a:stretch>
              <a:fillRect/>
            </a:stretch>
          </a:blipFill>
          <a:ln>
            <a:noFill/>
          </a:ln>
        </p:spPr>
      </p:sp>
      <p:sp>
        <p:nvSpPr>
          <p:cNvPr id="534" name="Shape 534"/>
          <p:cNvSpPr/>
          <p:nvPr/>
        </p:nvSpPr>
        <p:spPr>
          <a:xfrm>
            <a:off x="3748300" y="99925"/>
            <a:ext cx="2000400" cy="1148999"/>
          </a:xfrm>
          <a:prstGeom prst="wedgeEllipseCallout">
            <a:avLst>
              <a:gd name="adj1" fmla="val -67729"/>
              <a:gd name="adj2" fmla="val 15623"/>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b="1">
                <a:solidFill>
                  <a:schemeClr val="dk1"/>
                </a:solidFill>
                <a:latin typeface="Cambria"/>
                <a:ea typeface="Cambria"/>
                <a:cs typeface="Cambria"/>
                <a:sym typeface="Cambria"/>
              </a:rPr>
              <a:t>Tip #2</a:t>
            </a:r>
            <a:r>
              <a:rPr lang="en">
                <a:solidFill>
                  <a:schemeClr val="dk1"/>
                </a:solidFill>
                <a:latin typeface="Cambria"/>
                <a:ea typeface="Cambria"/>
                <a:cs typeface="Cambria"/>
                <a:sym typeface="Cambria"/>
              </a:rPr>
              <a:t>: You can resize the photo on this page.</a:t>
            </a:r>
          </a:p>
        </p:txBody>
      </p:sp>
      <p:sp>
        <p:nvSpPr>
          <p:cNvPr id="535" name="Shape 535"/>
          <p:cNvSpPr/>
          <p:nvPr/>
        </p:nvSpPr>
        <p:spPr>
          <a:xfrm>
            <a:off x="2588125" y="3417375"/>
            <a:ext cx="2153100" cy="1336800"/>
          </a:xfrm>
          <a:prstGeom prst="wedgeEllipseCallout">
            <a:avLst>
              <a:gd name="adj1" fmla="val -32296"/>
              <a:gd name="adj2" fmla="val -157374"/>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b="1">
                <a:solidFill>
                  <a:schemeClr val="dk1"/>
                </a:solidFill>
                <a:latin typeface="Cambria"/>
                <a:ea typeface="Cambria"/>
                <a:cs typeface="Cambria"/>
                <a:sym typeface="Cambria"/>
              </a:rPr>
              <a:t>Tip #3</a:t>
            </a:r>
            <a:r>
              <a:rPr lang="en">
                <a:solidFill>
                  <a:schemeClr val="dk1"/>
                </a:solidFill>
                <a:latin typeface="Cambria"/>
                <a:ea typeface="Cambria"/>
                <a:cs typeface="Cambria"/>
                <a:sym typeface="Cambria"/>
              </a:rPr>
              <a:t>: You can zoom in and out on the photo.</a:t>
            </a:r>
          </a:p>
        </p:txBody>
      </p:sp>
      <p:sp>
        <p:nvSpPr>
          <p:cNvPr id="536" name="Shape 536"/>
          <p:cNvSpPr/>
          <p:nvPr/>
        </p:nvSpPr>
        <p:spPr>
          <a:xfrm>
            <a:off x="0" y="1562825"/>
            <a:ext cx="2486999" cy="2097000"/>
          </a:xfrm>
          <a:prstGeom prst="wedgeEllipseCallout">
            <a:avLst>
              <a:gd name="adj1" fmla="val 32124"/>
              <a:gd name="adj2" fmla="val -72241"/>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b="1">
                <a:solidFill>
                  <a:schemeClr val="dk1"/>
                </a:solidFill>
                <a:latin typeface="Cambria"/>
                <a:ea typeface="Cambria"/>
                <a:cs typeface="Cambria"/>
                <a:sym typeface="Cambria"/>
              </a:rPr>
              <a:t>Tip #4</a:t>
            </a:r>
            <a:r>
              <a:rPr lang="en">
                <a:solidFill>
                  <a:schemeClr val="dk1"/>
                </a:solidFill>
                <a:latin typeface="Cambria"/>
                <a:ea typeface="Cambria"/>
                <a:cs typeface="Cambria"/>
                <a:sym typeface="Cambria"/>
              </a:rPr>
              <a:t>: You can download different sizes of the photo. The range of resolutions will differ depending on the collection.</a:t>
            </a:r>
          </a:p>
        </p:txBody>
      </p:sp>
      <p:sp>
        <p:nvSpPr>
          <p:cNvPr id="537" name="Shape 537"/>
          <p:cNvSpPr txBox="1"/>
          <p:nvPr/>
        </p:nvSpPr>
        <p:spPr>
          <a:xfrm>
            <a:off x="8163650" y="76425"/>
            <a:ext cx="853799" cy="345599"/>
          </a:xfrm>
          <a:prstGeom prst="rect">
            <a:avLst/>
          </a:prstGeom>
          <a:solidFill>
            <a:srgbClr val="FF9900"/>
          </a:solidFill>
        </p:spPr>
        <p:txBody>
          <a:bodyPr lIns="91425" tIns="91425" rIns="91425" bIns="91425" anchor="t" anchorCtr="0">
            <a:noAutofit/>
          </a:bodyPr>
          <a:lstStyle/>
          <a:p>
            <a:pPr lvl="0" rtl="0">
              <a:buNone/>
            </a:pPr>
            <a:r>
              <a:rPr lang="en"/>
              <a:t> IMAGE</a:t>
            </a:r>
          </a:p>
        </p:txBody>
      </p:sp>
    </p:spTree>
  </p:cSld>
  <p:clrMapOvr>
    <a:masterClrMapping/>
  </p:clrMapOvr>
  <p:transition xmlns:p14="http://schemas.microsoft.com/office/powerpoint/2010/main" spd="slow">
    <p:cut/>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541"/>
        <p:cNvGrpSpPr/>
        <p:nvPr/>
      </p:nvGrpSpPr>
      <p:grpSpPr>
        <a:xfrm>
          <a:off x="0" y="0"/>
          <a:ext cx="0" cy="0"/>
          <a:chOff x="0" y="0"/>
          <a:chExt cx="0" cy="0"/>
        </a:xfrm>
      </p:grpSpPr>
      <p:sp>
        <p:nvSpPr>
          <p:cNvPr id="542" name="Shape 542"/>
          <p:cNvSpPr/>
          <p:nvPr/>
        </p:nvSpPr>
        <p:spPr>
          <a:xfrm>
            <a:off x="1308200" y="0"/>
            <a:ext cx="7389325" cy="6858000"/>
          </a:xfrm>
          <a:prstGeom prst="rect">
            <a:avLst/>
          </a:prstGeom>
          <a:blipFill>
            <a:blip r:embed="rId3"/>
            <a:stretch>
              <a:fillRect/>
            </a:stretch>
          </a:blipFill>
          <a:ln>
            <a:noFill/>
          </a:ln>
        </p:spPr>
      </p:sp>
      <p:sp>
        <p:nvSpPr>
          <p:cNvPr id="543" name="Shape 543"/>
          <p:cNvSpPr/>
          <p:nvPr/>
        </p:nvSpPr>
        <p:spPr>
          <a:xfrm>
            <a:off x="1404025" y="2937575"/>
            <a:ext cx="3151500" cy="1355700"/>
          </a:xfrm>
          <a:prstGeom prst="wedgeEllipseCallout">
            <a:avLst>
              <a:gd name="adj1" fmla="val -22636"/>
              <a:gd name="adj2" fmla="val -76615"/>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b="1">
                <a:solidFill>
                  <a:schemeClr val="dk1"/>
                </a:solidFill>
                <a:latin typeface="Cambria"/>
                <a:ea typeface="Cambria"/>
                <a:cs typeface="Cambria"/>
                <a:sym typeface="Cambria"/>
              </a:rPr>
              <a:t>Tip #5</a:t>
            </a:r>
            <a:r>
              <a:rPr lang="en">
                <a:solidFill>
                  <a:schemeClr val="dk1"/>
                </a:solidFill>
                <a:latin typeface="Cambria"/>
                <a:ea typeface="Cambria"/>
                <a:cs typeface="Cambria"/>
                <a:sym typeface="Cambria"/>
              </a:rPr>
              <a:t>: If you click on the Description tab you can see all the "metadata" about the image.</a:t>
            </a:r>
          </a:p>
        </p:txBody>
      </p:sp>
      <p:sp>
        <p:nvSpPr>
          <p:cNvPr id="544" name="Shape 544"/>
          <p:cNvSpPr/>
          <p:nvPr/>
        </p:nvSpPr>
        <p:spPr>
          <a:xfrm>
            <a:off x="5436750" y="4882975"/>
            <a:ext cx="2991600" cy="1355700"/>
          </a:xfrm>
          <a:prstGeom prst="wedgeEllipseCallout">
            <a:avLst>
              <a:gd name="adj1" fmla="val -30548"/>
              <a:gd name="adj2" fmla="val 65284"/>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b="1">
                <a:solidFill>
                  <a:schemeClr val="dk1"/>
                </a:solidFill>
                <a:latin typeface="Cambria"/>
                <a:ea typeface="Cambria"/>
                <a:cs typeface="Cambria"/>
                <a:sym typeface="Cambria"/>
              </a:rPr>
              <a:t>Tip #6</a:t>
            </a:r>
            <a:r>
              <a:rPr lang="en">
                <a:solidFill>
                  <a:schemeClr val="dk1"/>
                </a:solidFill>
                <a:latin typeface="Cambria"/>
                <a:ea typeface="Cambria"/>
                <a:cs typeface="Cambria"/>
                <a:sym typeface="Cambria"/>
              </a:rPr>
              <a:t>: Note the copyright or permissions statement when you're in a particular collection. They could differ!</a:t>
            </a:r>
          </a:p>
        </p:txBody>
      </p:sp>
      <p:sp>
        <p:nvSpPr>
          <p:cNvPr id="545" name="Shape 545"/>
          <p:cNvSpPr txBox="1"/>
          <p:nvPr/>
        </p:nvSpPr>
        <p:spPr>
          <a:xfrm>
            <a:off x="8163650" y="76425"/>
            <a:ext cx="853799" cy="345599"/>
          </a:xfrm>
          <a:prstGeom prst="rect">
            <a:avLst/>
          </a:prstGeom>
          <a:solidFill>
            <a:srgbClr val="FF9900"/>
          </a:solidFill>
        </p:spPr>
        <p:txBody>
          <a:bodyPr lIns="91425" tIns="91425" rIns="91425" bIns="91425" anchor="t" anchorCtr="0">
            <a:noAutofit/>
          </a:bodyPr>
          <a:lstStyle/>
          <a:p>
            <a:pPr lvl="0" rtl="0">
              <a:buNone/>
            </a:pPr>
            <a:r>
              <a:rPr lang="en"/>
              <a:t> IMAGE</a:t>
            </a:r>
          </a:p>
        </p:txBody>
      </p:sp>
    </p:spTree>
  </p:cSld>
  <p:clrMapOvr>
    <a:masterClrMapping/>
  </p:clrMapOvr>
  <p:transition xmlns:p14="http://schemas.microsoft.com/office/powerpoint/2010/main" spd="slow">
    <p:cut/>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549"/>
        <p:cNvGrpSpPr/>
        <p:nvPr/>
      </p:nvGrpSpPr>
      <p:grpSpPr>
        <a:xfrm>
          <a:off x="0" y="0"/>
          <a:ext cx="0" cy="0"/>
          <a:chOff x="0" y="0"/>
          <a:chExt cx="0" cy="0"/>
        </a:xfrm>
      </p:grpSpPr>
      <p:sp>
        <p:nvSpPr>
          <p:cNvPr id="550" name="Shape 550"/>
          <p:cNvSpPr/>
          <p:nvPr/>
        </p:nvSpPr>
        <p:spPr>
          <a:xfrm>
            <a:off x="1308200" y="0"/>
            <a:ext cx="7389325" cy="6858000"/>
          </a:xfrm>
          <a:prstGeom prst="rect">
            <a:avLst/>
          </a:prstGeom>
          <a:blipFill>
            <a:blip r:embed="rId3"/>
            <a:stretch>
              <a:fillRect/>
            </a:stretch>
          </a:blipFill>
          <a:ln>
            <a:noFill/>
          </a:ln>
        </p:spPr>
      </p:sp>
      <p:sp>
        <p:nvSpPr>
          <p:cNvPr id="551" name="Shape 551"/>
          <p:cNvSpPr/>
          <p:nvPr/>
        </p:nvSpPr>
        <p:spPr>
          <a:xfrm>
            <a:off x="5252925" y="4696750"/>
            <a:ext cx="3625500" cy="1530300"/>
          </a:xfrm>
          <a:prstGeom prst="wedgeEllipseCallout">
            <a:avLst>
              <a:gd name="adj1" fmla="val -57699"/>
              <a:gd name="adj2" fmla="val -86958"/>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b="1">
                <a:solidFill>
                  <a:schemeClr val="dk1"/>
                </a:solidFill>
                <a:latin typeface="Cambria"/>
                <a:ea typeface="Cambria"/>
                <a:cs typeface="Cambria"/>
                <a:sym typeface="Cambria"/>
              </a:rPr>
              <a:t>Tip #7</a:t>
            </a:r>
            <a:r>
              <a:rPr lang="en">
                <a:solidFill>
                  <a:schemeClr val="dk1"/>
                </a:solidFill>
                <a:latin typeface="Cambria"/>
                <a:ea typeface="Cambria"/>
                <a:cs typeface="Cambria"/>
                <a:sym typeface="Cambria"/>
              </a:rPr>
              <a:t>: Lots of subject headings. They are links that allow you to browse by subject. Click on them to see all the images tagged with a subject.</a:t>
            </a:r>
          </a:p>
        </p:txBody>
      </p:sp>
      <p:sp>
        <p:nvSpPr>
          <p:cNvPr id="552" name="Shape 552"/>
          <p:cNvSpPr txBox="1"/>
          <p:nvPr/>
        </p:nvSpPr>
        <p:spPr>
          <a:xfrm>
            <a:off x="8163650" y="76425"/>
            <a:ext cx="853799" cy="345599"/>
          </a:xfrm>
          <a:prstGeom prst="rect">
            <a:avLst/>
          </a:prstGeom>
          <a:solidFill>
            <a:srgbClr val="FF9900"/>
          </a:solidFill>
        </p:spPr>
        <p:txBody>
          <a:bodyPr lIns="91425" tIns="91425" rIns="91425" bIns="91425" anchor="t" anchorCtr="0">
            <a:noAutofit/>
          </a:bodyPr>
          <a:lstStyle/>
          <a:p>
            <a:pPr lvl="0" rtl="0">
              <a:buNone/>
            </a:pPr>
            <a:r>
              <a:rPr lang="en"/>
              <a:t> IMAGE</a:t>
            </a:r>
          </a:p>
        </p:txBody>
      </p:sp>
    </p:spTree>
  </p:cSld>
  <p:clrMapOvr>
    <a:masterClrMapping/>
  </p:clrMapOvr>
  <p:transition xmlns:p14="http://schemas.microsoft.com/office/powerpoint/2010/main" spd="slow">
    <p:cut/>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556"/>
        <p:cNvGrpSpPr/>
        <p:nvPr/>
      </p:nvGrpSpPr>
      <p:grpSpPr>
        <a:xfrm>
          <a:off x="0" y="0"/>
          <a:ext cx="0" cy="0"/>
          <a:chOff x="0" y="0"/>
          <a:chExt cx="0" cy="0"/>
        </a:xfrm>
      </p:grpSpPr>
      <p:grpSp>
        <p:nvGrpSpPr>
          <p:cNvPr id="557" name="Shape 557"/>
          <p:cNvGrpSpPr/>
          <p:nvPr/>
        </p:nvGrpSpPr>
        <p:grpSpPr>
          <a:xfrm>
            <a:off x="101049" y="529252"/>
            <a:ext cx="8941918" cy="3763869"/>
            <a:chOff x="80075" y="649388"/>
            <a:chExt cx="9144000" cy="3823905"/>
          </a:xfrm>
        </p:grpSpPr>
        <p:sp>
          <p:nvSpPr>
            <p:cNvPr id="558" name="Shape 558"/>
            <p:cNvSpPr/>
            <p:nvPr/>
          </p:nvSpPr>
          <p:spPr>
            <a:xfrm>
              <a:off x="80075" y="3609605"/>
              <a:ext cx="9143999" cy="863687"/>
            </a:xfrm>
            <a:prstGeom prst="rect">
              <a:avLst/>
            </a:prstGeom>
            <a:blipFill>
              <a:blip r:embed="rId3"/>
              <a:stretch>
                <a:fillRect/>
              </a:stretch>
            </a:blipFill>
            <a:ln>
              <a:noFill/>
            </a:ln>
          </p:spPr>
        </p:sp>
        <p:sp>
          <p:nvSpPr>
            <p:cNvPr id="559" name="Shape 559"/>
            <p:cNvSpPr/>
            <p:nvPr/>
          </p:nvSpPr>
          <p:spPr>
            <a:xfrm>
              <a:off x="80075" y="649388"/>
              <a:ext cx="9144000" cy="2960222"/>
            </a:xfrm>
            <a:prstGeom prst="rect">
              <a:avLst/>
            </a:prstGeom>
            <a:blipFill>
              <a:blip r:embed="rId4"/>
              <a:stretch>
                <a:fillRect/>
              </a:stretch>
            </a:blipFill>
            <a:ln>
              <a:noFill/>
            </a:ln>
          </p:spPr>
        </p:sp>
      </p:grpSp>
      <p:sp>
        <p:nvSpPr>
          <p:cNvPr id="560" name="Shape 560"/>
          <p:cNvSpPr txBox="1">
            <a:spLocks noGrp="1"/>
          </p:cNvSpPr>
          <p:nvPr>
            <p:ph type="body" idx="1"/>
          </p:nvPr>
        </p:nvSpPr>
        <p:spPr>
          <a:xfrm>
            <a:off x="163512" y="5069225"/>
            <a:ext cx="8816999" cy="1455300"/>
          </a:xfrm>
          <a:prstGeom prst="rect">
            <a:avLst/>
          </a:prstGeom>
          <a:noFill/>
        </p:spPr>
        <p:txBody>
          <a:bodyPr lIns="91425" tIns="91425" rIns="91425" bIns="91425" anchor="t" anchorCtr="0">
            <a:noAutofit/>
          </a:bodyPr>
          <a:lstStyle/>
          <a:p>
            <a:pPr lvl="0" algn="l" rtl="0">
              <a:buNone/>
            </a:pPr>
            <a:r>
              <a:rPr lang="en" sz="2400"/>
              <a:t>Portfolios allow you to collect images of interest from any collection into one browseable, downloadable collection. You can do that with any public portfolio.</a:t>
            </a:r>
          </a:p>
        </p:txBody>
      </p:sp>
      <p:sp>
        <p:nvSpPr>
          <p:cNvPr id="561" name="Shape 561"/>
          <p:cNvSpPr txBox="1"/>
          <p:nvPr/>
        </p:nvSpPr>
        <p:spPr>
          <a:xfrm>
            <a:off x="8163650" y="76425"/>
            <a:ext cx="853799" cy="345599"/>
          </a:xfrm>
          <a:prstGeom prst="rect">
            <a:avLst/>
          </a:prstGeom>
          <a:solidFill>
            <a:srgbClr val="FF9900"/>
          </a:solidFill>
        </p:spPr>
        <p:txBody>
          <a:bodyPr lIns="91425" tIns="91425" rIns="91425" bIns="91425" anchor="t" anchorCtr="0">
            <a:noAutofit/>
          </a:bodyPr>
          <a:lstStyle/>
          <a:p>
            <a:pPr lvl="0" rtl="0">
              <a:buNone/>
            </a:pPr>
            <a:r>
              <a:rPr lang="en"/>
              <a:t> IMAGE</a:t>
            </a:r>
          </a:p>
        </p:txBody>
      </p:sp>
    </p:spTree>
  </p:cSld>
  <p:clrMapOvr>
    <a:masterClrMapping/>
  </p:clrMapOvr>
  <p:transition xmlns:p14="http://schemas.microsoft.com/office/powerpoint/2010/main" spd="slow">
    <p:cut/>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565"/>
        <p:cNvGrpSpPr/>
        <p:nvPr/>
      </p:nvGrpSpPr>
      <p:grpSpPr>
        <a:xfrm>
          <a:off x="0" y="0"/>
          <a:ext cx="0" cy="0"/>
          <a:chOff x="0" y="0"/>
          <a:chExt cx="0" cy="0"/>
        </a:xfrm>
      </p:grpSpPr>
      <p:sp>
        <p:nvSpPr>
          <p:cNvPr id="566" name="Shape 566"/>
          <p:cNvSpPr/>
          <p:nvPr/>
        </p:nvSpPr>
        <p:spPr>
          <a:xfrm>
            <a:off x="0" y="0"/>
            <a:ext cx="9058774" cy="6550600"/>
          </a:xfrm>
          <a:prstGeom prst="rect">
            <a:avLst/>
          </a:prstGeom>
          <a:blipFill>
            <a:blip r:embed="rId3"/>
            <a:stretch>
              <a:fillRect/>
            </a:stretch>
          </a:blipFill>
          <a:ln>
            <a:noFill/>
          </a:ln>
        </p:spPr>
      </p:sp>
      <p:sp>
        <p:nvSpPr>
          <p:cNvPr id="567" name="Shape 567"/>
          <p:cNvSpPr/>
          <p:nvPr/>
        </p:nvSpPr>
        <p:spPr>
          <a:xfrm>
            <a:off x="6672575" y="3440925"/>
            <a:ext cx="1780200" cy="1235399"/>
          </a:xfrm>
          <a:prstGeom prst="wedgeEllipseCallout">
            <a:avLst>
              <a:gd name="adj1" fmla="val -35325"/>
              <a:gd name="adj2" fmla="val -78346"/>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You can see which public portfolios this image is in.</a:t>
            </a:r>
          </a:p>
        </p:txBody>
      </p:sp>
      <p:sp>
        <p:nvSpPr>
          <p:cNvPr id="568" name="Shape 568"/>
          <p:cNvSpPr/>
          <p:nvPr/>
        </p:nvSpPr>
        <p:spPr>
          <a:xfrm>
            <a:off x="7010625" y="1523900"/>
            <a:ext cx="2004299" cy="1290000"/>
          </a:xfrm>
          <a:prstGeom prst="wedgeEllipseCallout">
            <a:avLst>
              <a:gd name="adj1" fmla="val -75595"/>
              <a:gd name="adj2" fmla="val -41998"/>
            </a:avLst>
          </a:prstGeom>
          <a:solidFill>
            <a:schemeClr val="lt1"/>
          </a:solidFill>
          <a:ln w="25400" cap="flat">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
                <a:solidFill>
                  <a:schemeClr val="dk1"/>
                </a:solidFill>
                <a:latin typeface="Cambria"/>
                <a:ea typeface="Cambria"/>
                <a:cs typeface="Cambria"/>
                <a:sym typeface="Cambria"/>
              </a:rPr>
              <a:t>You can add it to a new or existing portfolio of your own.</a:t>
            </a:r>
          </a:p>
        </p:txBody>
      </p:sp>
      <p:sp>
        <p:nvSpPr>
          <p:cNvPr id="569" name="Shape 569"/>
          <p:cNvSpPr txBox="1"/>
          <p:nvPr/>
        </p:nvSpPr>
        <p:spPr>
          <a:xfrm>
            <a:off x="8163650" y="76425"/>
            <a:ext cx="853799" cy="345599"/>
          </a:xfrm>
          <a:prstGeom prst="rect">
            <a:avLst/>
          </a:prstGeom>
          <a:solidFill>
            <a:srgbClr val="FF9900"/>
          </a:solidFill>
        </p:spPr>
        <p:txBody>
          <a:bodyPr lIns="91425" tIns="91425" rIns="91425" bIns="91425" anchor="t" anchorCtr="0">
            <a:noAutofit/>
          </a:bodyPr>
          <a:lstStyle/>
          <a:p>
            <a:pPr lvl="0" rtl="0">
              <a:buNone/>
            </a:pPr>
            <a:r>
              <a:rPr lang="en"/>
              <a:t> IMAGE</a:t>
            </a:r>
          </a:p>
        </p:txBody>
      </p:sp>
    </p:spTree>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p:nvPr/>
        </p:nvSpPr>
        <p:spPr>
          <a:xfrm>
            <a:off x="0" y="815425"/>
            <a:ext cx="8740575" cy="5826475"/>
          </a:xfrm>
          <a:prstGeom prst="rect">
            <a:avLst/>
          </a:prstGeom>
          <a:blipFill>
            <a:blip r:embed="rId3"/>
            <a:stretch>
              <a:fillRect/>
            </a:stretch>
          </a:blipFill>
          <a:ln>
            <a:noFill/>
          </a:ln>
        </p:spPr>
      </p:sp>
      <p:sp>
        <p:nvSpPr>
          <p:cNvPr id="69" name="Shape 69"/>
          <p:cNvSpPr txBox="1">
            <a:spLocks noGrp="1"/>
          </p:cNvSpPr>
          <p:nvPr>
            <p:ph type="title"/>
          </p:nvPr>
        </p:nvSpPr>
        <p:spPr>
          <a:xfrm>
            <a:off x="0" y="182775"/>
            <a:ext cx="9144000" cy="1143000"/>
          </a:xfrm>
          <a:prstGeom prst="rect">
            <a:avLst/>
          </a:prstGeom>
          <a:solidFill>
            <a:srgbClr val="F9CB9C"/>
          </a:solidFill>
          <a:ln w="9525" cap="flat">
            <a:solidFill>
              <a:schemeClr val="dk2"/>
            </a:solidFill>
            <a:prstDash val="solid"/>
            <a:round/>
            <a:headEnd type="none" w="med" len="med"/>
            <a:tailEnd type="none" w="med" len="med"/>
          </a:ln>
        </p:spPr>
        <p:txBody>
          <a:bodyPr lIns="91425" tIns="91425" rIns="91425" bIns="91425" anchor="b" anchorCtr="0">
            <a:noAutofit/>
          </a:bodyPr>
          <a:lstStyle/>
          <a:p>
            <a:pPr lvl="0" algn="ctr" rtl="0">
              <a:buNone/>
            </a:pPr>
            <a:r>
              <a:rPr lang="en" sz="4400" b="0">
                <a:solidFill>
                  <a:srgbClr val="3F3F3F"/>
                </a:solidFill>
                <a:latin typeface="Cambria"/>
                <a:ea typeface="Cambria"/>
                <a:cs typeface="Cambria"/>
                <a:sym typeface="Cambria"/>
              </a:rPr>
              <a:t>HathiTrust Digital Library</a:t>
            </a:r>
          </a:p>
        </p:txBody>
      </p:sp>
      <p:sp>
        <p:nvSpPr>
          <p:cNvPr id="70" name="Shape 70"/>
          <p:cNvSpPr txBox="1"/>
          <p:nvPr/>
        </p:nvSpPr>
        <p:spPr>
          <a:xfrm>
            <a:off x="737100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University of California</a:t>
            </a:r>
          </a:p>
        </p:txBody>
      </p:sp>
    </p:spTree>
  </p:cSld>
  <p:clrMapOvr>
    <a:masterClrMapping/>
  </p:clrMapOvr>
  <p:transition xmlns:p14="http://schemas.microsoft.com/office/powerpoint/2010/mai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buNone/>
            </a:pPr>
            <a:r>
              <a:rPr lang="en"/>
              <a:t>One word about the image interface</a:t>
            </a:r>
          </a:p>
        </p:txBody>
      </p:sp>
      <p:sp>
        <p:nvSpPr>
          <p:cNvPr id="575" name="Shape 575"/>
          <p:cNvSpPr txBox="1">
            <a:spLocks noGrp="1"/>
          </p:cNvSpPr>
          <p:nvPr>
            <p:ph type="body" idx="1"/>
          </p:nvPr>
        </p:nvSpPr>
        <p:spPr>
          <a:xfrm>
            <a:off x="6990625" y="2230500"/>
            <a:ext cx="1997100" cy="4409399"/>
          </a:xfrm>
          <a:prstGeom prst="rect">
            <a:avLst/>
          </a:prstGeom>
        </p:spPr>
        <p:txBody>
          <a:bodyPr lIns="91425" tIns="91425" rIns="91425" bIns="91425" anchor="t" anchorCtr="0">
            <a:noAutofit/>
          </a:bodyPr>
          <a:lstStyle/>
          <a:p>
            <a:pPr lvl="0" rtl="0">
              <a:buNone/>
            </a:pPr>
            <a:r>
              <a:rPr lang="en" sz="1800"/>
              <a:t>Better functionality will be coming in the new semester.</a:t>
            </a:r>
          </a:p>
          <a:p>
            <a:endParaRPr lang="en" sz="1800"/>
          </a:p>
          <a:p>
            <a:pPr lvl="0" rtl="0">
              <a:buNone/>
            </a:pPr>
            <a:r>
              <a:rPr lang="en" sz="1800"/>
              <a:t>Can view record and image side by side.</a:t>
            </a:r>
          </a:p>
          <a:p>
            <a:endParaRPr lang="en" sz="1800"/>
          </a:p>
          <a:p>
            <a:pPr lvl="0" rtl="0">
              <a:buNone/>
            </a:pPr>
            <a:r>
              <a:rPr lang="en" sz="1800"/>
              <a:t>Can zoom and move the image around within the screen more smoothly.</a:t>
            </a:r>
          </a:p>
        </p:txBody>
      </p:sp>
      <p:sp>
        <p:nvSpPr>
          <p:cNvPr id="576" name="Shape 576"/>
          <p:cNvSpPr/>
          <p:nvPr/>
        </p:nvSpPr>
        <p:spPr>
          <a:xfrm>
            <a:off x="165575" y="2075425"/>
            <a:ext cx="6627498" cy="4352674"/>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p:nvPr/>
        </p:nvSpPr>
        <p:spPr>
          <a:xfrm>
            <a:off x="332225" y="705500"/>
            <a:ext cx="3467925" cy="2268800"/>
          </a:xfrm>
          <a:prstGeom prst="rect">
            <a:avLst/>
          </a:prstGeom>
          <a:blipFill>
            <a:blip r:embed="rId3"/>
            <a:stretch>
              <a:fillRect/>
            </a:stretch>
          </a:blipFill>
          <a:ln>
            <a:noFill/>
          </a:ln>
        </p:spPr>
      </p:sp>
      <p:sp>
        <p:nvSpPr>
          <p:cNvPr id="582" name="Shape 582"/>
          <p:cNvSpPr/>
          <p:nvPr/>
        </p:nvSpPr>
        <p:spPr>
          <a:xfrm>
            <a:off x="3228887" y="596374"/>
            <a:ext cx="3038450" cy="2268800"/>
          </a:xfrm>
          <a:prstGeom prst="rect">
            <a:avLst/>
          </a:prstGeom>
          <a:blipFill>
            <a:blip r:embed="rId4"/>
            <a:stretch>
              <a:fillRect/>
            </a:stretch>
          </a:blipFill>
          <a:ln>
            <a:noFill/>
          </a:ln>
        </p:spPr>
      </p:sp>
      <p:sp>
        <p:nvSpPr>
          <p:cNvPr id="583" name="Shape 583"/>
          <p:cNvSpPr/>
          <p:nvPr/>
        </p:nvSpPr>
        <p:spPr>
          <a:xfrm>
            <a:off x="5718873" y="1245637"/>
            <a:ext cx="3005374" cy="2328774"/>
          </a:xfrm>
          <a:prstGeom prst="rect">
            <a:avLst/>
          </a:prstGeom>
          <a:blipFill>
            <a:blip r:embed="rId5"/>
            <a:stretch>
              <a:fillRect/>
            </a:stretch>
          </a:blipFill>
          <a:ln>
            <a:noFill/>
          </a:ln>
        </p:spPr>
      </p:sp>
      <p:sp>
        <p:nvSpPr>
          <p:cNvPr id="584" name="Shape 584"/>
          <p:cNvSpPr/>
          <p:nvPr/>
        </p:nvSpPr>
        <p:spPr>
          <a:xfrm>
            <a:off x="213449" y="4411073"/>
            <a:ext cx="3166350" cy="2134725"/>
          </a:xfrm>
          <a:prstGeom prst="rect">
            <a:avLst/>
          </a:prstGeom>
          <a:blipFill>
            <a:blip r:embed="rId6"/>
            <a:stretch>
              <a:fillRect/>
            </a:stretch>
          </a:blipFill>
          <a:ln>
            <a:noFill/>
          </a:ln>
        </p:spPr>
      </p:sp>
      <p:sp>
        <p:nvSpPr>
          <p:cNvPr id="585" name="Shape 585"/>
          <p:cNvSpPr/>
          <p:nvPr/>
        </p:nvSpPr>
        <p:spPr>
          <a:xfrm>
            <a:off x="5917125" y="3978650"/>
            <a:ext cx="3005375" cy="2687074"/>
          </a:xfrm>
          <a:prstGeom prst="rect">
            <a:avLst/>
          </a:prstGeom>
          <a:blipFill>
            <a:blip r:embed="rId7"/>
            <a:stretch>
              <a:fillRect/>
            </a:stretch>
          </a:blipFill>
          <a:ln>
            <a:noFill/>
          </a:ln>
        </p:spPr>
      </p:sp>
      <p:sp>
        <p:nvSpPr>
          <p:cNvPr id="586" name="Shape 586"/>
          <p:cNvSpPr/>
          <p:nvPr/>
        </p:nvSpPr>
        <p:spPr>
          <a:xfrm>
            <a:off x="4193620" y="3386775"/>
            <a:ext cx="2329924" cy="3024550"/>
          </a:xfrm>
          <a:prstGeom prst="rect">
            <a:avLst/>
          </a:prstGeom>
          <a:blipFill>
            <a:blip r:embed="rId8"/>
            <a:stretch>
              <a:fillRect/>
            </a:stretch>
          </a:blipFill>
          <a:ln>
            <a:noFill/>
          </a:ln>
        </p:spPr>
      </p:sp>
      <p:sp>
        <p:nvSpPr>
          <p:cNvPr id="587" name="Shape 587"/>
          <p:cNvSpPr/>
          <p:nvPr/>
        </p:nvSpPr>
        <p:spPr>
          <a:xfrm>
            <a:off x="788850" y="2908425"/>
            <a:ext cx="4371899" cy="2976049"/>
          </a:xfrm>
          <a:prstGeom prst="rect">
            <a:avLst/>
          </a:prstGeom>
          <a:blipFill>
            <a:blip r:embed="rId9"/>
            <a:stretch>
              <a:fillRect/>
            </a:stretch>
          </a:blipFill>
          <a:ln>
            <a:noFill/>
          </a:ln>
        </p:spPr>
      </p:sp>
      <p:sp>
        <p:nvSpPr>
          <p:cNvPr id="588" name="Shape 588"/>
          <p:cNvSpPr txBox="1">
            <a:spLocks noGrp="1"/>
          </p:cNvSpPr>
          <p:nvPr>
            <p:ph type="title"/>
          </p:nvPr>
        </p:nvSpPr>
        <p:spPr>
          <a:xfrm>
            <a:off x="941250" y="-13600"/>
            <a:ext cx="7566299" cy="566699"/>
          </a:xfrm>
          <a:prstGeom prst="rect">
            <a:avLst/>
          </a:prstGeom>
        </p:spPr>
        <p:txBody>
          <a:bodyPr lIns="91425" tIns="91425" rIns="91425" bIns="91425" anchor="b" anchorCtr="0">
            <a:noAutofit/>
          </a:bodyPr>
          <a:lstStyle/>
          <a:p>
            <a:pPr lvl="0" rtl="0">
              <a:buNone/>
            </a:pPr>
            <a:r>
              <a:rPr lang="en" sz="2400"/>
              <a:t>We are eager to hear how you use our collections.</a:t>
            </a:r>
          </a:p>
        </p:txBody>
      </p:sp>
    </p:spTree>
  </p:cSld>
  <p:clrMapOvr>
    <a:masterClrMapping/>
  </p:clrMapOvr>
  <p:transition xmlns:p14="http://schemas.microsoft.com/office/powerpoint/2010/mai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p:nvPr/>
        </p:nvSpPr>
        <p:spPr>
          <a:xfrm>
            <a:off x="4501750" y="311150"/>
            <a:ext cx="3866324" cy="1365250"/>
          </a:xfrm>
          <a:prstGeom prst="rect">
            <a:avLst/>
          </a:prstGeom>
          <a:blipFill>
            <a:blip r:embed="rId3"/>
            <a:stretch>
              <a:fillRect/>
            </a:stretch>
          </a:blipFill>
          <a:ln>
            <a:noFill/>
          </a:ln>
        </p:spPr>
      </p:sp>
      <p:sp>
        <p:nvSpPr>
          <p:cNvPr id="594" name="Shape 59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We know you use</a:t>
            </a:r>
          </a:p>
        </p:txBody>
      </p:sp>
      <p:sp>
        <p:nvSpPr>
          <p:cNvPr id="595" name="Shape 59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sz="2400"/>
              <a:t>Two things you should know…</a:t>
            </a:r>
          </a:p>
          <a:p>
            <a:endParaRPr lang="en" sz="2400"/>
          </a:p>
          <a:p>
            <a:pPr lvl="0" rtl="0">
              <a:buNone/>
            </a:pPr>
            <a:r>
              <a:rPr lang="en" sz="2400"/>
              <a:t>We’ve made improvements in the UM Digital Collections so they are findable in Google</a:t>
            </a:r>
          </a:p>
          <a:p>
            <a:pPr lvl="0" rtl="0">
              <a:buNone/>
            </a:pPr>
            <a:r>
              <a:rPr lang="en" sz="2400"/>
              <a:t>Just be sure to add “michigan” or “umich”</a:t>
            </a:r>
          </a:p>
          <a:p>
            <a:pPr lvl="0" indent="457200" rtl="0">
              <a:buNone/>
            </a:pPr>
            <a:r>
              <a:rPr lang="en" sz="2400"/>
              <a:t>eg, “Lincoln Highway michigan”</a:t>
            </a:r>
          </a:p>
          <a:p>
            <a:endParaRPr lang="en" sz="2400"/>
          </a:p>
          <a:p>
            <a:pPr lvl="0" rtl="0">
              <a:buNone/>
            </a:pPr>
            <a:r>
              <a:rPr lang="en" sz="2400"/>
              <a:t>You can find HathiTrust book titles directly via Google</a:t>
            </a:r>
          </a:p>
          <a:p>
            <a:pPr lvl="0" rtl="0">
              <a:buNone/>
            </a:pPr>
            <a:r>
              <a:rPr lang="en" sz="2400"/>
              <a:t>Just be sure to add “hathitrust”</a:t>
            </a:r>
          </a:p>
          <a:p>
            <a:pPr lvl="0" indent="457200" rtl="0">
              <a:buNone/>
            </a:pPr>
            <a:r>
              <a:rPr lang="en" sz="2400"/>
              <a:t>eg, “Home Needlework Magazine hathitrust”</a:t>
            </a:r>
          </a:p>
        </p:txBody>
      </p:sp>
    </p:spTree>
  </p:cSld>
  <p:clrMapOvr>
    <a:masterClrMapping/>
  </p:clrMapOvr>
  <p:transition xmlns:p14="http://schemas.microsoft.com/office/powerpoint/2010/main" spd="slow">
    <p:cut/>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9"/>
        <p:cNvGrpSpPr/>
        <p:nvPr/>
      </p:nvGrpSpPr>
      <p:grpSpPr>
        <a:xfrm>
          <a:off x="0" y="0"/>
          <a:ext cx="0" cy="0"/>
          <a:chOff x="0" y="0"/>
          <a:chExt cx="0" cy="0"/>
        </a:xfrm>
      </p:grpSpPr>
      <p:sp>
        <p:nvSpPr>
          <p:cNvPr id="600" name="Shape 600"/>
          <p:cNvSpPr/>
          <p:nvPr/>
        </p:nvSpPr>
        <p:spPr>
          <a:xfrm>
            <a:off x="0" y="0"/>
            <a:ext cx="9089624" cy="7232424"/>
          </a:xfrm>
          <a:prstGeom prst="rect">
            <a:avLst/>
          </a:prstGeom>
          <a:blipFill>
            <a:blip r:embed="rId3"/>
            <a:stretch>
              <a:fillRect/>
            </a:stretch>
          </a:blipFill>
          <a:ln>
            <a:noFill/>
          </a:ln>
        </p:spPr>
      </p:sp>
      <p:sp>
        <p:nvSpPr>
          <p:cNvPr id="601" name="Shape 601"/>
          <p:cNvSpPr txBox="1"/>
          <p:nvPr/>
        </p:nvSpPr>
        <p:spPr>
          <a:xfrm>
            <a:off x="4369525" y="6644650"/>
            <a:ext cx="4443299" cy="265199"/>
          </a:xfrm>
          <a:prstGeom prst="rect">
            <a:avLst/>
          </a:prstGeom>
          <a:solidFill>
            <a:schemeClr val="lt1"/>
          </a:solidFill>
        </p:spPr>
        <p:txBody>
          <a:bodyPr lIns="91425" tIns="91425" rIns="91425" bIns="91425" anchor="t" anchorCtr="0">
            <a:noAutofit/>
          </a:bodyPr>
          <a:lstStyle/>
          <a:p>
            <a:pPr lvl="0" rtl="0">
              <a:spcAft>
                <a:spcPts val="700"/>
              </a:spcAft>
              <a:buClr>
                <a:schemeClr val="dk1"/>
              </a:buClr>
              <a:buSzPct val="137500"/>
              <a:buFont typeface="Arial"/>
              <a:buNone/>
            </a:pPr>
            <a:r>
              <a:rPr lang="en" sz="800">
                <a:solidFill>
                  <a:srgbClr val="666666"/>
                </a:solidFill>
                <a:latin typeface="Cambria"/>
                <a:ea typeface="Cambria"/>
                <a:cs typeface="Cambria"/>
                <a:sym typeface="Cambria"/>
              </a:rPr>
              <a:t>Source: Early Detroit Images from the Burton Historical Collection of the Detroit Public Library</a:t>
            </a:r>
          </a:p>
          <a:p>
            <a:endParaRPr lang="en" sz="800">
              <a:solidFill>
                <a:srgbClr val="666666"/>
              </a:solidFill>
              <a:latin typeface="Cambria"/>
              <a:ea typeface="Cambria"/>
              <a:cs typeface="Cambria"/>
              <a:sym typeface="Cambria"/>
            </a:endParaRPr>
          </a:p>
        </p:txBody>
      </p:sp>
      <p:sp>
        <p:nvSpPr>
          <p:cNvPr id="602" name="Shape 602"/>
          <p:cNvSpPr txBox="1">
            <a:spLocks noGrp="1"/>
          </p:cNvSpPr>
          <p:nvPr>
            <p:ph type="title"/>
          </p:nvPr>
        </p:nvSpPr>
        <p:spPr>
          <a:xfrm>
            <a:off x="92100" y="372900"/>
            <a:ext cx="8748300" cy="672000"/>
          </a:xfrm>
          <a:prstGeom prst="rect">
            <a:avLst/>
          </a:prstGeom>
          <a:solidFill>
            <a:schemeClr val="lt1"/>
          </a:solidFill>
        </p:spPr>
        <p:txBody>
          <a:bodyPr lIns="91425" tIns="91425" rIns="91425" bIns="91425" anchor="b" anchorCtr="0">
            <a:noAutofit/>
          </a:bodyPr>
          <a:lstStyle/>
          <a:p>
            <a:pPr lvl="0" rtl="0">
              <a:buNone/>
            </a:pPr>
            <a:r>
              <a:rPr lang="en">
                <a:solidFill>
                  <a:schemeClr val="dk2"/>
                </a:solidFill>
                <a:latin typeface="Cambria"/>
                <a:ea typeface="Cambria"/>
                <a:cs typeface="Cambria"/>
                <a:sym typeface="Cambria"/>
              </a:rPr>
              <a:t>Time for an exercise!</a:t>
            </a:r>
          </a:p>
        </p:txBody>
      </p:sp>
    </p:spTree>
  </p:cSld>
  <p:clrMapOvr>
    <a:masterClrMapping/>
  </p:clrMapOvr>
  <p:transition xmlns:p14="http://schemas.microsoft.com/office/powerpoint/2010/mai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solidFill>
                  <a:schemeClr val="dk2"/>
                </a:solidFill>
                <a:latin typeface="Cambria"/>
                <a:ea typeface="Cambria"/>
                <a:cs typeface="Cambria"/>
                <a:sym typeface="Cambria"/>
              </a:rPr>
              <a:t>Exercise #1:  HathiTrust</a:t>
            </a:r>
          </a:p>
        </p:txBody>
      </p:sp>
      <p:sp>
        <p:nvSpPr>
          <p:cNvPr id="608" name="Shape 60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419100" rtl="0">
              <a:buClr>
                <a:schemeClr val="dk2"/>
              </a:buClr>
              <a:buSzPct val="100000"/>
              <a:buFont typeface="Cambria"/>
              <a:buAutoNum type="arabicPeriod"/>
            </a:pPr>
            <a:r>
              <a:rPr lang="en">
                <a:solidFill>
                  <a:schemeClr val="dk2"/>
                </a:solidFill>
                <a:latin typeface="Cambria"/>
                <a:ea typeface="Cambria"/>
                <a:cs typeface="Cambria"/>
                <a:sym typeface="Cambria"/>
              </a:rPr>
              <a:t>Pick a topic (something that interests you) or we have some topics for you.</a:t>
            </a:r>
          </a:p>
          <a:p>
            <a:endParaRPr lang="en">
              <a:solidFill>
                <a:schemeClr val="dk2"/>
              </a:solidFill>
              <a:latin typeface="Cambria"/>
              <a:ea typeface="Cambria"/>
              <a:cs typeface="Cambria"/>
              <a:sym typeface="Cambria"/>
            </a:endParaRPr>
          </a:p>
          <a:p>
            <a:pPr marL="457200" lvl="0" indent="-419100" rtl="0">
              <a:buClr>
                <a:schemeClr val="dk2"/>
              </a:buClr>
              <a:buSzPct val="100000"/>
              <a:buFont typeface="Cambria"/>
              <a:buAutoNum type="arabicPeriod"/>
            </a:pPr>
            <a:r>
              <a:rPr lang="en">
                <a:solidFill>
                  <a:schemeClr val="dk2"/>
                </a:solidFill>
                <a:latin typeface="Cambria"/>
                <a:ea typeface="Cambria"/>
                <a:cs typeface="Cambria"/>
                <a:sym typeface="Cambria"/>
              </a:rPr>
              <a:t>Search for your topic in HathiTrust.</a:t>
            </a:r>
          </a:p>
          <a:p>
            <a:pPr marL="914400" lvl="1" indent="-381000" rtl="0">
              <a:buClr>
                <a:schemeClr val="dk1"/>
              </a:buClr>
              <a:buSzPct val="80000"/>
              <a:buFont typeface="Courier New"/>
              <a:buChar char="o"/>
            </a:pPr>
            <a:r>
              <a:rPr lang="en">
                <a:solidFill>
                  <a:schemeClr val="dk2"/>
                </a:solidFill>
                <a:latin typeface="Cambria"/>
                <a:ea typeface="Cambria"/>
                <a:cs typeface="Cambria"/>
                <a:sym typeface="Cambria"/>
              </a:rPr>
              <a:t> </a:t>
            </a:r>
            <a:r>
              <a:rPr lang="en" u="sng">
                <a:solidFill>
                  <a:schemeClr val="hlink"/>
                </a:solidFill>
                <a:latin typeface="Cambria"/>
                <a:ea typeface="Cambria"/>
                <a:cs typeface="Cambria"/>
                <a:sym typeface="Cambria"/>
                <a:hlinkClick r:id="rId3"/>
              </a:rPr>
              <a:t>http://www.hathitrust.org</a:t>
            </a:r>
          </a:p>
          <a:p>
            <a:endParaRPr lang="en" u="sng">
              <a:solidFill>
                <a:schemeClr val="hlink"/>
              </a:solidFill>
              <a:latin typeface="Cambria"/>
              <a:ea typeface="Cambria"/>
              <a:cs typeface="Cambria"/>
              <a:sym typeface="Cambria"/>
              <a:hlinkClick r:id="rId3"/>
            </a:endParaRPr>
          </a:p>
          <a:p>
            <a:pPr marL="457200" lvl="0" indent="-419100" rtl="0">
              <a:spcBef>
                <a:spcPts val="0"/>
              </a:spcBef>
              <a:buClr>
                <a:schemeClr val="dk2"/>
              </a:buClr>
              <a:buSzPct val="100000"/>
              <a:buFont typeface="Cambria"/>
              <a:buAutoNum type="arabicPeriod"/>
            </a:pPr>
            <a:r>
              <a:rPr lang="en">
                <a:solidFill>
                  <a:schemeClr val="dk2"/>
                </a:solidFill>
                <a:latin typeface="Cambria"/>
                <a:ea typeface="Cambria"/>
                <a:cs typeface="Cambria"/>
                <a:sym typeface="Cambria"/>
              </a:rPr>
              <a:t>Search, download, cite, redo searches, add items to a collection, anything you’d like.</a:t>
            </a:r>
          </a:p>
          <a:p>
            <a:endParaRPr lang="en">
              <a:solidFill>
                <a:schemeClr val="dk2"/>
              </a:solidFill>
              <a:latin typeface="Cambria"/>
              <a:ea typeface="Cambria"/>
              <a:cs typeface="Cambria"/>
              <a:sym typeface="Cambria"/>
            </a:endParaRPr>
          </a:p>
          <a:p>
            <a:pPr marL="457200" lvl="0" indent="-419100" rtl="0">
              <a:spcBef>
                <a:spcPts val="0"/>
              </a:spcBef>
              <a:buClr>
                <a:schemeClr val="dk2"/>
              </a:buClr>
              <a:buSzPct val="100000"/>
              <a:buFont typeface="Cambria"/>
              <a:buAutoNum type="arabicPeriod"/>
            </a:pPr>
            <a:r>
              <a:rPr lang="en">
                <a:solidFill>
                  <a:schemeClr val="dk2"/>
                </a:solidFill>
                <a:latin typeface="Cambria"/>
                <a:ea typeface="Cambria"/>
                <a:cs typeface="Cambria"/>
                <a:sym typeface="Cambria"/>
              </a:rPr>
              <a:t>Have fun!</a:t>
            </a:r>
          </a:p>
          <a:p>
            <a:endParaRPr lang="en">
              <a:solidFill>
                <a:schemeClr val="dk2"/>
              </a:solidFill>
              <a:latin typeface="Cambria"/>
              <a:ea typeface="Cambria"/>
              <a:cs typeface="Cambria"/>
              <a:sym typeface="Cambria"/>
            </a:endParaRPr>
          </a:p>
        </p:txBody>
      </p:sp>
    </p:spTree>
  </p:cSld>
  <p:clrMapOvr>
    <a:masterClrMapping/>
  </p:clrMapOvr>
  <p:transition xmlns:p14="http://schemas.microsoft.com/office/powerpoint/2010/main" spd="slow">
    <p:cut/>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2"/>
        <p:cNvGrpSpPr/>
        <p:nvPr/>
      </p:nvGrpSpPr>
      <p:grpSpPr>
        <a:xfrm>
          <a:off x="0" y="0"/>
          <a:ext cx="0" cy="0"/>
          <a:chOff x="0" y="0"/>
          <a:chExt cx="0" cy="0"/>
        </a:xfrm>
      </p:grpSpPr>
      <p:sp>
        <p:nvSpPr>
          <p:cNvPr id="613" name="Shape 613"/>
          <p:cNvSpPr/>
          <p:nvPr/>
        </p:nvSpPr>
        <p:spPr>
          <a:xfrm flipH="1">
            <a:off x="0" y="0"/>
            <a:ext cx="9089624" cy="7232424"/>
          </a:xfrm>
          <a:prstGeom prst="rect">
            <a:avLst/>
          </a:prstGeom>
          <a:blipFill>
            <a:blip r:embed="rId3"/>
            <a:stretch>
              <a:fillRect/>
            </a:stretch>
          </a:blipFill>
          <a:ln>
            <a:noFill/>
          </a:ln>
        </p:spPr>
      </p:sp>
      <p:sp>
        <p:nvSpPr>
          <p:cNvPr id="614" name="Shape 614"/>
          <p:cNvSpPr txBox="1"/>
          <p:nvPr/>
        </p:nvSpPr>
        <p:spPr>
          <a:xfrm>
            <a:off x="4369525" y="6644650"/>
            <a:ext cx="4443299" cy="265199"/>
          </a:xfrm>
          <a:prstGeom prst="rect">
            <a:avLst/>
          </a:prstGeom>
          <a:solidFill>
            <a:schemeClr val="lt1"/>
          </a:solidFill>
        </p:spPr>
        <p:txBody>
          <a:bodyPr lIns="91425" tIns="91425" rIns="91425" bIns="91425" anchor="t" anchorCtr="0">
            <a:noAutofit/>
          </a:bodyPr>
          <a:lstStyle/>
          <a:p>
            <a:pPr lvl="0" rtl="0">
              <a:spcAft>
                <a:spcPts val="700"/>
              </a:spcAft>
              <a:buClr>
                <a:schemeClr val="dk1"/>
              </a:buClr>
              <a:buSzPct val="137500"/>
              <a:buFont typeface="Arial"/>
              <a:buNone/>
            </a:pPr>
            <a:r>
              <a:rPr lang="en" sz="800">
                <a:solidFill>
                  <a:srgbClr val="666666"/>
                </a:solidFill>
                <a:latin typeface="Cambria"/>
                <a:ea typeface="Cambria"/>
                <a:cs typeface="Cambria"/>
                <a:sym typeface="Cambria"/>
              </a:rPr>
              <a:t>Source: Early Detroit Images from the Burton Historical Collection of the Detroit Public Library</a:t>
            </a:r>
          </a:p>
          <a:p>
            <a:endParaRPr lang="en" sz="800">
              <a:solidFill>
                <a:srgbClr val="666666"/>
              </a:solidFill>
              <a:latin typeface="Cambria"/>
              <a:ea typeface="Cambria"/>
              <a:cs typeface="Cambria"/>
              <a:sym typeface="Cambria"/>
            </a:endParaRPr>
          </a:p>
        </p:txBody>
      </p:sp>
      <p:sp>
        <p:nvSpPr>
          <p:cNvPr id="615" name="Shape 615"/>
          <p:cNvSpPr txBox="1">
            <a:spLocks noGrp="1"/>
          </p:cNvSpPr>
          <p:nvPr>
            <p:ph type="title"/>
          </p:nvPr>
        </p:nvSpPr>
        <p:spPr>
          <a:xfrm>
            <a:off x="92100" y="372900"/>
            <a:ext cx="8919899" cy="672000"/>
          </a:xfrm>
          <a:prstGeom prst="rect">
            <a:avLst/>
          </a:prstGeom>
          <a:solidFill>
            <a:schemeClr val="lt1"/>
          </a:solidFill>
        </p:spPr>
        <p:txBody>
          <a:bodyPr lIns="91425" tIns="91425" rIns="91425" bIns="91425" anchor="b" anchorCtr="0">
            <a:noAutofit/>
          </a:bodyPr>
          <a:lstStyle/>
          <a:p>
            <a:pPr lvl="0" rtl="0">
              <a:buNone/>
            </a:pPr>
            <a:r>
              <a:rPr lang="en">
                <a:solidFill>
                  <a:schemeClr val="dk2"/>
                </a:solidFill>
                <a:latin typeface="Cambria"/>
                <a:ea typeface="Cambria"/>
                <a:cs typeface="Cambria"/>
                <a:sym typeface="Cambria"/>
              </a:rPr>
              <a:t>Practice makes perfect! (a 2nd exercise)</a:t>
            </a:r>
          </a:p>
        </p:txBody>
      </p:sp>
    </p:spTree>
  </p:cSld>
  <p:clrMapOvr>
    <a:masterClrMapping/>
  </p:clrMapOvr>
  <p:transition xmlns:p14="http://schemas.microsoft.com/office/powerpoint/2010/mai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buNone/>
            </a:pPr>
            <a:r>
              <a:rPr lang="en">
                <a:solidFill>
                  <a:schemeClr val="dk2"/>
                </a:solidFill>
                <a:latin typeface="Cambria"/>
                <a:ea typeface="Cambria"/>
                <a:cs typeface="Cambria"/>
                <a:sym typeface="Cambria"/>
              </a:rPr>
              <a:t>Exercise #2:  Digital Collections</a:t>
            </a:r>
          </a:p>
        </p:txBody>
      </p:sp>
      <p:sp>
        <p:nvSpPr>
          <p:cNvPr id="621" name="Shape 621"/>
          <p:cNvSpPr txBox="1">
            <a:spLocks noGrp="1"/>
          </p:cNvSpPr>
          <p:nvPr>
            <p:ph type="body" idx="1"/>
          </p:nvPr>
        </p:nvSpPr>
        <p:spPr>
          <a:xfrm>
            <a:off x="457200" y="1417650"/>
            <a:ext cx="8229600" cy="4967700"/>
          </a:xfrm>
          <a:prstGeom prst="rect">
            <a:avLst/>
          </a:prstGeom>
        </p:spPr>
        <p:txBody>
          <a:bodyPr lIns="91425" tIns="91425" rIns="91425" bIns="91425" anchor="t" anchorCtr="0">
            <a:noAutofit/>
          </a:bodyPr>
          <a:lstStyle/>
          <a:p>
            <a:pPr marL="457200" lvl="0" indent="-419100" rtl="0">
              <a:buClr>
                <a:schemeClr val="dk2"/>
              </a:buClr>
              <a:buSzPct val="100000"/>
              <a:buFont typeface="Cambria"/>
              <a:buAutoNum type="arabicPeriod"/>
            </a:pPr>
            <a:r>
              <a:rPr lang="en">
                <a:solidFill>
                  <a:schemeClr val="dk2"/>
                </a:solidFill>
                <a:latin typeface="Cambria"/>
                <a:ea typeface="Cambria"/>
                <a:cs typeface="Cambria"/>
                <a:sym typeface="Cambria"/>
              </a:rPr>
              <a:t>Use the same topic.</a:t>
            </a:r>
          </a:p>
          <a:p>
            <a:endParaRPr lang="en">
              <a:solidFill>
                <a:schemeClr val="dk2"/>
              </a:solidFill>
              <a:latin typeface="Cambria"/>
              <a:ea typeface="Cambria"/>
              <a:cs typeface="Cambria"/>
              <a:sym typeface="Cambria"/>
            </a:endParaRPr>
          </a:p>
          <a:p>
            <a:pPr marL="457200" lvl="0" indent="-419100" rtl="0">
              <a:buClr>
                <a:schemeClr val="dk2"/>
              </a:buClr>
              <a:buSzPct val="100000"/>
              <a:buFont typeface="Cambria"/>
              <a:buAutoNum type="arabicPeriod"/>
            </a:pPr>
            <a:r>
              <a:rPr lang="en">
                <a:solidFill>
                  <a:schemeClr val="dk2"/>
                </a:solidFill>
                <a:latin typeface="Cambria"/>
                <a:ea typeface="Cambria"/>
                <a:cs typeface="Cambria"/>
                <a:sym typeface="Cambria"/>
              </a:rPr>
              <a:t>Search for your topic in Digital Collections.</a:t>
            </a:r>
          </a:p>
          <a:p>
            <a:pPr marL="914400" lvl="1" indent="-381000" rtl="0">
              <a:spcBef>
                <a:spcPts val="0"/>
              </a:spcBef>
              <a:buClr>
                <a:schemeClr val="dk1"/>
              </a:buClr>
              <a:buSzPct val="100000"/>
              <a:buFont typeface="Courier New"/>
              <a:buChar char="o"/>
            </a:pPr>
            <a:r>
              <a:rPr lang="en" sz="2400" u="sng">
                <a:solidFill>
                  <a:schemeClr val="hlink"/>
                </a:solidFill>
                <a:latin typeface="Cambria"/>
                <a:ea typeface="Cambria"/>
                <a:cs typeface="Cambria"/>
                <a:sym typeface="Cambria"/>
                <a:hlinkClick r:id="rId3"/>
              </a:rPr>
              <a:t>quod.lib.umich.edu/t/text</a:t>
            </a:r>
            <a:r>
              <a:rPr lang="en" sz="2400">
                <a:latin typeface="Cambria"/>
                <a:ea typeface="Cambria"/>
                <a:cs typeface="Cambria"/>
                <a:sym typeface="Cambria"/>
              </a:rPr>
              <a:t> </a:t>
            </a:r>
            <a:r>
              <a:rPr lang="en" sz="2400">
                <a:solidFill>
                  <a:schemeClr val="dk2"/>
                </a:solidFill>
                <a:latin typeface="Cambria"/>
                <a:ea typeface="Cambria"/>
                <a:cs typeface="Cambria"/>
                <a:sym typeface="Cambria"/>
              </a:rPr>
              <a:t>- text collections</a:t>
            </a:r>
          </a:p>
          <a:p>
            <a:pPr marL="914400" lvl="1" indent="-381000" rtl="0">
              <a:spcBef>
                <a:spcPts val="0"/>
              </a:spcBef>
              <a:buClr>
                <a:schemeClr val="dk1"/>
              </a:buClr>
              <a:buSzPct val="100000"/>
              <a:buFont typeface="Courier New"/>
              <a:buChar char="o"/>
            </a:pPr>
            <a:r>
              <a:rPr lang="en" sz="2400" u="sng">
                <a:solidFill>
                  <a:schemeClr val="hlink"/>
                </a:solidFill>
                <a:latin typeface="Cambria"/>
                <a:ea typeface="Cambria"/>
                <a:cs typeface="Cambria"/>
                <a:sym typeface="Cambria"/>
                <a:hlinkClick r:id="rId4"/>
              </a:rPr>
              <a:t>images.umdl.umich.edu</a:t>
            </a:r>
            <a:r>
              <a:rPr lang="en" sz="2400">
                <a:latin typeface="Cambria"/>
                <a:ea typeface="Cambria"/>
                <a:cs typeface="Cambria"/>
                <a:sym typeface="Cambria"/>
              </a:rPr>
              <a:t> </a:t>
            </a:r>
            <a:r>
              <a:rPr lang="en" sz="2400">
                <a:solidFill>
                  <a:schemeClr val="dk2"/>
                </a:solidFill>
                <a:latin typeface="Cambria"/>
                <a:ea typeface="Cambria"/>
                <a:cs typeface="Cambria"/>
                <a:sym typeface="Cambria"/>
              </a:rPr>
              <a:t>- image collections</a:t>
            </a:r>
          </a:p>
          <a:p>
            <a:pPr marL="914400" lvl="1" indent="-381000" rtl="0">
              <a:spcBef>
                <a:spcPts val="0"/>
              </a:spcBef>
              <a:buClr>
                <a:schemeClr val="dk1"/>
              </a:buClr>
              <a:buSzPct val="100000"/>
              <a:buFont typeface="Courier New"/>
              <a:buChar char="o"/>
            </a:pPr>
            <a:r>
              <a:rPr lang="en" sz="2400" u="sng">
                <a:solidFill>
                  <a:schemeClr val="hlink"/>
                </a:solidFill>
                <a:latin typeface="Cambria"/>
                <a:ea typeface="Cambria"/>
                <a:cs typeface="Cambria"/>
                <a:sym typeface="Cambria"/>
                <a:hlinkClick r:id="rId5"/>
              </a:rPr>
              <a:t>quod.lib.umich.edu</a:t>
            </a:r>
            <a:r>
              <a:rPr lang="en" sz="2400">
                <a:latin typeface="Cambria"/>
                <a:ea typeface="Cambria"/>
                <a:cs typeface="Cambria"/>
                <a:sym typeface="Cambria"/>
              </a:rPr>
              <a:t> </a:t>
            </a:r>
            <a:r>
              <a:rPr lang="en" sz="2400">
                <a:solidFill>
                  <a:schemeClr val="dk2"/>
                </a:solidFill>
                <a:latin typeface="Cambria"/>
                <a:ea typeface="Cambria"/>
                <a:cs typeface="Cambria"/>
                <a:sym typeface="Cambria"/>
              </a:rPr>
              <a:t>- all the digital collections</a:t>
            </a:r>
          </a:p>
          <a:p>
            <a:endParaRPr lang="en" sz="2400">
              <a:solidFill>
                <a:schemeClr val="dk2"/>
              </a:solidFill>
              <a:latin typeface="Cambria"/>
              <a:ea typeface="Cambria"/>
              <a:cs typeface="Cambria"/>
              <a:sym typeface="Cambria"/>
            </a:endParaRPr>
          </a:p>
          <a:p>
            <a:pPr marL="457200" lvl="0" indent="-419100" rtl="0">
              <a:spcBef>
                <a:spcPts val="0"/>
              </a:spcBef>
              <a:buClr>
                <a:schemeClr val="dk2"/>
              </a:buClr>
              <a:buSzPct val="100000"/>
              <a:buFont typeface="Cambria"/>
              <a:buAutoNum type="arabicPeriod"/>
            </a:pPr>
            <a:r>
              <a:rPr lang="en">
                <a:solidFill>
                  <a:schemeClr val="dk2"/>
                </a:solidFill>
                <a:latin typeface="Cambria"/>
                <a:ea typeface="Cambria"/>
                <a:cs typeface="Cambria"/>
                <a:sym typeface="Cambria"/>
              </a:rPr>
              <a:t>Search, download, cite, redo searches, add items to portfolios, anything you’d like.</a:t>
            </a:r>
          </a:p>
          <a:p>
            <a:endParaRPr lang="en">
              <a:solidFill>
                <a:schemeClr val="dk2"/>
              </a:solidFill>
              <a:latin typeface="Cambria"/>
              <a:ea typeface="Cambria"/>
              <a:cs typeface="Cambria"/>
              <a:sym typeface="Cambria"/>
            </a:endParaRPr>
          </a:p>
          <a:p>
            <a:pPr marL="457200" lvl="0" indent="-419100" rtl="0">
              <a:spcBef>
                <a:spcPts val="0"/>
              </a:spcBef>
              <a:buClr>
                <a:schemeClr val="dk2"/>
              </a:buClr>
              <a:buSzPct val="100000"/>
              <a:buFont typeface="Cambria"/>
              <a:buAutoNum type="arabicPeriod"/>
            </a:pPr>
            <a:r>
              <a:rPr lang="en">
                <a:solidFill>
                  <a:schemeClr val="dk2"/>
                </a:solidFill>
                <a:latin typeface="Cambria"/>
                <a:ea typeface="Cambria"/>
                <a:cs typeface="Cambria"/>
                <a:sym typeface="Cambria"/>
              </a:rPr>
              <a:t>Have fun!</a:t>
            </a:r>
          </a:p>
          <a:p>
            <a:endParaRPr lang="en">
              <a:solidFill>
                <a:schemeClr val="dk2"/>
              </a:solidFill>
              <a:latin typeface="Cambria"/>
              <a:ea typeface="Cambria"/>
              <a:cs typeface="Cambria"/>
              <a:sym typeface="Cambria"/>
            </a:endParaRPr>
          </a:p>
        </p:txBody>
      </p:sp>
    </p:spTree>
  </p:cSld>
  <p:clrMapOvr>
    <a:masterClrMapping/>
  </p:clrMapOvr>
  <p:transition xmlns:p14="http://schemas.microsoft.com/office/powerpoint/2010/mai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p:nvPr/>
        </p:nvSpPr>
        <p:spPr>
          <a:xfrm>
            <a:off x="-143150" y="0"/>
            <a:ext cx="9915075" cy="6858000"/>
          </a:xfrm>
          <a:prstGeom prst="rect">
            <a:avLst/>
          </a:prstGeom>
          <a:blipFill>
            <a:blip r:embed="rId3"/>
            <a:stretch>
              <a:fillRect/>
            </a:stretch>
          </a:blipFill>
          <a:ln>
            <a:noFill/>
          </a:ln>
        </p:spPr>
      </p:sp>
      <p:sp>
        <p:nvSpPr>
          <p:cNvPr id="627" name="Shape 627"/>
          <p:cNvSpPr txBox="1">
            <a:spLocks noGrp="1"/>
          </p:cNvSpPr>
          <p:nvPr>
            <p:ph type="ctrTitle"/>
          </p:nvPr>
        </p:nvSpPr>
        <p:spPr>
          <a:xfrm>
            <a:off x="-143112" y="4393150"/>
            <a:ext cx="9915000" cy="1660499"/>
          </a:xfrm>
          <a:prstGeom prst="rect">
            <a:avLst/>
          </a:prstGeom>
          <a:solidFill>
            <a:schemeClr val="lt1"/>
          </a:solidFill>
          <a:ln w="9525" cap="flat">
            <a:solidFill>
              <a:schemeClr val="dk2"/>
            </a:solidFill>
            <a:prstDash val="solid"/>
            <a:round/>
            <a:headEnd type="none" w="med" len="med"/>
            <a:tailEnd type="none" w="med" len="med"/>
          </a:ln>
        </p:spPr>
        <p:txBody>
          <a:bodyPr lIns="91425" tIns="91425" rIns="91425" bIns="91425" anchor="b" anchorCtr="0">
            <a:noAutofit/>
          </a:bodyPr>
          <a:lstStyle/>
          <a:p>
            <a:pPr lvl="0" rtl="0">
              <a:buNone/>
            </a:pPr>
            <a:r>
              <a:rPr lang="en">
                <a:solidFill>
                  <a:schemeClr val="dk2"/>
                </a:solidFill>
                <a:latin typeface="Cambria"/>
                <a:ea typeface="Cambria"/>
                <a:cs typeface="Cambria"/>
                <a:sym typeface="Cambria"/>
              </a:rPr>
              <a:t>Discussion Topic:</a:t>
            </a:r>
          </a:p>
          <a:p>
            <a:pPr lvl="0" rtl="0">
              <a:buNone/>
            </a:pPr>
            <a:r>
              <a:rPr lang="en">
                <a:solidFill>
                  <a:schemeClr val="dk2"/>
                </a:solidFill>
                <a:latin typeface="Cambria"/>
                <a:ea typeface="Cambria"/>
                <a:cs typeface="Cambria"/>
                <a:sym typeface="Cambria"/>
              </a:rPr>
              <a:t>What did you discover?</a:t>
            </a:r>
          </a:p>
          <a:p>
            <a:pPr lvl="0" rtl="0">
              <a:buNone/>
            </a:pPr>
            <a:r>
              <a:rPr lang="en">
                <a:solidFill>
                  <a:schemeClr val="dk2"/>
                </a:solidFill>
                <a:latin typeface="Cambria"/>
                <a:ea typeface="Cambria"/>
                <a:cs typeface="Cambria"/>
                <a:sym typeface="Cambria"/>
              </a:rPr>
              <a:t>What questions do you have?</a:t>
            </a:r>
          </a:p>
        </p:txBody>
      </p:sp>
      <p:sp>
        <p:nvSpPr>
          <p:cNvPr id="628" name="Shape 628"/>
          <p:cNvSpPr txBox="1"/>
          <p:nvPr/>
        </p:nvSpPr>
        <p:spPr>
          <a:xfrm>
            <a:off x="7988400" y="6283375"/>
            <a:ext cx="1455000" cy="265199"/>
          </a:xfrm>
          <a:prstGeom prst="rect">
            <a:avLst/>
          </a:prstGeom>
          <a:solidFill>
            <a:schemeClr val="lt1"/>
          </a:solidFill>
        </p:spPr>
        <p:txBody>
          <a:bodyPr lIns="91425" tIns="91425" rIns="91425" bIns="91425" anchor="t" anchorCtr="0">
            <a:noAutofit/>
          </a:bodyPr>
          <a:lstStyle/>
          <a:p>
            <a:pPr lvl="0" rtl="0">
              <a:buNone/>
            </a:pPr>
            <a:r>
              <a:rPr lang="en" sz="800">
                <a:solidFill>
                  <a:srgbClr val="666666"/>
                </a:solidFill>
                <a:latin typeface="Cambria"/>
                <a:ea typeface="Cambria"/>
                <a:cs typeface="Cambria"/>
                <a:sym typeface="Cambria"/>
              </a:rPr>
              <a:t>Source: Bentley Image Bank</a:t>
            </a:r>
          </a:p>
        </p:txBody>
      </p:sp>
    </p:spTree>
  </p:cSld>
  <p:clrMapOvr>
    <a:masterClrMapping/>
  </p:clrMapOvr>
  <p:transition xmlns:p14="http://schemas.microsoft.com/office/powerpoint/2010/mai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p:nvPr/>
        </p:nvSpPr>
        <p:spPr>
          <a:xfrm>
            <a:off x="-143150" y="0"/>
            <a:ext cx="9915075" cy="6858000"/>
          </a:xfrm>
          <a:prstGeom prst="rect">
            <a:avLst/>
          </a:prstGeom>
          <a:blipFill>
            <a:blip r:embed="rId3"/>
            <a:stretch>
              <a:fillRect/>
            </a:stretch>
          </a:blipFill>
          <a:ln>
            <a:noFill/>
          </a:ln>
        </p:spPr>
      </p:sp>
      <p:sp>
        <p:nvSpPr>
          <p:cNvPr id="634" name="Shape 634"/>
          <p:cNvSpPr txBox="1">
            <a:spLocks noGrp="1"/>
          </p:cNvSpPr>
          <p:nvPr>
            <p:ph type="ctrTitle"/>
          </p:nvPr>
        </p:nvSpPr>
        <p:spPr>
          <a:xfrm>
            <a:off x="-143112" y="4393150"/>
            <a:ext cx="9915000" cy="1660499"/>
          </a:xfrm>
          <a:prstGeom prst="rect">
            <a:avLst/>
          </a:prstGeom>
          <a:solidFill>
            <a:schemeClr val="lt1"/>
          </a:solidFill>
          <a:ln w="9525" cap="flat">
            <a:solidFill>
              <a:schemeClr val="dk2"/>
            </a:solidFill>
            <a:prstDash val="solid"/>
            <a:round/>
            <a:headEnd type="none" w="med" len="med"/>
            <a:tailEnd type="none" w="med" len="med"/>
          </a:ln>
        </p:spPr>
        <p:txBody>
          <a:bodyPr lIns="91425" tIns="91425" rIns="91425" bIns="91425" anchor="b" anchorCtr="0">
            <a:noAutofit/>
          </a:bodyPr>
          <a:lstStyle/>
          <a:p>
            <a:pPr lvl="0" rtl="0">
              <a:buNone/>
            </a:pPr>
            <a:r>
              <a:rPr lang="en">
                <a:solidFill>
                  <a:schemeClr val="dk2"/>
                </a:solidFill>
                <a:latin typeface="Cambria"/>
                <a:ea typeface="Cambria"/>
                <a:cs typeface="Cambria"/>
                <a:sym typeface="Cambria"/>
              </a:rPr>
              <a:t>Discussion Topic:</a:t>
            </a:r>
          </a:p>
          <a:p>
            <a:pPr lvl="0" rtl="0">
              <a:buNone/>
            </a:pPr>
            <a:r>
              <a:rPr lang="en">
                <a:solidFill>
                  <a:schemeClr val="dk2"/>
                </a:solidFill>
                <a:latin typeface="Cambria"/>
                <a:ea typeface="Cambria"/>
                <a:cs typeface="Cambria"/>
                <a:sym typeface="Cambria"/>
              </a:rPr>
              <a:t>What is a digital collection?</a:t>
            </a:r>
          </a:p>
          <a:p>
            <a:pPr lvl="0" rtl="0">
              <a:buNone/>
            </a:pPr>
            <a:r>
              <a:rPr lang="en">
                <a:solidFill>
                  <a:schemeClr val="dk2"/>
                </a:solidFill>
                <a:latin typeface="Cambria"/>
                <a:ea typeface="Cambria"/>
                <a:cs typeface="Cambria"/>
                <a:sym typeface="Cambria"/>
              </a:rPr>
              <a:t>Has your definition changed?</a:t>
            </a:r>
          </a:p>
        </p:txBody>
      </p:sp>
      <p:sp>
        <p:nvSpPr>
          <p:cNvPr id="635" name="Shape 635"/>
          <p:cNvSpPr txBox="1"/>
          <p:nvPr/>
        </p:nvSpPr>
        <p:spPr>
          <a:xfrm>
            <a:off x="7988400" y="6283375"/>
            <a:ext cx="1455000" cy="265199"/>
          </a:xfrm>
          <a:prstGeom prst="rect">
            <a:avLst/>
          </a:prstGeom>
          <a:solidFill>
            <a:schemeClr val="lt1"/>
          </a:solidFill>
        </p:spPr>
        <p:txBody>
          <a:bodyPr lIns="91425" tIns="91425" rIns="91425" bIns="91425" anchor="t" anchorCtr="0">
            <a:noAutofit/>
          </a:bodyPr>
          <a:lstStyle/>
          <a:p>
            <a:pPr lvl="0" rtl="0">
              <a:buNone/>
            </a:pPr>
            <a:r>
              <a:rPr lang="en" sz="800">
                <a:solidFill>
                  <a:srgbClr val="666666"/>
                </a:solidFill>
                <a:latin typeface="Cambria"/>
                <a:ea typeface="Cambria"/>
                <a:cs typeface="Cambria"/>
                <a:sym typeface="Cambria"/>
              </a:rPr>
              <a:t>Source: Bentley Image Bank</a:t>
            </a:r>
          </a:p>
        </p:txBody>
      </p:sp>
    </p:spTree>
  </p:cSld>
  <p:clrMapOvr>
    <a:masterClrMapping/>
  </p:clrMapOvr>
  <p:transition xmlns:p14="http://schemas.microsoft.com/office/powerpoint/2010/mai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p:nvPr/>
        </p:nvSpPr>
        <p:spPr>
          <a:xfrm>
            <a:off x="-60425" y="74100"/>
            <a:ext cx="10174424" cy="6709800"/>
          </a:xfrm>
          <a:prstGeom prst="rect">
            <a:avLst/>
          </a:prstGeom>
          <a:blipFill>
            <a:blip r:embed="rId3"/>
            <a:stretch>
              <a:fillRect/>
            </a:stretch>
          </a:blipFill>
          <a:ln>
            <a:noFill/>
          </a:ln>
        </p:spPr>
      </p:sp>
      <p:sp>
        <p:nvSpPr>
          <p:cNvPr id="641" name="Shape 641"/>
          <p:cNvSpPr txBox="1">
            <a:spLocks noGrp="1"/>
          </p:cNvSpPr>
          <p:nvPr>
            <p:ph type="title"/>
          </p:nvPr>
        </p:nvSpPr>
        <p:spPr>
          <a:xfrm>
            <a:off x="92100" y="372900"/>
            <a:ext cx="8748300" cy="672000"/>
          </a:xfrm>
          <a:prstGeom prst="rect">
            <a:avLst/>
          </a:prstGeom>
          <a:solidFill>
            <a:schemeClr val="lt1"/>
          </a:solidFill>
        </p:spPr>
        <p:txBody>
          <a:bodyPr lIns="91425" tIns="91425" rIns="91425" bIns="91425" anchor="b" anchorCtr="0">
            <a:noAutofit/>
          </a:bodyPr>
          <a:lstStyle/>
          <a:p>
            <a:pPr lvl="0" rtl="0">
              <a:buNone/>
            </a:pPr>
            <a:r>
              <a:rPr lang="en">
                <a:solidFill>
                  <a:schemeClr val="dk2"/>
                </a:solidFill>
                <a:latin typeface="Cambria"/>
                <a:ea typeface="Cambria"/>
                <a:cs typeface="Cambria"/>
                <a:sym typeface="Cambria"/>
              </a:rPr>
              <a:t>Digital Collections:  Research &amp; Teaching</a:t>
            </a:r>
          </a:p>
        </p:txBody>
      </p:sp>
      <p:sp>
        <p:nvSpPr>
          <p:cNvPr id="642" name="Shape 642"/>
          <p:cNvSpPr txBox="1"/>
          <p:nvPr/>
        </p:nvSpPr>
        <p:spPr>
          <a:xfrm>
            <a:off x="7864900" y="6266775"/>
            <a:ext cx="2115600" cy="268500"/>
          </a:xfrm>
          <a:prstGeom prst="rect">
            <a:avLst/>
          </a:prstGeom>
          <a:solidFill>
            <a:schemeClr val="lt1"/>
          </a:solidFill>
        </p:spPr>
        <p:txBody>
          <a:bodyPr lIns="91425" tIns="91425" rIns="91425" bIns="91425" anchor="t" anchorCtr="0">
            <a:noAutofit/>
          </a:bodyPr>
          <a:lstStyle/>
          <a:p>
            <a:pPr lvl="0" rtl="0">
              <a:buNone/>
            </a:pPr>
            <a:r>
              <a:rPr lang="en" sz="800">
                <a:solidFill>
                  <a:srgbClr val="666666"/>
                </a:solidFill>
                <a:latin typeface="Cambria"/>
                <a:ea typeface="Cambria"/>
                <a:cs typeface="Cambria"/>
                <a:sym typeface="Cambria"/>
              </a:rPr>
              <a:t>Source: Pictorial History of Ann Arbor</a:t>
            </a:r>
          </a:p>
        </p:txBody>
      </p:sp>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0" y="0"/>
            <a:ext cx="9143999" cy="6858001"/>
          </a:xfrm>
          <a:prstGeom prst="rect">
            <a:avLst/>
          </a:prstGeom>
          <a:blipFill>
            <a:blip r:embed="rId3"/>
            <a:stretch>
              <a:fillRect/>
            </a:stretch>
          </a:blipFill>
          <a:ln>
            <a:noFill/>
          </a:ln>
        </p:spPr>
      </p:sp>
      <p:sp>
        <p:nvSpPr>
          <p:cNvPr id="76" name="Shape 76"/>
          <p:cNvSpPr txBox="1">
            <a:spLocks noGrp="1"/>
          </p:cNvSpPr>
          <p:nvPr>
            <p:ph type="title"/>
          </p:nvPr>
        </p:nvSpPr>
        <p:spPr>
          <a:xfrm>
            <a:off x="0" y="274650"/>
            <a:ext cx="8834399" cy="1143000"/>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b" anchorCtr="0">
            <a:noAutofit/>
          </a:bodyPr>
          <a:lstStyle/>
          <a:p>
            <a:pPr lvl="0" rtl="0">
              <a:buNone/>
            </a:pPr>
            <a:r>
              <a:rPr lang="en" sz="4400" b="0">
                <a:solidFill>
                  <a:srgbClr val="3F3F3F"/>
                </a:solidFill>
                <a:latin typeface="Cambria"/>
                <a:ea typeface="Cambria"/>
                <a:cs typeface="Cambria"/>
                <a:sym typeface="Cambria"/>
              </a:rPr>
              <a:t>HathiTrust Digital Library</a:t>
            </a:r>
          </a:p>
        </p:txBody>
      </p:sp>
      <p:sp>
        <p:nvSpPr>
          <p:cNvPr id="77" name="Shape 77"/>
          <p:cNvSpPr txBox="1">
            <a:spLocks noGrp="1"/>
          </p:cNvSpPr>
          <p:nvPr>
            <p:ph type="body" idx="1"/>
          </p:nvPr>
        </p:nvSpPr>
        <p:spPr>
          <a:xfrm>
            <a:off x="457200" y="1600200"/>
            <a:ext cx="8229600" cy="3849279"/>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t" anchorCtr="0">
            <a:noAutofit/>
          </a:bodyPr>
          <a:lstStyle/>
          <a:p>
            <a:pPr marL="457200" lvl="0" indent="-431800" rtl="0">
              <a:spcBef>
                <a:spcPts val="0"/>
              </a:spcBef>
              <a:buClr>
                <a:schemeClr val="dk1"/>
              </a:buClr>
              <a:buSzPct val="166666"/>
              <a:buFont typeface="Arial"/>
              <a:buChar char="•"/>
            </a:pPr>
            <a:r>
              <a:rPr lang="en" sz="3200" dirty="0">
                <a:latin typeface="Calibri"/>
                <a:ea typeface="Calibri"/>
                <a:cs typeface="Calibri"/>
                <a:sym typeface="Calibri"/>
              </a:rPr>
              <a:t>www.hathitrust.org</a:t>
            </a:r>
          </a:p>
          <a:p>
            <a:pPr marL="457200" lvl="0" indent="-431800" rtl="0">
              <a:spcBef>
                <a:spcPts val="640"/>
              </a:spcBef>
              <a:buClr>
                <a:schemeClr val="dk1"/>
              </a:buClr>
              <a:buSzPct val="166666"/>
              <a:buFont typeface="Arial"/>
              <a:buChar char="•"/>
            </a:pPr>
            <a:r>
              <a:rPr lang="en" sz="3200" dirty="0">
                <a:latin typeface="Calibri"/>
                <a:ea typeface="Calibri"/>
                <a:cs typeface="Calibri"/>
                <a:sym typeface="Calibri"/>
              </a:rPr>
              <a:t>Initial focus on digitized book and journal content</a:t>
            </a:r>
          </a:p>
          <a:p>
            <a:pPr marL="914400" lvl="1" indent="-406400" rtl="0">
              <a:spcBef>
                <a:spcPts val="560"/>
              </a:spcBef>
              <a:buClr>
                <a:schemeClr val="dk1"/>
              </a:buClr>
              <a:buSzPct val="100000"/>
              <a:buFont typeface="Courier New"/>
              <a:buChar char="o"/>
            </a:pPr>
            <a:r>
              <a:rPr lang="en" sz="2800" dirty="0">
                <a:latin typeface="Calibri"/>
                <a:ea typeface="Calibri"/>
                <a:cs typeface="Calibri"/>
                <a:sym typeface="Calibri"/>
              </a:rPr>
              <a:t>10.8 million total volumes </a:t>
            </a:r>
          </a:p>
          <a:p>
            <a:pPr marL="914400" lvl="1" indent="-406400" rtl="0">
              <a:spcBef>
                <a:spcPts val="560"/>
              </a:spcBef>
              <a:buClr>
                <a:schemeClr val="dk1"/>
              </a:buClr>
              <a:buSzPct val="100000"/>
              <a:buFont typeface="Courier New"/>
              <a:buChar char="o"/>
            </a:pPr>
            <a:r>
              <a:rPr lang="en" sz="2800" dirty="0">
                <a:latin typeface="Calibri"/>
                <a:ea typeface="Calibri"/>
                <a:cs typeface="Calibri"/>
                <a:sym typeface="Calibri"/>
              </a:rPr>
              <a:t>5.6 million book titles</a:t>
            </a:r>
          </a:p>
          <a:p>
            <a:pPr marL="914400" lvl="1" indent="-406400" rtl="0">
              <a:spcBef>
                <a:spcPts val="560"/>
              </a:spcBef>
              <a:buClr>
                <a:schemeClr val="dk1"/>
              </a:buClr>
              <a:buSzPct val="100000"/>
              <a:buFont typeface="Courier New"/>
              <a:buChar char="o"/>
            </a:pPr>
            <a:r>
              <a:rPr lang="en" sz="2800" dirty="0">
                <a:latin typeface="Calibri"/>
                <a:ea typeface="Calibri"/>
                <a:cs typeface="Calibri"/>
                <a:sym typeface="Calibri"/>
              </a:rPr>
              <a:t>282,000 serial titles</a:t>
            </a:r>
          </a:p>
          <a:p>
            <a:pPr marL="914400" lvl="1" indent="-406400" rtl="0">
              <a:spcBef>
                <a:spcPts val="560"/>
              </a:spcBef>
              <a:buClr>
                <a:schemeClr val="dk1"/>
              </a:buClr>
              <a:buSzPct val="100000"/>
              <a:buFont typeface="Courier New"/>
              <a:buChar char="o"/>
            </a:pPr>
            <a:r>
              <a:rPr lang="en" sz="2800" dirty="0">
                <a:latin typeface="Calibri"/>
                <a:ea typeface="Calibri"/>
                <a:cs typeface="Calibri"/>
                <a:sym typeface="Calibri"/>
              </a:rPr>
              <a:t>3.4 million public domain (~32%)</a:t>
            </a:r>
          </a:p>
        </p:txBody>
      </p:sp>
      <p:sp>
        <p:nvSpPr>
          <p:cNvPr id="78" name="Shape 78"/>
          <p:cNvSpPr txBox="1"/>
          <p:nvPr/>
        </p:nvSpPr>
        <p:spPr>
          <a:xfrm>
            <a:off x="737100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University of California</a:t>
            </a:r>
          </a:p>
        </p:txBody>
      </p:sp>
    </p:spTree>
  </p:cSld>
  <p:clrMapOvr>
    <a:masterClrMapping/>
  </p:clrMapOvr>
  <p:transition xmlns:p14="http://schemas.microsoft.com/office/powerpoint/2010/mai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Shape 647"/>
          <p:cNvSpPr txBox="1">
            <a:spLocks noGrp="1"/>
          </p:cNvSpPr>
          <p:nvPr>
            <p:ph type="body" idx="1"/>
          </p:nvPr>
        </p:nvSpPr>
        <p:spPr>
          <a:xfrm>
            <a:off x="4774950" y="2310150"/>
            <a:ext cx="4151100" cy="1629299"/>
          </a:xfrm>
          <a:prstGeom prst="rect">
            <a:avLst/>
          </a:prstGeom>
        </p:spPr>
        <p:txBody>
          <a:bodyPr lIns="91425" tIns="91425" rIns="91425" bIns="91425" anchor="t" anchorCtr="0">
            <a:noAutofit/>
          </a:bodyPr>
          <a:lstStyle/>
          <a:p>
            <a:pPr lvl="0" rtl="0">
              <a:buNone/>
            </a:pPr>
            <a:r>
              <a:rPr lang="en">
                <a:solidFill>
                  <a:schemeClr val="dk2"/>
                </a:solidFill>
                <a:latin typeface="Cambria"/>
                <a:ea typeface="Cambria"/>
                <a:cs typeface="Cambria"/>
                <a:sym typeface="Cambria"/>
              </a:rPr>
              <a:t>Our digital collections can help you with your </a:t>
            </a:r>
            <a:r>
              <a:rPr lang="en" b="1">
                <a:solidFill>
                  <a:schemeClr val="dk2"/>
                </a:solidFill>
                <a:latin typeface="Cambria"/>
                <a:ea typeface="Cambria"/>
                <a:cs typeface="Cambria"/>
                <a:sym typeface="Cambria"/>
              </a:rPr>
              <a:t>RESEARCH</a:t>
            </a:r>
            <a:r>
              <a:rPr lang="en">
                <a:solidFill>
                  <a:schemeClr val="dk2"/>
                </a:solidFill>
                <a:latin typeface="Cambria"/>
                <a:ea typeface="Cambria"/>
                <a:cs typeface="Cambria"/>
                <a:sym typeface="Cambria"/>
              </a:rPr>
              <a:t>. </a:t>
            </a:r>
          </a:p>
          <a:p>
            <a:endParaRPr lang="en">
              <a:solidFill>
                <a:schemeClr val="dk2"/>
              </a:solidFill>
              <a:latin typeface="Cambria"/>
              <a:ea typeface="Cambria"/>
              <a:cs typeface="Cambria"/>
              <a:sym typeface="Cambria"/>
            </a:endParaRPr>
          </a:p>
          <a:p>
            <a:endParaRPr lang="en">
              <a:solidFill>
                <a:schemeClr val="dk2"/>
              </a:solidFill>
              <a:latin typeface="Cambria"/>
              <a:ea typeface="Cambria"/>
              <a:cs typeface="Cambria"/>
              <a:sym typeface="Cambria"/>
            </a:endParaRPr>
          </a:p>
        </p:txBody>
      </p:sp>
      <p:sp>
        <p:nvSpPr>
          <p:cNvPr id="648" name="Shape 648"/>
          <p:cNvSpPr/>
          <p:nvPr/>
        </p:nvSpPr>
        <p:spPr>
          <a:xfrm>
            <a:off x="-12" y="-12"/>
            <a:ext cx="4676775" cy="6734175"/>
          </a:xfrm>
          <a:prstGeom prst="rect">
            <a:avLst/>
          </a:prstGeom>
          <a:blipFill>
            <a:blip r:embed="rId3"/>
            <a:stretch>
              <a:fillRect/>
            </a:stretch>
          </a:blipFill>
          <a:ln>
            <a:noFill/>
          </a:ln>
        </p:spPr>
      </p:sp>
      <p:sp>
        <p:nvSpPr>
          <p:cNvPr id="649" name="Shape 649"/>
          <p:cNvSpPr txBox="1"/>
          <p:nvPr/>
        </p:nvSpPr>
        <p:spPr>
          <a:xfrm>
            <a:off x="8031050" y="6400875"/>
            <a:ext cx="990299" cy="333300"/>
          </a:xfrm>
          <a:prstGeom prst="rect">
            <a:avLst/>
          </a:prstGeom>
        </p:spPr>
        <p:txBody>
          <a:bodyPr lIns="91425" tIns="91425" rIns="91425" bIns="91425" anchor="t" anchorCtr="0">
            <a:noAutofit/>
          </a:bodyPr>
          <a:lstStyle/>
          <a:p>
            <a:pPr lvl="0" rtl="0">
              <a:buNone/>
            </a:pPr>
            <a:r>
              <a:rPr lang="en" sz="800">
                <a:solidFill>
                  <a:srgbClr val="666666"/>
                </a:solidFill>
                <a:latin typeface="Cambria"/>
                <a:ea typeface="Cambria"/>
                <a:cs typeface="Cambria"/>
                <a:sym typeface="Cambria"/>
              </a:rPr>
              <a:t>Source:  UMMA</a:t>
            </a:r>
          </a:p>
        </p:txBody>
      </p:sp>
    </p:spTree>
  </p:cSld>
  <p:clrMapOvr>
    <a:masterClrMapping/>
  </p:clrMapOvr>
  <p:transition xmlns:p14="http://schemas.microsoft.com/office/powerpoint/2010/mai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4774950" y="2310150"/>
            <a:ext cx="4151100" cy="1629299"/>
          </a:xfrm>
          <a:prstGeom prst="rect">
            <a:avLst/>
          </a:prstGeom>
        </p:spPr>
        <p:txBody>
          <a:bodyPr lIns="91425" tIns="91425" rIns="91425" bIns="91425" anchor="t" anchorCtr="0">
            <a:noAutofit/>
          </a:bodyPr>
          <a:lstStyle/>
          <a:p>
            <a:pPr lvl="0" rtl="0">
              <a:buNone/>
            </a:pPr>
            <a:r>
              <a:rPr lang="en">
                <a:solidFill>
                  <a:schemeClr val="dk2"/>
                </a:solidFill>
                <a:latin typeface="Cambria"/>
                <a:ea typeface="Cambria"/>
                <a:cs typeface="Cambria"/>
                <a:sym typeface="Cambria"/>
              </a:rPr>
              <a:t>Our digital collections can help you with your </a:t>
            </a:r>
            <a:r>
              <a:rPr lang="en" b="1">
                <a:solidFill>
                  <a:schemeClr val="dk2"/>
                </a:solidFill>
                <a:latin typeface="Cambria"/>
                <a:ea typeface="Cambria"/>
                <a:cs typeface="Cambria"/>
                <a:sym typeface="Cambria"/>
              </a:rPr>
              <a:t>TEACHING</a:t>
            </a:r>
            <a:r>
              <a:rPr lang="en">
                <a:solidFill>
                  <a:schemeClr val="dk2"/>
                </a:solidFill>
                <a:latin typeface="Cambria"/>
                <a:ea typeface="Cambria"/>
                <a:cs typeface="Cambria"/>
                <a:sym typeface="Cambria"/>
              </a:rPr>
              <a:t>. </a:t>
            </a:r>
          </a:p>
          <a:p>
            <a:endParaRPr lang="en">
              <a:solidFill>
                <a:schemeClr val="dk2"/>
              </a:solidFill>
              <a:latin typeface="Cambria"/>
              <a:ea typeface="Cambria"/>
              <a:cs typeface="Cambria"/>
              <a:sym typeface="Cambria"/>
            </a:endParaRPr>
          </a:p>
          <a:p>
            <a:endParaRPr lang="en">
              <a:solidFill>
                <a:schemeClr val="dk2"/>
              </a:solidFill>
              <a:latin typeface="Cambria"/>
              <a:ea typeface="Cambria"/>
              <a:cs typeface="Cambria"/>
              <a:sym typeface="Cambria"/>
            </a:endParaRPr>
          </a:p>
        </p:txBody>
      </p:sp>
      <p:sp>
        <p:nvSpPr>
          <p:cNvPr id="655" name="Shape 655"/>
          <p:cNvSpPr txBox="1"/>
          <p:nvPr/>
        </p:nvSpPr>
        <p:spPr>
          <a:xfrm>
            <a:off x="8031050" y="6400875"/>
            <a:ext cx="990299" cy="333300"/>
          </a:xfrm>
          <a:prstGeom prst="rect">
            <a:avLst/>
          </a:prstGeom>
        </p:spPr>
        <p:txBody>
          <a:bodyPr lIns="91425" tIns="91425" rIns="91425" bIns="91425" anchor="t" anchorCtr="0">
            <a:noAutofit/>
          </a:bodyPr>
          <a:lstStyle/>
          <a:p>
            <a:pPr lvl="0" rtl="0">
              <a:buNone/>
            </a:pPr>
            <a:r>
              <a:rPr lang="en" sz="800">
                <a:solidFill>
                  <a:srgbClr val="666666"/>
                </a:solidFill>
                <a:latin typeface="Cambria"/>
                <a:ea typeface="Cambria"/>
                <a:cs typeface="Cambria"/>
                <a:sym typeface="Cambria"/>
              </a:rPr>
              <a:t>Source:  UMMA</a:t>
            </a:r>
          </a:p>
        </p:txBody>
      </p:sp>
      <p:sp>
        <p:nvSpPr>
          <p:cNvPr id="656" name="Shape 656"/>
          <p:cNvSpPr/>
          <p:nvPr/>
        </p:nvSpPr>
        <p:spPr>
          <a:xfrm>
            <a:off x="-12" y="0"/>
            <a:ext cx="4410075" cy="6858000"/>
          </a:xfrm>
          <a:prstGeom prst="rect">
            <a:avLst/>
          </a:prstGeom>
          <a:blipFill>
            <a:blip r:embed="rId3"/>
            <a:stretch>
              <a:fillRect/>
            </a:stretch>
          </a:blipFill>
          <a:ln>
            <a:noFill/>
          </a:ln>
        </p:spPr>
      </p:sp>
    </p:spTree>
  </p:cSld>
  <p:clrMapOvr>
    <a:masterClrMapping/>
  </p:clrMapOvr>
  <p:transition xmlns:p14="http://schemas.microsoft.com/office/powerpoint/2010/mai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Shape 661"/>
          <p:cNvSpPr txBox="1"/>
          <p:nvPr/>
        </p:nvSpPr>
        <p:spPr>
          <a:xfrm>
            <a:off x="143500" y="90650"/>
            <a:ext cx="8869199" cy="6567599"/>
          </a:xfrm>
          <a:prstGeom prst="rect">
            <a:avLst/>
          </a:prstGeom>
        </p:spPr>
        <p:txBody>
          <a:bodyPr lIns="91425" tIns="91425" rIns="91425" bIns="91425" anchor="ctr" anchorCtr="0">
            <a:noAutofit/>
          </a:bodyPr>
          <a:lstStyle/>
          <a:p>
            <a:pPr lvl="0" algn="ctr" rtl="0">
              <a:buClr>
                <a:schemeClr val="dk1"/>
              </a:buClr>
              <a:buSzPct val="30555"/>
              <a:buFont typeface="Arial"/>
              <a:buNone/>
            </a:pPr>
            <a:r>
              <a:rPr lang="en" sz="3600" b="1" u="sng">
                <a:solidFill>
                  <a:schemeClr val="dk2"/>
                </a:solidFill>
                <a:latin typeface="Cambria"/>
                <a:ea typeface="Cambria"/>
                <a:cs typeface="Cambria"/>
                <a:sym typeface="Cambria"/>
              </a:rPr>
              <a:t>Our Digital Collections are:</a:t>
            </a:r>
          </a:p>
          <a:p>
            <a:pPr lvl="0" algn="ctr" rtl="0">
              <a:buClr>
                <a:schemeClr val="dk1"/>
              </a:buClr>
              <a:buSzPct val="30555"/>
              <a:buFont typeface="Arial"/>
              <a:buNone/>
            </a:pPr>
            <a:r>
              <a:rPr lang="en" sz="3600" b="1">
                <a:solidFill>
                  <a:schemeClr val="dk2"/>
                </a:solidFill>
                <a:latin typeface="Cambria"/>
                <a:ea typeface="Cambria"/>
                <a:cs typeface="Cambria"/>
                <a:sym typeface="Cambria"/>
              </a:rPr>
              <a:t>Full of primary resources</a:t>
            </a:r>
          </a:p>
          <a:p>
            <a:pPr lvl="0" algn="ctr" rtl="0">
              <a:buClr>
                <a:schemeClr val="dk1"/>
              </a:buClr>
              <a:buSzPct val="30555"/>
              <a:buFont typeface="Arial"/>
              <a:buNone/>
            </a:pPr>
            <a:r>
              <a:rPr lang="en" sz="3600" b="1">
                <a:solidFill>
                  <a:schemeClr val="dk2"/>
                </a:solidFill>
                <a:latin typeface="Cambria"/>
                <a:ea typeface="Cambria"/>
                <a:cs typeface="Cambria"/>
                <a:sym typeface="Cambria"/>
              </a:rPr>
              <a:t>Allow you to collect and curate</a:t>
            </a:r>
          </a:p>
          <a:p>
            <a:pPr lvl="0" algn="ctr" rtl="0">
              <a:buNone/>
            </a:pPr>
            <a:r>
              <a:rPr lang="en" sz="3600" b="1">
                <a:solidFill>
                  <a:schemeClr val="dk2"/>
                </a:solidFill>
                <a:latin typeface="Cambria"/>
                <a:ea typeface="Cambria"/>
                <a:cs typeface="Cambria"/>
                <a:sym typeface="Cambria"/>
              </a:rPr>
              <a:t>You can reuse and repurpose</a:t>
            </a:r>
          </a:p>
          <a:p>
            <a:pPr lvl="0" algn="ctr" rtl="0">
              <a:buNone/>
            </a:pPr>
            <a:r>
              <a:rPr lang="en" sz="3600" b="1">
                <a:solidFill>
                  <a:schemeClr val="dk2"/>
                </a:solidFill>
                <a:latin typeface="Cambria"/>
                <a:ea typeface="Cambria"/>
                <a:cs typeface="Cambria"/>
                <a:sym typeface="Cambria"/>
              </a:rPr>
              <a:t>Conduct textual analysis</a:t>
            </a:r>
          </a:p>
          <a:p>
            <a:pPr lvl="0" algn="ctr" rtl="0">
              <a:buClr>
                <a:schemeClr val="dk1"/>
              </a:buClr>
              <a:buSzPct val="30555"/>
              <a:buFont typeface="Arial"/>
              <a:buNone/>
            </a:pPr>
            <a:r>
              <a:rPr lang="en" sz="3600" b="1">
                <a:solidFill>
                  <a:schemeClr val="dk2"/>
                </a:solidFill>
                <a:latin typeface="Cambria"/>
                <a:ea typeface="Cambria"/>
                <a:cs typeface="Cambria"/>
                <a:sym typeface="Cambria"/>
              </a:rPr>
              <a:t>Use stuff in papers &amp; presentations</a:t>
            </a:r>
          </a:p>
          <a:p>
            <a:endParaRPr lang="en" sz="3600" b="1">
              <a:solidFill>
                <a:schemeClr val="dk2"/>
              </a:solidFill>
              <a:latin typeface="Cambria"/>
              <a:ea typeface="Cambria"/>
              <a:cs typeface="Cambria"/>
              <a:sym typeface="Cambria"/>
            </a:endParaRPr>
          </a:p>
        </p:txBody>
      </p:sp>
    </p:spTree>
  </p:cSld>
  <p:clrMapOvr>
    <a:masterClrMapping/>
  </p:clrMapOvr>
  <p:transition xmlns:p14="http://schemas.microsoft.com/office/powerpoint/2010/mai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p:nvPr/>
        </p:nvSpPr>
        <p:spPr>
          <a:xfrm>
            <a:off x="0" y="2166882"/>
            <a:ext cx="9143999" cy="1708484"/>
          </a:xfrm>
          <a:prstGeom prst="rect">
            <a:avLst/>
          </a:prstGeom>
          <a:blipFill>
            <a:blip r:embed="rId3"/>
            <a:stretch>
              <a:fillRect/>
            </a:stretch>
          </a:blipFill>
          <a:ln>
            <a:noFill/>
          </a:ln>
        </p:spPr>
      </p:sp>
      <p:sp>
        <p:nvSpPr>
          <p:cNvPr id="667" name="Shape 667"/>
          <p:cNvSpPr txBox="1"/>
          <p:nvPr/>
        </p:nvSpPr>
        <p:spPr>
          <a:xfrm>
            <a:off x="1923750" y="4154025"/>
            <a:ext cx="5810099" cy="457200"/>
          </a:xfrm>
          <a:prstGeom prst="rect">
            <a:avLst/>
          </a:prstGeom>
        </p:spPr>
        <p:txBody>
          <a:bodyPr lIns="91425" tIns="91425" rIns="91425" bIns="91425" anchor="t" anchorCtr="0">
            <a:noAutofit/>
          </a:bodyPr>
          <a:lstStyle/>
          <a:p>
            <a:pPr>
              <a:buNone/>
            </a:pPr>
            <a:r>
              <a:rPr lang="en" sz="3600">
                <a:solidFill>
                  <a:schemeClr val="dk2"/>
                </a:solidFill>
                <a:latin typeface="Cambria"/>
                <a:ea typeface="Cambria"/>
                <a:cs typeface="Cambria"/>
                <a:sym typeface="Cambria"/>
              </a:rPr>
              <a:t>(</a:t>
            </a:r>
            <a:r>
              <a:rPr lang="en" sz="3600" u="sng">
                <a:solidFill>
                  <a:schemeClr val="hlink"/>
                </a:solidFill>
                <a:latin typeface="Cambria"/>
                <a:ea typeface="Cambria"/>
                <a:cs typeface="Cambria"/>
                <a:sym typeface="Cambria"/>
                <a:hlinkClick r:id="rId4"/>
              </a:rPr>
              <a:t>http://hathitrust.org/htrc</a:t>
            </a:r>
            <a:r>
              <a:rPr lang="en" sz="3600">
                <a:solidFill>
                  <a:schemeClr val="dk2"/>
                </a:solidFill>
                <a:latin typeface="Cambria"/>
                <a:ea typeface="Cambria"/>
                <a:cs typeface="Cambria"/>
                <a:sym typeface="Cambria"/>
              </a:rPr>
              <a:t>)</a:t>
            </a:r>
          </a:p>
        </p:txBody>
      </p:sp>
    </p:spTree>
  </p:cSld>
  <p:clrMapOvr>
    <a:masterClrMapping/>
  </p:clrMapOvr>
  <p:transition xmlns:p14="http://schemas.microsoft.com/office/powerpoint/2010/mai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a:spLocks noGrp="1"/>
          </p:cNvSpPr>
          <p:nvPr>
            <p:ph type="title"/>
          </p:nvPr>
        </p:nvSpPr>
        <p:spPr>
          <a:xfrm>
            <a:off x="4548150" y="2308625"/>
            <a:ext cx="4445699" cy="1143000"/>
          </a:xfrm>
          <a:prstGeom prst="rect">
            <a:avLst/>
          </a:prstGeom>
        </p:spPr>
        <p:txBody>
          <a:bodyPr lIns="91425" tIns="91425" rIns="91425" bIns="91425" anchor="b" anchorCtr="0">
            <a:noAutofit/>
          </a:bodyPr>
          <a:lstStyle/>
          <a:p>
            <a:pPr>
              <a:buNone/>
            </a:pPr>
            <a:r>
              <a:rPr lang="en" sz="6000">
                <a:solidFill>
                  <a:schemeClr val="dk2"/>
                </a:solidFill>
                <a:latin typeface="Cambria"/>
                <a:ea typeface="Cambria"/>
                <a:cs typeface="Cambria"/>
                <a:sym typeface="Cambria"/>
              </a:rPr>
              <a:t>Questions?</a:t>
            </a:r>
          </a:p>
        </p:txBody>
      </p:sp>
      <p:sp>
        <p:nvSpPr>
          <p:cNvPr id="673" name="Shape 673"/>
          <p:cNvSpPr/>
          <p:nvPr/>
        </p:nvSpPr>
        <p:spPr>
          <a:xfrm>
            <a:off x="137424" y="119250"/>
            <a:ext cx="4079374" cy="6579699"/>
          </a:xfrm>
          <a:prstGeom prst="rect">
            <a:avLst/>
          </a:prstGeom>
          <a:blipFill>
            <a:blip r:embed="rId3"/>
            <a:stretch>
              <a:fillRect/>
            </a:stretch>
          </a:blipFill>
          <a:ln>
            <a:noFill/>
          </a:ln>
        </p:spPr>
      </p:sp>
      <p:sp>
        <p:nvSpPr>
          <p:cNvPr id="674" name="Shape 674"/>
          <p:cNvSpPr txBox="1"/>
          <p:nvPr/>
        </p:nvSpPr>
        <p:spPr>
          <a:xfrm>
            <a:off x="7625850" y="6241750"/>
            <a:ext cx="1368000" cy="457200"/>
          </a:xfrm>
          <a:prstGeom prst="rect">
            <a:avLst/>
          </a:prstGeom>
        </p:spPr>
        <p:txBody>
          <a:bodyPr lIns="91425" tIns="91425" rIns="91425" bIns="91425" anchor="t" anchorCtr="0">
            <a:noAutofit/>
          </a:bodyPr>
          <a:lstStyle/>
          <a:p>
            <a:pPr lvl="0" rtl="0">
              <a:buNone/>
            </a:pPr>
            <a:r>
              <a:rPr lang="en" sz="800">
                <a:solidFill>
                  <a:srgbClr val="666666"/>
                </a:solidFill>
                <a:latin typeface="Cambria"/>
                <a:ea typeface="Cambria"/>
                <a:cs typeface="Cambria"/>
                <a:sym typeface="Cambria"/>
              </a:rPr>
              <a:t>Source: U-M AAEL Library</a:t>
            </a:r>
          </a:p>
        </p:txBody>
      </p:sp>
    </p:spTree>
  </p:cSld>
  <p:clrMapOvr>
    <a:masterClrMapping/>
  </p:clrMapOvr>
  <p:transition xmlns:p14="http://schemas.microsoft.com/office/powerpoint/2010/mai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Shape 679"/>
          <p:cNvSpPr txBox="1">
            <a:spLocks noGrp="1"/>
          </p:cNvSpPr>
          <p:nvPr>
            <p:ph type="title"/>
          </p:nvPr>
        </p:nvSpPr>
        <p:spPr>
          <a:xfrm>
            <a:off x="224600" y="1748250"/>
            <a:ext cx="8545799" cy="3361499"/>
          </a:xfrm>
          <a:prstGeom prst="rect">
            <a:avLst/>
          </a:prstGeom>
        </p:spPr>
        <p:txBody>
          <a:bodyPr lIns="91425" tIns="91425" rIns="91425" bIns="91425" anchor="b" anchorCtr="0">
            <a:noAutofit/>
          </a:bodyPr>
          <a:lstStyle/>
          <a:p>
            <a:pPr lvl="0" algn="ctr" rtl="0">
              <a:buNone/>
            </a:pPr>
            <a:r>
              <a:rPr lang="en">
                <a:solidFill>
                  <a:schemeClr val="dk2"/>
                </a:solidFill>
                <a:latin typeface="Calibri"/>
                <a:ea typeface="Calibri"/>
                <a:cs typeface="Calibri"/>
                <a:sym typeface="Calibri"/>
              </a:rPr>
              <a:t>Contact Us!</a:t>
            </a:r>
          </a:p>
          <a:p>
            <a:endParaRPr lang="en">
              <a:solidFill>
                <a:schemeClr val="dk2"/>
              </a:solidFill>
              <a:latin typeface="Calibri"/>
              <a:ea typeface="Calibri"/>
              <a:cs typeface="Calibri"/>
              <a:sym typeface="Calibri"/>
            </a:endParaRPr>
          </a:p>
          <a:p>
            <a:pPr lvl="0" algn="ctr" rtl="0">
              <a:buNone/>
            </a:pPr>
            <a:r>
              <a:rPr lang="en" b="0">
                <a:solidFill>
                  <a:schemeClr val="dk2"/>
                </a:solidFill>
                <a:latin typeface="Calibri"/>
                <a:ea typeface="Calibri"/>
                <a:cs typeface="Calibri"/>
                <a:sym typeface="Calibri"/>
              </a:rPr>
              <a:t>Kat Hagedorn (</a:t>
            </a:r>
            <a:r>
              <a:rPr lang="en" b="0" u="sng">
                <a:solidFill>
                  <a:schemeClr val="hlink"/>
                </a:solidFill>
                <a:latin typeface="Calibri"/>
                <a:ea typeface="Calibri"/>
                <a:cs typeface="Calibri"/>
                <a:sym typeface="Calibri"/>
                <a:hlinkClick r:id="rId3"/>
              </a:rPr>
              <a:t>khage@umich.edu</a:t>
            </a:r>
            <a:r>
              <a:rPr lang="en" b="0">
                <a:solidFill>
                  <a:schemeClr val="dk2"/>
                </a:solidFill>
                <a:latin typeface="Calibri"/>
                <a:ea typeface="Calibri"/>
                <a:cs typeface="Calibri"/>
                <a:sym typeface="Calibri"/>
              </a:rPr>
              <a:t>)</a:t>
            </a:r>
          </a:p>
          <a:p>
            <a:pPr lvl="0" algn="ctr" rtl="0">
              <a:buNone/>
            </a:pPr>
            <a:r>
              <a:rPr lang="en" sz="1400" b="0">
                <a:solidFill>
                  <a:schemeClr val="dk2"/>
                </a:solidFill>
                <a:latin typeface="Calibri"/>
                <a:ea typeface="Calibri"/>
                <a:cs typeface="Calibri"/>
                <a:sym typeface="Calibri"/>
              </a:rPr>
              <a:t>Project Manager for Digital Projects, Digital Library Production Service</a:t>
            </a:r>
          </a:p>
          <a:p>
            <a:pPr lvl="0" algn="ctr" rtl="0">
              <a:buNone/>
            </a:pPr>
            <a:r>
              <a:rPr lang="en" b="0">
                <a:solidFill>
                  <a:schemeClr val="dk2"/>
                </a:solidFill>
                <a:latin typeface="Calibri"/>
                <a:ea typeface="Calibri"/>
                <a:cs typeface="Calibri"/>
                <a:sym typeface="Calibri"/>
              </a:rPr>
              <a:t>Meghan Musolff (</a:t>
            </a:r>
            <a:r>
              <a:rPr lang="en" b="0" u="sng">
                <a:solidFill>
                  <a:schemeClr val="hlink"/>
                </a:solidFill>
                <a:latin typeface="Calibri"/>
                <a:ea typeface="Calibri"/>
                <a:cs typeface="Calibri"/>
                <a:sym typeface="Calibri"/>
                <a:hlinkClick r:id="rId4"/>
              </a:rPr>
              <a:t>musolffm@umich.edu</a:t>
            </a:r>
            <a:r>
              <a:rPr lang="en" b="0">
                <a:solidFill>
                  <a:schemeClr val="dk2"/>
                </a:solidFill>
                <a:latin typeface="Calibri"/>
                <a:ea typeface="Calibri"/>
                <a:cs typeface="Calibri"/>
                <a:sym typeface="Calibri"/>
              </a:rPr>
              <a:t>)</a:t>
            </a:r>
          </a:p>
          <a:p>
            <a:pPr lvl="0" algn="ctr" rtl="0">
              <a:buNone/>
            </a:pPr>
            <a:r>
              <a:rPr lang="en" sz="1400" b="0">
                <a:solidFill>
                  <a:schemeClr val="dk2"/>
                </a:solidFill>
                <a:latin typeface="Calibri"/>
                <a:ea typeface="Calibri"/>
                <a:cs typeface="Calibri"/>
                <a:sym typeface="Calibri"/>
              </a:rPr>
              <a:t>Special Projects Librarian for LIT and Publishing, Online Exhibits Coordinator</a:t>
            </a:r>
          </a:p>
          <a:p>
            <a:pPr lvl="0" algn="ctr" rtl="0">
              <a:buNone/>
            </a:pPr>
            <a:r>
              <a:rPr lang="en" b="0">
                <a:solidFill>
                  <a:schemeClr val="dk2"/>
                </a:solidFill>
                <a:latin typeface="Calibri"/>
                <a:ea typeface="Calibri"/>
                <a:cs typeface="Calibri"/>
                <a:sym typeface="Calibri"/>
              </a:rPr>
              <a:t>Angelina Zaytsev (</a:t>
            </a:r>
            <a:r>
              <a:rPr lang="en" b="0" u="sng">
                <a:solidFill>
                  <a:schemeClr val="hlink"/>
                </a:solidFill>
                <a:latin typeface="Calibri"/>
                <a:ea typeface="Calibri"/>
                <a:cs typeface="Calibri"/>
                <a:sym typeface="Calibri"/>
                <a:hlinkClick r:id="rId5"/>
              </a:rPr>
              <a:t>azaytsev@umich.edu</a:t>
            </a:r>
            <a:r>
              <a:rPr lang="en" b="0">
                <a:solidFill>
                  <a:schemeClr val="dk2"/>
                </a:solidFill>
                <a:latin typeface="Calibri"/>
                <a:ea typeface="Calibri"/>
                <a:cs typeface="Calibri"/>
                <a:sym typeface="Calibri"/>
              </a:rPr>
              <a:t>)</a:t>
            </a:r>
          </a:p>
          <a:p>
            <a:pPr lvl="0" algn="ctr" rtl="0">
              <a:buNone/>
            </a:pPr>
            <a:r>
              <a:rPr lang="en" sz="1400" b="0">
                <a:solidFill>
                  <a:schemeClr val="dk2"/>
                </a:solidFill>
                <a:latin typeface="Calibri"/>
                <a:ea typeface="Calibri"/>
                <a:cs typeface="Calibri"/>
                <a:sym typeface="Calibri"/>
              </a:rPr>
              <a:t>Special Projects Librarian, HathiTrust</a:t>
            </a:r>
          </a:p>
          <a:p>
            <a:endParaRPr lang="en" sz="1400" b="0">
              <a:solidFill>
                <a:schemeClr val="dk2"/>
              </a:solidFill>
              <a:latin typeface="Calibri"/>
              <a:ea typeface="Calibri"/>
              <a:cs typeface="Calibri"/>
              <a:sym typeface="Calibri"/>
            </a:endParaRPr>
          </a:p>
        </p:txBody>
      </p:sp>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p:nvPr/>
        </p:nvSpPr>
        <p:spPr>
          <a:xfrm>
            <a:off x="0" y="0"/>
            <a:ext cx="9143999" cy="6858001"/>
          </a:xfrm>
          <a:prstGeom prst="rect">
            <a:avLst/>
          </a:prstGeom>
          <a:blipFill>
            <a:blip r:embed="rId3"/>
            <a:stretch>
              <a:fillRect/>
            </a:stretch>
          </a:blipFill>
          <a:ln>
            <a:noFill/>
          </a:ln>
        </p:spPr>
      </p:sp>
      <p:sp>
        <p:nvSpPr>
          <p:cNvPr id="84" name="Shape 84"/>
          <p:cNvSpPr txBox="1">
            <a:spLocks noGrp="1"/>
          </p:cNvSpPr>
          <p:nvPr>
            <p:ph type="title"/>
          </p:nvPr>
        </p:nvSpPr>
        <p:spPr>
          <a:xfrm>
            <a:off x="0" y="607600"/>
            <a:ext cx="9144000" cy="810000"/>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b" anchorCtr="0">
            <a:noAutofit/>
          </a:bodyPr>
          <a:lstStyle/>
          <a:p>
            <a:pPr lvl="0" rtl="0">
              <a:buNone/>
            </a:pPr>
            <a:r>
              <a:rPr lang="en" sz="4400" b="0" dirty="0">
                <a:solidFill>
                  <a:srgbClr val="3F3F3F"/>
                </a:solidFill>
                <a:latin typeface="Cambria"/>
                <a:ea typeface="Cambria"/>
                <a:cs typeface="Cambria"/>
                <a:sym typeface="Cambria"/>
              </a:rPr>
              <a:t>HathiTrust Digital Library</a:t>
            </a:r>
          </a:p>
        </p:txBody>
      </p:sp>
      <p:sp>
        <p:nvSpPr>
          <p:cNvPr id="85" name="Shape 85"/>
          <p:cNvSpPr txBox="1">
            <a:spLocks noGrp="1"/>
          </p:cNvSpPr>
          <p:nvPr>
            <p:ph type="body" idx="1"/>
          </p:nvPr>
        </p:nvSpPr>
        <p:spPr>
          <a:xfrm>
            <a:off x="457200" y="1600200"/>
            <a:ext cx="8229600" cy="3345300"/>
          </a:xfrm>
          <a:prstGeom prst="rect">
            <a:avLst/>
          </a:prstGeom>
          <a:solidFill>
            <a:srgbClr val="FFFFFF"/>
          </a:solidFill>
          <a:ln w="9525" cap="flat">
            <a:solidFill>
              <a:schemeClr val="dk2"/>
            </a:solidFill>
            <a:prstDash val="solid"/>
            <a:round/>
            <a:headEnd type="none" w="med" len="med"/>
            <a:tailEnd type="none" w="med" len="med"/>
          </a:ln>
        </p:spPr>
        <p:txBody>
          <a:bodyPr lIns="91425" tIns="91425" rIns="91425" bIns="91425" anchor="t" anchorCtr="0">
            <a:noAutofit/>
          </a:bodyPr>
          <a:lstStyle/>
          <a:p>
            <a:pPr marL="457200" lvl="0" indent="-431800" rtl="0">
              <a:spcBef>
                <a:spcPts val="560"/>
              </a:spcBef>
              <a:buClr>
                <a:schemeClr val="dk1"/>
              </a:buClr>
              <a:buSzPct val="166666"/>
              <a:buFont typeface="Arial"/>
              <a:buChar char="•"/>
            </a:pPr>
            <a:r>
              <a:rPr lang="en" sz="3200" dirty="0">
                <a:latin typeface="Calibri"/>
                <a:ea typeface="Calibri"/>
                <a:cs typeface="Calibri"/>
                <a:sym typeface="Calibri"/>
              </a:rPr>
              <a:t>Content comes </a:t>
            </a:r>
            <a:r>
              <a:rPr lang="en" sz="3200" dirty="0" smtClean="0">
                <a:latin typeface="Calibri"/>
                <a:ea typeface="Calibri"/>
                <a:cs typeface="Calibri"/>
                <a:sym typeface="Calibri"/>
              </a:rPr>
              <a:t>from academic</a:t>
            </a:r>
            <a:r>
              <a:rPr lang="en-US" sz="3200" dirty="0" smtClean="0">
                <a:latin typeface="Calibri"/>
                <a:ea typeface="Calibri"/>
                <a:cs typeface="Calibri"/>
                <a:sym typeface="Calibri"/>
              </a:rPr>
              <a:t> and research</a:t>
            </a:r>
            <a:r>
              <a:rPr lang="en" sz="3200" dirty="0" smtClean="0">
                <a:latin typeface="Calibri"/>
                <a:ea typeface="Calibri"/>
                <a:cs typeface="Calibri"/>
                <a:sym typeface="Calibri"/>
              </a:rPr>
              <a:t> </a:t>
            </a:r>
            <a:r>
              <a:rPr lang="en" sz="3200" dirty="0">
                <a:latin typeface="Calibri"/>
                <a:ea typeface="Calibri"/>
                <a:cs typeface="Calibri"/>
                <a:sym typeface="Calibri"/>
              </a:rPr>
              <a:t>libraries</a:t>
            </a:r>
          </a:p>
          <a:p>
            <a:pPr marL="457200" lvl="0" indent="-431800" rtl="0">
              <a:spcBef>
                <a:spcPts val="560"/>
              </a:spcBef>
              <a:buClr>
                <a:schemeClr val="dk1"/>
              </a:buClr>
              <a:buSzPct val="166666"/>
              <a:buFont typeface="Arial"/>
              <a:buChar char="•"/>
            </a:pPr>
            <a:r>
              <a:rPr lang="en-US" sz="3200" dirty="0" smtClean="0">
                <a:latin typeface="Calibri"/>
                <a:ea typeface="Calibri"/>
                <a:cs typeface="Calibri"/>
                <a:sym typeface="Calibri"/>
              </a:rPr>
              <a:t>Content from non-US partners</a:t>
            </a:r>
            <a:r>
              <a:rPr lang="en" sz="3200" dirty="0" smtClean="0">
                <a:latin typeface="Calibri"/>
                <a:ea typeface="Calibri"/>
                <a:cs typeface="Calibri"/>
                <a:sym typeface="Calibri"/>
              </a:rPr>
              <a:t>: Universidad Complutense de Madrid</a:t>
            </a:r>
          </a:p>
          <a:p>
            <a:pPr marL="457200" lvl="0" indent="-431800" rtl="0">
              <a:spcBef>
                <a:spcPts val="560"/>
              </a:spcBef>
              <a:buClr>
                <a:schemeClr val="dk1"/>
              </a:buClr>
              <a:buSzPct val="166666"/>
              <a:buFont typeface="Arial"/>
              <a:buChar char="•"/>
            </a:pPr>
            <a:r>
              <a:rPr lang="en" sz="3200" dirty="0" smtClean="0">
                <a:latin typeface="Calibri"/>
                <a:ea typeface="Calibri"/>
                <a:cs typeface="Calibri"/>
                <a:sym typeface="Calibri"/>
              </a:rPr>
              <a:t>Google Books vs. HathiTrust</a:t>
            </a:r>
            <a:endParaRPr lang="en" sz="3200" dirty="0">
              <a:latin typeface="Calibri"/>
              <a:ea typeface="Calibri"/>
              <a:cs typeface="Calibri"/>
              <a:sym typeface="Calibri"/>
            </a:endParaRPr>
          </a:p>
        </p:txBody>
      </p:sp>
      <p:sp>
        <p:nvSpPr>
          <p:cNvPr id="86" name="Shape 86"/>
          <p:cNvSpPr txBox="1"/>
          <p:nvPr/>
        </p:nvSpPr>
        <p:spPr>
          <a:xfrm>
            <a:off x="7371000" y="6627600"/>
            <a:ext cx="1773000" cy="230400"/>
          </a:xfrm>
          <a:prstGeom prst="rect">
            <a:avLst/>
          </a:prstGeom>
          <a:solidFill>
            <a:schemeClr val="lt1"/>
          </a:solidFill>
        </p:spPr>
        <p:txBody>
          <a:bodyPr lIns="91425" tIns="91425" rIns="91425" bIns="91425" anchor="ctr" anchorCtr="0">
            <a:noAutofit/>
          </a:bodyPr>
          <a:lstStyle/>
          <a:p>
            <a:pPr lvl="0" rtl="0">
              <a:buNone/>
            </a:pPr>
            <a:r>
              <a:rPr lang="en" sz="800">
                <a:solidFill>
                  <a:srgbClr val="666666"/>
                </a:solidFill>
                <a:latin typeface="Cambria"/>
                <a:ea typeface="Cambria"/>
                <a:cs typeface="Cambria"/>
                <a:sym typeface="Cambria"/>
              </a:rPr>
              <a:t>Source: University of California</a:t>
            </a:r>
          </a:p>
        </p:txBody>
      </p:sp>
    </p:spTree>
  </p:cSld>
  <p:clrMapOvr>
    <a:masterClrMapping/>
  </p:clrMapOvr>
  <p:transition xmlns:p14="http://schemas.microsoft.com/office/powerpoint/2010/main" spd="slow">
    <p:cut/>
  </p:transition>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4318</TotalTime>
  <Words>3580</Words>
  <Application>Microsoft Macintosh PowerPoint</Application>
  <PresentationFormat>On-screen Show (4:3)</PresentationFormat>
  <Paragraphs>516</Paragraphs>
  <Slides>85</Slides>
  <Notes>85</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simple-light</vt:lpstr>
      <vt:lpstr>Your Roadmap to Digital Collections</vt:lpstr>
      <vt:lpstr>Introductions</vt:lpstr>
      <vt:lpstr>Discussion Topic: What is a digital collection? Can you name a digital collection? </vt:lpstr>
      <vt:lpstr>PowerPoint Presentation</vt:lpstr>
      <vt:lpstr>PowerPoint Presentation</vt:lpstr>
      <vt:lpstr>PowerPoint Presentation</vt:lpstr>
      <vt:lpstr>HathiTrust Digital Library</vt:lpstr>
      <vt:lpstr>HathiTrust Digital Library</vt:lpstr>
      <vt:lpstr>HathiTrust Digital Library</vt:lpstr>
      <vt:lpstr>Copyright Distribution</vt:lpstr>
      <vt:lpstr>Content Distribution</vt:lpstr>
      <vt:lpstr>PowerPoint Presentation</vt:lpstr>
      <vt:lpstr>PowerPoint Presentation</vt:lpstr>
      <vt:lpstr>PowerPoint Presentation</vt:lpstr>
      <vt:lpstr>HathiTrust contains materials in all disciplines…</vt:lpstr>
      <vt:lpstr>HathiTrust covers a wide range of formats, such as</vt:lpstr>
      <vt:lpstr>PowerPoint Presentation</vt:lpstr>
      <vt:lpstr>U.S. Federal Government Documents</vt:lpstr>
      <vt:lpstr>Services</vt:lpstr>
      <vt:lpstr>Searching</vt:lpstr>
      <vt:lpstr>PowerPoint Presentation</vt:lpstr>
      <vt:lpstr>PowerPoint Presentation</vt:lpstr>
      <vt:lpstr>PowerPoint Presentation</vt:lpstr>
      <vt:lpstr>PowerPoint Presentation</vt:lpstr>
      <vt:lpstr>PowerPoint Presentation</vt:lpstr>
      <vt:lpstr>Explaining Access &amp; Restrictions</vt:lpstr>
      <vt:lpstr>PowerPoint Presentation</vt:lpstr>
      <vt:lpstr>PowerPoint Presentation</vt:lpstr>
      <vt:lpstr>PowerPoint Presentation</vt:lpstr>
      <vt:lpstr>Building collections</vt:lpstr>
      <vt:lpstr>PowerPoint Presentation</vt:lpstr>
      <vt:lpstr>PowerPoint Presentation</vt:lpstr>
      <vt:lpstr>PowerPoint Presentation</vt:lpstr>
      <vt:lpstr>PowerPoint Presentation</vt:lpstr>
      <vt:lpstr>UM Digital Collections</vt:lpstr>
      <vt:lpstr>What do we have?</vt:lpstr>
      <vt:lpstr>PowerPoint Presentation</vt:lpstr>
      <vt:lpstr>What if I forget that URL?</vt:lpstr>
      <vt:lpstr>PowerPoint Presentation</vt:lpstr>
      <vt:lpstr>PowerPoint Presentation</vt:lpstr>
      <vt:lpstr>PowerPoint Presentation</vt:lpstr>
      <vt:lpstr>PowerPoint Presentation</vt:lpstr>
      <vt:lpstr>PowerPoint Presentation</vt:lpstr>
      <vt:lpstr>How do I find things?</vt:lpstr>
      <vt:lpstr>PowerPoint Presentation</vt:lpstr>
      <vt:lpstr>PowerPoint Presentation</vt:lpstr>
      <vt:lpstr>PowerPoint Presentation</vt:lpstr>
      <vt:lpstr>So before I move on...</vt:lpstr>
      <vt:lpstr>PowerPoint Presentation</vt:lpstr>
      <vt:lpstr>And one more thing...</vt:lpstr>
      <vt:lpstr>PowerPoint Presentation</vt:lpstr>
      <vt:lpstr>How do I use your interfaces?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word about the image interface</vt:lpstr>
      <vt:lpstr>We are eager to hear how you use our collections.</vt:lpstr>
      <vt:lpstr>We know you use</vt:lpstr>
      <vt:lpstr>Time for an exercise!</vt:lpstr>
      <vt:lpstr>Exercise #1:  HathiTrust</vt:lpstr>
      <vt:lpstr>Practice makes perfect! (a 2nd exercise)</vt:lpstr>
      <vt:lpstr>Exercise #2:  Digital Collections</vt:lpstr>
      <vt:lpstr>Discussion Topic: What did you discover? What questions do you have?</vt:lpstr>
      <vt:lpstr>Discussion Topic: What is a digital collection? Has your definition changed?</vt:lpstr>
      <vt:lpstr>Digital Collections:  Research &amp; Teaching</vt:lpstr>
      <vt:lpstr>PowerPoint Presentation</vt:lpstr>
      <vt:lpstr>PowerPoint Presentation</vt:lpstr>
      <vt:lpstr>PowerPoint Presentation</vt:lpstr>
      <vt:lpstr>PowerPoint Presentation</vt:lpstr>
      <vt:lpstr>Questions?</vt:lpstr>
      <vt:lpstr>Contact Us!  Kat Hagedorn (khage@umich.edu) Project Manager for Digital Projects, Digital Library Production Service Meghan Musolff (musolffm@umich.edu) Special Projects Librarian for LIT and Publishing, Online Exhibits Coordinator Angelina Zaytsev (azaytsev@umich.edu) Special Projects Librarian, HathiTrust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Roadmap to Digital Collections</dc:title>
  <cp:lastModifiedBy>Library User</cp:lastModifiedBy>
  <cp:revision>2</cp:revision>
  <dcterms:modified xsi:type="dcterms:W3CDTF">2013-12-12T18:01:39Z</dcterms:modified>
</cp:coreProperties>
</file>